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 id="2147483761" r:id="rId2"/>
    <p:sldMasterId id="2147483784" r:id="rId3"/>
    <p:sldMasterId id="2147483808" r:id="rId4"/>
  </p:sldMasterIdLst>
  <p:notesMasterIdLst>
    <p:notesMasterId r:id="rId149"/>
  </p:notesMasterIdLst>
  <p:sldIdLst>
    <p:sldId id="278" r:id="rId5"/>
    <p:sldId id="287" r:id="rId6"/>
    <p:sldId id="259" r:id="rId7"/>
    <p:sldId id="283" r:id="rId8"/>
    <p:sldId id="262" r:id="rId9"/>
    <p:sldId id="288" r:id="rId10"/>
    <p:sldId id="289" r:id="rId11"/>
    <p:sldId id="280" r:id="rId12"/>
    <p:sldId id="265" r:id="rId13"/>
    <p:sldId id="290" r:id="rId14"/>
    <p:sldId id="257" r:id="rId15"/>
    <p:sldId id="268" r:id="rId16"/>
    <p:sldId id="269" r:id="rId17"/>
    <p:sldId id="303" r:id="rId18"/>
    <p:sldId id="267" r:id="rId19"/>
    <p:sldId id="301" r:id="rId20"/>
    <p:sldId id="261" r:id="rId21"/>
    <p:sldId id="271" r:id="rId22"/>
    <p:sldId id="304" r:id="rId23"/>
    <p:sldId id="272" r:id="rId24"/>
    <p:sldId id="305" r:id="rId25"/>
    <p:sldId id="391" r:id="rId26"/>
    <p:sldId id="332" r:id="rId27"/>
    <p:sldId id="293" r:id="rId28"/>
    <p:sldId id="329" r:id="rId29"/>
    <p:sldId id="403" r:id="rId30"/>
    <p:sldId id="328" r:id="rId31"/>
    <p:sldId id="386" r:id="rId32"/>
    <p:sldId id="274" r:id="rId33"/>
    <p:sldId id="275" r:id="rId34"/>
    <p:sldId id="276" r:id="rId35"/>
    <p:sldId id="387" r:id="rId36"/>
    <p:sldId id="404" r:id="rId37"/>
    <p:sldId id="306" r:id="rId38"/>
    <p:sldId id="307" r:id="rId39"/>
    <p:sldId id="308" r:id="rId40"/>
    <p:sldId id="397" r:id="rId41"/>
    <p:sldId id="398" r:id="rId42"/>
    <p:sldId id="399" r:id="rId43"/>
    <p:sldId id="400" r:id="rId44"/>
    <p:sldId id="401" r:id="rId45"/>
    <p:sldId id="405" r:id="rId46"/>
    <p:sldId id="310" r:id="rId47"/>
    <p:sldId id="311" r:id="rId48"/>
    <p:sldId id="340" r:id="rId49"/>
    <p:sldId id="341" r:id="rId50"/>
    <p:sldId id="406" r:id="rId51"/>
    <p:sldId id="392" r:id="rId52"/>
    <p:sldId id="345" r:id="rId53"/>
    <p:sldId id="316" r:id="rId54"/>
    <p:sldId id="317" r:id="rId55"/>
    <p:sldId id="319" r:id="rId56"/>
    <p:sldId id="320" r:id="rId57"/>
    <p:sldId id="407" r:id="rId58"/>
    <p:sldId id="355" r:id="rId59"/>
    <p:sldId id="356" r:id="rId60"/>
    <p:sldId id="357" r:id="rId61"/>
    <p:sldId id="358" r:id="rId62"/>
    <p:sldId id="359" r:id="rId63"/>
    <p:sldId id="408" r:id="rId64"/>
    <p:sldId id="352" r:id="rId65"/>
    <p:sldId id="360" r:id="rId66"/>
    <p:sldId id="361" r:id="rId67"/>
    <p:sldId id="362" r:id="rId68"/>
    <p:sldId id="363" r:id="rId69"/>
    <p:sldId id="364" r:id="rId70"/>
    <p:sldId id="365" r:id="rId71"/>
    <p:sldId id="367" r:id="rId72"/>
    <p:sldId id="409" r:id="rId73"/>
    <p:sldId id="774" r:id="rId74"/>
    <p:sldId id="775" r:id="rId75"/>
    <p:sldId id="313" r:id="rId76"/>
    <p:sldId id="776" r:id="rId77"/>
    <p:sldId id="777" r:id="rId78"/>
    <p:sldId id="748" r:id="rId79"/>
    <p:sldId id="323" r:id="rId80"/>
    <p:sldId id="749" r:id="rId81"/>
    <p:sldId id="750" r:id="rId82"/>
    <p:sldId id="390" r:id="rId83"/>
    <p:sldId id="376" r:id="rId84"/>
    <p:sldId id="778" r:id="rId85"/>
    <p:sldId id="751" r:id="rId86"/>
    <p:sldId id="393" r:id="rId87"/>
    <p:sldId id="779" r:id="rId88"/>
    <p:sldId id="395" r:id="rId89"/>
    <p:sldId id="383" r:id="rId90"/>
    <p:sldId id="384" r:id="rId91"/>
    <p:sldId id="394" r:id="rId92"/>
    <p:sldId id="385" r:id="rId93"/>
    <p:sldId id="780" r:id="rId94"/>
    <p:sldId id="781" r:id="rId95"/>
    <p:sldId id="284" r:id="rId96"/>
    <p:sldId id="321" r:id="rId97"/>
    <p:sldId id="322" r:id="rId98"/>
    <p:sldId id="782" r:id="rId99"/>
    <p:sldId id="372" r:id="rId100"/>
    <p:sldId id="373" r:id="rId101"/>
    <p:sldId id="291" r:id="rId102"/>
    <p:sldId id="374" r:id="rId103"/>
    <p:sldId id="375" r:id="rId104"/>
    <p:sldId id="371" r:id="rId105"/>
    <p:sldId id="377" r:id="rId106"/>
    <p:sldId id="783" r:id="rId107"/>
    <p:sldId id="378" r:id="rId108"/>
    <p:sldId id="379" r:id="rId109"/>
    <p:sldId id="380" r:id="rId110"/>
    <p:sldId id="381" r:id="rId111"/>
    <p:sldId id="382" r:id="rId112"/>
    <p:sldId id="784" r:id="rId113"/>
    <p:sldId id="388" r:id="rId114"/>
    <p:sldId id="785" r:id="rId115"/>
    <p:sldId id="786" r:id="rId116"/>
    <p:sldId id="787" r:id="rId117"/>
    <p:sldId id="389" r:id="rId118"/>
    <p:sldId id="788" r:id="rId119"/>
    <p:sldId id="396" r:id="rId120"/>
    <p:sldId id="789" r:id="rId121"/>
    <p:sldId id="790" r:id="rId122"/>
    <p:sldId id="791" r:id="rId123"/>
    <p:sldId id="792" r:id="rId124"/>
    <p:sldId id="793" r:id="rId125"/>
    <p:sldId id="794" r:id="rId126"/>
    <p:sldId id="795" r:id="rId127"/>
    <p:sldId id="796" r:id="rId128"/>
    <p:sldId id="797" r:id="rId129"/>
    <p:sldId id="798" r:id="rId130"/>
    <p:sldId id="799" r:id="rId131"/>
    <p:sldId id="800" r:id="rId132"/>
    <p:sldId id="801" r:id="rId133"/>
    <p:sldId id="802" r:id="rId134"/>
    <p:sldId id="803" r:id="rId135"/>
    <p:sldId id="804" r:id="rId136"/>
    <p:sldId id="805" r:id="rId137"/>
    <p:sldId id="326" r:id="rId138"/>
    <p:sldId id="327" r:id="rId139"/>
    <p:sldId id="806" r:id="rId140"/>
    <p:sldId id="330" r:id="rId141"/>
    <p:sldId id="354" r:id="rId142"/>
    <p:sldId id="807" r:id="rId143"/>
    <p:sldId id="808" r:id="rId144"/>
    <p:sldId id="809" r:id="rId145"/>
    <p:sldId id="810" r:id="rId146"/>
    <p:sldId id="811" r:id="rId147"/>
    <p:sldId id="812" r:id="rId1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FC8FA-2128-4A15-9DD9-CBDE28CC306B}" v="2" dt="2022-12-15T13:55:27.0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549" autoAdjust="0"/>
  </p:normalViewPr>
  <p:slideViewPr>
    <p:cSldViewPr snapToGrid="0">
      <p:cViewPr>
        <p:scale>
          <a:sx n="60" d="100"/>
          <a:sy n="60" d="100"/>
        </p:scale>
        <p:origin x="884"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55" Type="http://schemas.microsoft.com/office/2015/10/relationships/revisionInfo" Target="revisionInfo.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microsoft.com/office/2016/11/relationships/changesInfo" Target="changesInfos/changesInfo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Chelli" userId="3aa269f6-8966-43ae-8498-e2d93c1902a5" providerId="ADAL" clId="{A6DA3011-C166-415F-B5E3-ECE55DCC42AF}"/>
    <pc:docChg chg="addSld delSld modSld delMainMaster">
      <pc:chgData name="Ali Chelli" userId="3aa269f6-8966-43ae-8498-e2d93c1902a5" providerId="ADAL" clId="{A6DA3011-C166-415F-B5E3-ECE55DCC42AF}" dt="2021-11-10T15:56:50.609" v="99"/>
      <pc:docMkLst>
        <pc:docMk/>
      </pc:docMkLst>
      <pc:sldChg chg="del">
        <pc:chgData name="Ali Chelli" userId="3aa269f6-8966-43ae-8498-e2d93c1902a5" providerId="ADAL" clId="{A6DA3011-C166-415F-B5E3-ECE55DCC42AF}" dt="2021-11-10T15:43:07.750" v="14" actId="47"/>
        <pc:sldMkLst>
          <pc:docMk/>
          <pc:sldMk cId="535356122" sldId="257"/>
        </pc:sldMkLst>
      </pc:sldChg>
      <pc:sldChg chg="modSp add mod modNotesTx">
        <pc:chgData name="Ali Chelli" userId="3aa269f6-8966-43ae-8498-e2d93c1902a5" providerId="ADAL" clId="{A6DA3011-C166-415F-B5E3-ECE55DCC42AF}" dt="2021-11-10T15:54:39.326" v="98" actId="6549"/>
        <pc:sldMkLst>
          <pc:docMk/>
          <pc:sldMk cId="3361704940" sldId="257"/>
        </pc:sldMkLst>
        <pc:spChg chg="mod">
          <ac:chgData name="Ali Chelli" userId="3aa269f6-8966-43ae-8498-e2d93c1902a5" providerId="ADAL" clId="{A6DA3011-C166-415F-B5E3-ECE55DCC42AF}" dt="2021-11-10T15:54:30.636" v="97" actId="20577"/>
          <ac:spMkLst>
            <pc:docMk/>
            <pc:sldMk cId="3361704940" sldId="257"/>
            <ac:spMk id="3" creationId="{00000000-0000-0000-0000-000000000000}"/>
          </ac:spMkLst>
        </pc:spChg>
      </pc:sldChg>
      <pc:sldChg chg="del">
        <pc:chgData name="Ali Chelli" userId="3aa269f6-8966-43ae-8498-e2d93c1902a5" providerId="ADAL" clId="{A6DA3011-C166-415F-B5E3-ECE55DCC42AF}" dt="2021-11-10T15:51:38.262" v="92" actId="47"/>
        <pc:sldMkLst>
          <pc:docMk/>
          <pc:sldMk cId="2676060474" sldId="258"/>
        </pc:sldMkLst>
      </pc:sldChg>
      <pc:sldChg chg="del">
        <pc:chgData name="Ali Chelli" userId="3aa269f6-8966-43ae-8498-e2d93c1902a5" providerId="ADAL" clId="{A6DA3011-C166-415F-B5E3-ECE55DCC42AF}" dt="2021-11-10T15:43:07.805" v="15" actId="47"/>
        <pc:sldMkLst>
          <pc:docMk/>
          <pc:sldMk cId="2931326656" sldId="258"/>
        </pc:sldMkLst>
      </pc:sldChg>
      <pc:sldChg chg="del">
        <pc:chgData name="Ali Chelli" userId="3aa269f6-8966-43ae-8498-e2d93c1902a5" providerId="ADAL" clId="{A6DA3011-C166-415F-B5E3-ECE55DCC42AF}" dt="2021-11-10T15:43:07.838" v="16" actId="47"/>
        <pc:sldMkLst>
          <pc:docMk/>
          <pc:sldMk cId="1105397051" sldId="259"/>
        </pc:sldMkLst>
      </pc:sldChg>
      <pc:sldChg chg="del">
        <pc:chgData name="Ali Chelli" userId="3aa269f6-8966-43ae-8498-e2d93c1902a5" providerId="ADAL" clId="{A6DA3011-C166-415F-B5E3-ECE55DCC42AF}" dt="2021-11-10T15:43:12.125" v="38" actId="47"/>
        <pc:sldMkLst>
          <pc:docMk/>
          <pc:sldMk cId="3505143790" sldId="261"/>
        </pc:sldMkLst>
      </pc:sldChg>
      <pc:sldChg chg="del">
        <pc:chgData name="Ali Chelli" userId="3aa269f6-8966-43ae-8498-e2d93c1902a5" providerId="ADAL" clId="{A6DA3011-C166-415F-B5E3-ECE55DCC42AF}" dt="2021-11-10T15:50:14.264" v="89" actId="47"/>
        <pc:sldMkLst>
          <pc:docMk/>
          <pc:sldMk cId="221835461" sldId="263"/>
        </pc:sldMkLst>
      </pc:sldChg>
      <pc:sldChg chg="del">
        <pc:chgData name="Ali Chelli" userId="3aa269f6-8966-43ae-8498-e2d93c1902a5" providerId="ADAL" clId="{A6DA3011-C166-415F-B5E3-ECE55DCC42AF}" dt="2021-11-10T15:43:17.583" v="53" actId="47"/>
        <pc:sldMkLst>
          <pc:docMk/>
          <pc:sldMk cId="1470429582" sldId="265"/>
        </pc:sldMkLst>
      </pc:sldChg>
      <pc:sldChg chg="del">
        <pc:chgData name="Ali Chelli" userId="3aa269f6-8966-43ae-8498-e2d93c1902a5" providerId="ADAL" clId="{A6DA3011-C166-415F-B5E3-ECE55DCC42AF}" dt="2021-11-10T15:43:17.797" v="54" actId="47"/>
        <pc:sldMkLst>
          <pc:docMk/>
          <pc:sldMk cId="3573449858" sldId="267"/>
        </pc:sldMkLst>
      </pc:sldChg>
      <pc:sldChg chg="add">
        <pc:chgData name="Ali Chelli" userId="3aa269f6-8966-43ae-8498-e2d93c1902a5" providerId="ADAL" clId="{A6DA3011-C166-415F-B5E3-ECE55DCC42AF}" dt="2021-11-10T15:56:50.609" v="99"/>
        <pc:sldMkLst>
          <pc:docMk/>
          <pc:sldMk cId="3645465483" sldId="267"/>
        </pc:sldMkLst>
      </pc:sldChg>
      <pc:sldChg chg="add">
        <pc:chgData name="Ali Chelli" userId="3aa269f6-8966-43ae-8498-e2d93c1902a5" providerId="ADAL" clId="{A6DA3011-C166-415F-B5E3-ECE55DCC42AF}" dt="2021-11-10T15:56:50.609" v="99"/>
        <pc:sldMkLst>
          <pc:docMk/>
          <pc:sldMk cId="3598436492" sldId="268"/>
        </pc:sldMkLst>
      </pc:sldChg>
      <pc:sldChg chg="add">
        <pc:chgData name="Ali Chelli" userId="3aa269f6-8966-43ae-8498-e2d93c1902a5" providerId="ADAL" clId="{A6DA3011-C166-415F-B5E3-ECE55DCC42AF}" dt="2021-11-10T15:56:50.609" v="99"/>
        <pc:sldMkLst>
          <pc:docMk/>
          <pc:sldMk cId="3821520737" sldId="269"/>
        </pc:sldMkLst>
      </pc:sldChg>
      <pc:sldChg chg="del">
        <pc:chgData name="Ali Chelli" userId="3aa269f6-8966-43ae-8498-e2d93c1902a5" providerId="ADAL" clId="{A6DA3011-C166-415F-B5E3-ECE55DCC42AF}" dt="2021-11-10T15:43:08.042" v="18" actId="47"/>
        <pc:sldMkLst>
          <pc:docMk/>
          <pc:sldMk cId="1450123070" sldId="272"/>
        </pc:sldMkLst>
      </pc:sldChg>
      <pc:sldChg chg="del">
        <pc:chgData name="Ali Chelli" userId="3aa269f6-8966-43ae-8498-e2d93c1902a5" providerId="ADAL" clId="{A6DA3011-C166-415F-B5E3-ECE55DCC42AF}" dt="2021-11-10T15:43:08.100" v="19" actId="47"/>
        <pc:sldMkLst>
          <pc:docMk/>
          <pc:sldMk cId="2907885994" sldId="273"/>
        </pc:sldMkLst>
      </pc:sldChg>
      <pc:sldChg chg="del">
        <pc:chgData name="Ali Chelli" userId="3aa269f6-8966-43ae-8498-e2d93c1902a5" providerId="ADAL" clId="{A6DA3011-C166-415F-B5E3-ECE55DCC42AF}" dt="2021-11-10T15:43:08.175" v="20" actId="47"/>
        <pc:sldMkLst>
          <pc:docMk/>
          <pc:sldMk cId="1356743307" sldId="274"/>
        </pc:sldMkLst>
      </pc:sldChg>
      <pc:sldChg chg="del">
        <pc:chgData name="Ali Chelli" userId="3aa269f6-8966-43ae-8498-e2d93c1902a5" providerId="ADAL" clId="{A6DA3011-C166-415F-B5E3-ECE55DCC42AF}" dt="2021-11-10T15:43:08.286" v="22" actId="47"/>
        <pc:sldMkLst>
          <pc:docMk/>
          <pc:sldMk cId="3582515846" sldId="275"/>
        </pc:sldMkLst>
      </pc:sldChg>
      <pc:sldChg chg="del">
        <pc:chgData name="Ali Chelli" userId="3aa269f6-8966-43ae-8498-e2d93c1902a5" providerId="ADAL" clId="{A6DA3011-C166-415F-B5E3-ECE55DCC42AF}" dt="2021-11-10T15:43:21.194" v="68" actId="47"/>
        <pc:sldMkLst>
          <pc:docMk/>
          <pc:sldMk cId="1874150166" sldId="276"/>
        </pc:sldMkLst>
      </pc:sldChg>
      <pc:sldChg chg="del">
        <pc:chgData name="Ali Chelli" userId="3aa269f6-8966-43ae-8498-e2d93c1902a5" providerId="ADAL" clId="{A6DA3011-C166-415F-B5E3-ECE55DCC42AF}" dt="2021-11-10T15:43:13.369" v="41" actId="47"/>
        <pc:sldMkLst>
          <pc:docMk/>
          <pc:sldMk cId="2257454568" sldId="277"/>
        </pc:sldMkLst>
      </pc:sldChg>
      <pc:sldChg chg="modSp mod">
        <pc:chgData name="Ali Chelli" userId="3aa269f6-8966-43ae-8498-e2d93c1902a5" providerId="ADAL" clId="{A6DA3011-C166-415F-B5E3-ECE55DCC42AF}" dt="2021-11-10T15:42:46.736" v="9" actId="20577"/>
        <pc:sldMkLst>
          <pc:docMk/>
          <pc:sldMk cId="804839519" sldId="278"/>
        </pc:sldMkLst>
        <pc:spChg chg="mod">
          <ac:chgData name="Ali Chelli" userId="3aa269f6-8966-43ae-8498-e2d93c1902a5" providerId="ADAL" clId="{A6DA3011-C166-415F-B5E3-ECE55DCC42AF}" dt="2021-11-10T15:42:46.736" v="9" actId="20577"/>
          <ac:spMkLst>
            <pc:docMk/>
            <pc:sldMk cId="804839519" sldId="278"/>
            <ac:spMk id="2" creationId="{00000000-0000-0000-0000-000000000000}"/>
          </ac:spMkLst>
        </pc:spChg>
      </pc:sldChg>
      <pc:sldChg chg="del">
        <pc:chgData name="Ali Chelli" userId="3aa269f6-8966-43ae-8498-e2d93c1902a5" providerId="ADAL" clId="{A6DA3011-C166-415F-B5E3-ECE55DCC42AF}" dt="2021-11-10T15:43:07.635" v="13" actId="47"/>
        <pc:sldMkLst>
          <pc:docMk/>
          <pc:sldMk cId="582905070" sldId="280"/>
        </pc:sldMkLst>
      </pc:sldChg>
      <pc:sldChg chg="del">
        <pc:chgData name="Ali Chelli" userId="3aa269f6-8966-43ae-8498-e2d93c1902a5" providerId="ADAL" clId="{A6DA3011-C166-415F-B5E3-ECE55DCC42AF}" dt="2021-11-10T15:43:11.689" v="36" actId="47"/>
        <pc:sldMkLst>
          <pc:docMk/>
          <pc:sldMk cId="1405194697" sldId="281"/>
        </pc:sldMkLst>
      </pc:sldChg>
      <pc:sldChg chg="del">
        <pc:chgData name="Ali Chelli" userId="3aa269f6-8966-43ae-8498-e2d93c1902a5" providerId="ADAL" clId="{A6DA3011-C166-415F-B5E3-ECE55DCC42AF}" dt="2021-11-10T15:51:27.437" v="90" actId="47"/>
        <pc:sldMkLst>
          <pc:docMk/>
          <pc:sldMk cId="4254606814" sldId="281"/>
        </pc:sldMkLst>
      </pc:sldChg>
      <pc:sldChg chg="del">
        <pc:chgData name="Ali Chelli" userId="3aa269f6-8966-43ae-8498-e2d93c1902a5" providerId="ADAL" clId="{A6DA3011-C166-415F-B5E3-ECE55DCC42AF}" dt="2021-11-10T15:51:30.349" v="91" actId="47"/>
        <pc:sldMkLst>
          <pc:docMk/>
          <pc:sldMk cId="1054302641" sldId="282"/>
        </pc:sldMkLst>
      </pc:sldChg>
      <pc:sldChg chg="del">
        <pc:chgData name="Ali Chelli" userId="3aa269f6-8966-43ae-8498-e2d93c1902a5" providerId="ADAL" clId="{A6DA3011-C166-415F-B5E3-ECE55DCC42AF}" dt="2021-11-10T15:43:17.061" v="51" actId="47"/>
        <pc:sldMkLst>
          <pc:docMk/>
          <pc:sldMk cId="459860422" sldId="283"/>
        </pc:sldMkLst>
      </pc:sldChg>
      <pc:sldChg chg="del">
        <pc:chgData name="Ali Chelli" userId="3aa269f6-8966-43ae-8498-e2d93c1902a5" providerId="ADAL" clId="{A6DA3011-C166-415F-B5E3-ECE55DCC42AF}" dt="2021-11-10T15:43:20.274" v="64" actId="47"/>
        <pc:sldMkLst>
          <pc:docMk/>
          <pc:sldMk cId="1929599130" sldId="284"/>
        </pc:sldMkLst>
      </pc:sldChg>
      <pc:sldChg chg="del">
        <pc:chgData name="Ali Chelli" userId="3aa269f6-8966-43ae-8498-e2d93c1902a5" providerId="ADAL" clId="{A6DA3011-C166-415F-B5E3-ECE55DCC42AF}" dt="2021-11-10T15:43:21.010" v="67" actId="47"/>
        <pc:sldMkLst>
          <pc:docMk/>
          <pc:sldMk cId="196613903" sldId="285"/>
        </pc:sldMkLst>
      </pc:sldChg>
      <pc:sldChg chg="del">
        <pc:chgData name="Ali Chelli" userId="3aa269f6-8966-43ae-8498-e2d93c1902a5" providerId="ADAL" clId="{A6DA3011-C166-415F-B5E3-ECE55DCC42AF}" dt="2021-11-10T15:43:21.425" v="69" actId="47"/>
        <pc:sldMkLst>
          <pc:docMk/>
          <pc:sldMk cId="2788538376" sldId="286"/>
        </pc:sldMkLst>
      </pc:sldChg>
      <pc:sldChg chg="modSp mod">
        <pc:chgData name="Ali Chelli" userId="3aa269f6-8966-43ae-8498-e2d93c1902a5" providerId="ADAL" clId="{A6DA3011-C166-415F-B5E3-ECE55DCC42AF}" dt="2021-11-10T15:43:45.587" v="88" actId="790"/>
        <pc:sldMkLst>
          <pc:docMk/>
          <pc:sldMk cId="2917298078" sldId="287"/>
        </pc:sldMkLst>
        <pc:spChg chg="mod">
          <ac:chgData name="Ali Chelli" userId="3aa269f6-8966-43ae-8498-e2d93c1902a5" providerId="ADAL" clId="{A6DA3011-C166-415F-B5E3-ECE55DCC42AF}" dt="2021-11-10T15:43:45.587" v="88" actId="790"/>
          <ac:spMkLst>
            <pc:docMk/>
            <pc:sldMk cId="2917298078" sldId="287"/>
            <ac:spMk id="2" creationId="{00000000-0000-0000-0000-000000000000}"/>
          </ac:spMkLst>
        </pc:spChg>
      </pc:sldChg>
      <pc:sldChg chg="del">
        <pc:chgData name="Ali Chelli" userId="3aa269f6-8966-43ae-8498-e2d93c1902a5" providerId="ADAL" clId="{A6DA3011-C166-415F-B5E3-ECE55DCC42AF}" dt="2021-11-10T15:43:07.073" v="12" actId="47"/>
        <pc:sldMkLst>
          <pc:docMk/>
          <pc:sldMk cId="2745386408" sldId="288"/>
        </pc:sldMkLst>
      </pc:sldChg>
      <pc:sldChg chg="modSp mod">
        <pc:chgData name="Ali Chelli" userId="3aa269f6-8966-43ae-8498-e2d93c1902a5" providerId="ADAL" clId="{A6DA3011-C166-415F-B5E3-ECE55DCC42AF}" dt="2021-11-10T15:53:18.687" v="93"/>
        <pc:sldMkLst>
          <pc:docMk/>
          <pc:sldMk cId="1406599830" sldId="290"/>
        </pc:sldMkLst>
        <pc:spChg chg="mod">
          <ac:chgData name="Ali Chelli" userId="3aa269f6-8966-43ae-8498-e2d93c1902a5" providerId="ADAL" clId="{A6DA3011-C166-415F-B5E3-ECE55DCC42AF}" dt="2021-11-10T15:53:18.687" v="93"/>
          <ac:spMkLst>
            <pc:docMk/>
            <pc:sldMk cId="1406599830" sldId="290"/>
            <ac:spMk id="2" creationId="{00000000-0000-0000-0000-000000000000}"/>
          </ac:spMkLst>
        </pc:spChg>
      </pc:sldChg>
      <pc:sldChg chg="del">
        <pc:chgData name="Ali Chelli" userId="3aa269f6-8966-43ae-8498-e2d93c1902a5" providerId="ADAL" clId="{A6DA3011-C166-415F-B5E3-ECE55DCC42AF}" dt="2021-11-10T15:43:08.370" v="24" actId="47"/>
        <pc:sldMkLst>
          <pc:docMk/>
          <pc:sldMk cId="404183170" sldId="293"/>
        </pc:sldMkLst>
      </pc:sldChg>
      <pc:sldChg chg="del">
        <pc:chgData name="Ali Chelli" userId="3aa269f6-8966-43ae-8498-e2d93c1902a5" providerId="ADAL" clId="{A6DA3011-C166-415F-B5E3-ECE55DCC42AF}" dt="2021-11-10T15:43:08.438" v="26" actId="47"/>
        <pc:sldMkLst>
          <pc:docMk/>
          <pc:sldMk cId="3548457941" sldId="294"/>
        </pc:sldMkLst>
      </pc:sldChg>
      <pc:sldChg chg="del">
        <pc:chgData name="Ali Chelli" userId="3aa269f6-8966-43ae-8498-e2d93c1902a5" providerId="ADAL" clId="{A6DA3011-C166-415F-B5E3-ECE55DCC42AF}" dt="2021-11-10T15:43:09.579" v="27" actId="47"/>
        <pc:sldMkLst>
          <pc:docMk/>
          <pc:sldMk cId="4077794147" sldId="295"/>
        </pc:sldMkLst>
      </pc:sldChg>
      <pc:sldChg chg="del">
        <pc:chgData name="Ali Chelli" userId="3aa269f6-8966-43ae-8498-e2d93c1902a5" providerId="ADAL" clId="{A6DA3011-C166-415F-B5E3-ECE55DCC42AF}" dt="2021-11-10T15:43:08.393" v="25" actId="47"/>
        <pc:sldMkLst>
          <pc:docMk/>
          <pc:sldMk cId="896854445" sldId="296"/>
        </pc:sldMkLst>
      </pc:sldChg>
      <pc:sldChg chg="del">
        <pc:chgData name="Ali Chelli" userId="3aa269f6-8966-43ae-8498-e2d93c1902a5" providerId="ADAL" clId="{A6DA3011-C166-415F-B5E3-ECE55DCC42AF}" dt="2021-11-10T15:43:24.428" v="81" actId="47"/>
        <pc:sldMkLst>
          <pc:docMk/>
          <pc:sldMk cId="4189840111" sldId="297"/>
        </pc:sldMkLst>
      </pc:sldChg>
      <pc:sldChg chg="del">
        <pc:chgData name="Ali Chelli" userId="3aa269f6-8966-43ae-8498-e2d93c1902a5" providerId="ADAL" clId="{A6DA3011-C166-415F-B5E3-ECE55DCC42AF}" dt="2021-11-10T15:43:09.799" v="28" actId="47"/>
        <pc:sldMkLst>
          <pc:docMk/>
          <pc:sldMk cId="720244886" sldId="298"/>
        </pc:sldMkLst>
      </pc:sldChg>
      <pc:sldChg chg="del">
        <pc:chgData name="Ali Chelli" userId="3aa269f6-8966-43ae-8498-e2d93c1902a5" providerId="ADAL" clId="{A6DA3011-C166-415F-B5E3-ECE55DCC42AF}" dt="2021-11-10T15:43:10.011" v="29" actId="47"/>
        <pc:sldMkLst>
          <pc:docMk/>
          <pc:sldMk cId="3941387681" sldId="301"/>
        </pc:sldMkLst>
      </pc:sldChg>
      <pc:sldChg chg="add">
        <pc:chgData name="Ali Chelli" userId="3aa269f6-8966-43ae-8498-e2d93c1902a5" providerId="ADAL" clId="{A6DA3011-C166-415F-B5E3-ECE55DCC42AF}" dt="2021-11-10T15:56:50.609" v="99"/>
        <pc:sldMkLst>
          <pc:docMk/>
          <pc:sldMk cId="3370346378" sldId="303"/>
        </pc:sldMkLst>
      </pc:sldChg>
      <pc:sldChg chg="del">
        <pc:chgData name="Ali Chelli" userId="3aa269f6-8966-43ae-8498-e2d93c1902a5" providerId="ADAL" clId="{A6DA3011-C166-415F-B5E3-ECE55DCC42AF}" dt="2021-11-10T15:43:07.904" v="17" actId="47"/>
        <pc:sldMkLst>
          <pc:docMk/>
          <pc:sldMk cId="292348831" sldId="304"/>
        </pc:sldMkLst>
      </pc:sldChg>
      <pc:sldChg chg="del">
        <pc:chgData name="Ali Chelli" userId="3aa269f6-8966-43ae-8498-e2d93c1902a5" providerId="ADAL" clId="{A6DA3011-C166-415F-B5E3-ECE55DCC42AF}" dt="2021-11-10T15:43:11.941" v="37" actId="47"/>
        <pc:sldMkLst>
          <pc:docMk/>
          <pc:sldMk cId="1088610964" sldId="305"/>
        </pc:sldMkLst>
      </pc:sldChg>
      <pc:sldChg chg="del">
        <pc:chgData name="Ali Chelli" userId="3aa269f6-8966-43ae-8498-e2d93c1902a5" providerId="ADAL" clId="{A6DA3011-C166-415F-B5E3-ECE55DCC42AF}" dt="2021-11-10T15:43:24.670" v="82" actId="47"/>
        <pc:sldMkLst>
          <pc:docMk/>
          <pc:sldMk cId="1602256750" sldId="306"/>
        </pc:sldMkLst>
      </pc:sldChg>
      <pc:sldChg chg="del">
        <pc:chgData name="Ali Chelli" userId="3aa269f6-8966-43ae-8498-e2d93c1902a5" providerId="ADAL" clId="{A6DA3011-C166-415F-B5E3-ECE55DCC42AF}" dt="2021-11-10T15:43:08.339" v="23" actId="47"/>
        <pc:sldMkLst>
          <pc:docMk/>
          <pc:sldMk cId="1709693988" sldId="308"/>
        </pc:sldMkLst>
      </pc:sldChg>
      <pc:sldChg chg="del">
        <pc:chgData name="Ali Chelli" userId="3aa269f6-8966-43ae-8498-e2d93c1902a5" providerId="ADAL" clId="{A6DA3011-C166-415F-B5E3-ECE55DCC42AF}" dt="2021-11-10T15:43:12.332" v="39" actId="47"/>
        <pc:sldMkLst>
          <pc:docMk/>
          <pc:sldMk cId="3601235048" sldId="309"/>
        </pc:sldMkLst>
      </pc:sldChg>
      <pc:sldChg chg="del">
        <pc:chgData name="Ali Chelli" userId="3aa269f6-8966-43ae-8498-e2d93c1902a5" providerId="ADAL" clId="{A6DA3011-C166-415F-B5E3-ECE55DCC42AF}" dt="2021-11-10T15:43:16.375" v="48" actId="47"/>
        <pc:sldMkLst>
          <pc:docMk/>
          <pc:sldMk cId="964199169" sldId="310"/>
        </pc:sldMkLst>
      </pc:sldChg>
      <pc:sldChg chg="del">
        <pc:chgData name="Ali Chelli" userId="3aa269f6-8966-43ae-8498-e2d93c1902a5" providerId="ADAL" clId="{A6DA3011-C166-415F-B5E3-ECE55DCC42AF}" dt="2021-11-10T15:43:16.574" v="49" actId="47"/>
        <pc:sldMkLst>
          <pc:docMk/>
          <pc:sldMk cId="619873160" sldId="311"/>
        </pc:sldMkLst>
      </pc:sldChg>
      <pc:sldChg chg="del">
        <pc:chgData name="Ali Chelli" userId="3aa269f6-8966-43ae-8498-e2d93c1902a5" providerId="ADAL" clId="{A6DA3011-C166-415F-B5E3-ECE55DCC42AF}" dt="2021-11-10T15:43:24.977" v="83" actId="47"/>
        <pc:sldMkLst>
          <pc:docMk/>
          <pc:sldMk cId="1014039442" sldId="312"/>
        </pc:sldMkLst>
      </pc:sldChg>
      <pc:sldChg chg="del">
        <pc:chgData name="Ali Chelli" userId="3aa269f6-8966-43ae-8498-e2d93c1902a5" providerId="ADAL" clId="{A6DA3011-C166-415F-B5E3-ECE55DCC42AF}" dt="2021-11-10T15:43:17.313" v="52" actId="47"/>
        <pc:sldMkLst>
          <pc:docMk/>
          <pc:sldMk cId="2799782458" sldId="313"/>
        </pc:sldMkLst>
      </pc:sldChg>
      <pc:sldChg chg="del">
        <pc:chgData name="Ali Chelli" userId="3aa269f6-8966-43ae-8498-e2d93c1902a5" providerId="ADAL" clId="{A6DA3011-C166-415F-B5E3-ECE55DCC42AF}" dt="2021-11-10T15:43:20.502" v="65" actId="47"/>
        <pc:sldMkLst>
          <pc:docMk/>
          <pc:sldMk cId="193191240" sldId="321"/>
        </pc:sldMkLst>
      </pc:sldChg>
      <pc:sldChg chg="del">
        <pc:chgData name="Ali Chelli" userId="3aa269f6-8966-43ae-8498-e2d93c1902a5" providerId="ADAL" clId="{A6DA3011-C166-415F-B5E3-ECE55DCC42AF}" dt="2021-11-10T15:43:20.715" v="66" actId="47"/>
        <pc:sldMkLst>
          <pc:docMk/>
          <pc:sldMk cId="3350555808" sldId="322"/>
        </pc:sldMkLst>
      </pc:sldChg>
      <pc:sldChg chg="del">
        <pc:chgData name="Ali Chelli" userId="3aa269f6-8966-43ae-8498-e2d93c1902a5" providerId="ADAL" clId="{A6DA3011-C166-415F-B5E3-ECE55DCC42AF}" dt="2021-11-10T15:43:18.202" v="56" actId="47"/>
        <pc:sldMkLst>
          <pc:docMk/>
          <pc:sldMk cId="1781407745" sldId="323"/>
        </pc:sldMkLst>
      </pc:sldChg>
      <pc:sldChg chg="del">
        <pc:chgData name="Ali Chelli" userId="3aa269f6-8966-43ae-8498-e2d93c1902a5" providerId="ADAL" clId="{A6DA3011-C166-415F-B5E3-ECE55DCC42AF}" dt="2021-11-10T15:43:21.858" v="70" actId="47"/>
        <pc:sldMkLst>
          <pc:docMk/>
          <pc:sldMk cId="752848460" sldId="325"/>
        </pc:sldMkLst>
      </pc:sldChg>
      <pc:sldChg chg="del">
        <pc:chgData name="Ali Chelli" userId="3aa269f6-8966-43ae-8498-e2d93c1902a5" providerId="ADAL" clId="{A6DA3011-C166-415F-B5E3-ECE55DCC42AF}" dt="2021-11-10T15:43:22.094" v="71" actId="47"/>
        <pc:sldMkLst>
          <pc:docMk/>
          <pc:sldMk cId="4158959018" sldId="326"/>
        </pc:sldMkLst>
      </pc:sldChg>
      <pc:sldChg chg="del">
        <pc:chgData name="Ali Chelli" userId="3aa269f6-8966-43ae-8498-e2d93c1902a5" providerId="ADAL" clId="{A6DA3011-C166-415F-B5E3-ECE55DCC42AF}" dt="2021-11-10T15:43:22.317" v="72" actId="47"/>
        <pc:sldMkLst>
          <pc:docMk/>
          <pc:sldMk cId="3897309453" sldId="327"/>
        </pc:sldMkLst>
      </pc:sldChg>
      <pc:sldChg chg="del">
        <pc:chgData name="Ali Chelli" userId="3aa269f6-8966-43ae-8498-e2d93c1902a5" providerId="ADAL" clId="{A6DA3011-C166-415F-B5E3-ECE55DCC42AF}" dt="2021-11-10T15:43:22.564" v="73" actId="47"/>
        <pc:sldMkLst>
          <pc:docMk/>
          <pc:sldMk cId="2679790915" sldId="328"/>
        </pc:sldMkLst>
      </pc:sldChg>
      <pc:sldChg chg="del">
        <pc:chgData name="Ali Chelli" userId="3aa269f6-8966-43ae-8498-e2d93c1902a5" providerId="ADAL" clId="{A6DA3011-C166-415F-B5E3-ECE55DCC42AF}" dt="2021-11-10T15:42:55.528" v="10" actId="47"/>
        <pc:sldMkLst>
          <pc:docMk/>
          <pc:sldMk cId="1137818026" sldId="351"/>
        </pc:sldMkLst>
      </pc:sldChg>
      <pc:sldChg chg="del">
        <pc:chgData name="Ali Chelli" userId="3aa269f6-8966-43ae-8498-e2d93c1902a5" providerId="ADAL" clId="{A6DA3011-C166-415F-B5E3-ECE55DCC42AF}" dt="2021-11-10T15:42:56.494" v="11" actId="47"/>
        <pc:sldMkLst>
          <pc:docMk/>
          <pc:sldMk cId="2845386479" sldId="352"/>
        </pc:sldMkLst>
      </pc:sldChg>
      <pc:sldChg chg="del">
        <pc:chgData name="Ali Chelli" userId="3aa269f6-8966-43ae-8498-e2d93c1902a5" providerId="ADAL" clId="{A6DA3011-C166-415F-B5E3-ECE55DCC42AF}" dt="2021-11-10T15:43:08.238" v="21" actId="47"/>
        <pc:sldMkLst>
          <pc:docMk/>
          <pc:sldMk cId="1809744685" sldId="353"/>
        </pc:sldMkLst>
      </pc:sldChg>
      <pc:sldChg chg="del">
        <pc:chgData name="Ali Chelli" userId="3aa269f6-8966-43ae-8498-e2d93c1902a5" providerId="ADAL" clId="{A6DA3011-C166-415F-B5E3-ECE55DCC42AF}" dt="2021-11-10T15:43:19.243" v="60" actId="47"/>
        <pc:sldMkLst>
          <pc:docMk/>
          <pc:sldMk cId="1595591391" sldId="376"/>
        </pc:sldMkLst>
      </pc:sldChg>
      <pc:sldChg chg="del">
        <pc:chgData name="Ali Chelli" userId="3aa269f6-8966-43ae-8498-e2d93c1902a5" providerId="ADAL" clId="{A6DA3011-C166-415F-B5E3-ECE55DCC42AF}" dt="2021-11-10T15:43:18.911" v="59" actId="47"/>
        <pc:sldMkLst>
          <pc:docMk/>
          <pc:sldMk cId="1132863641" sldId="390"/>
        </pc:sldMkLst>
      </pc:sldChg>
      <pc:sldChg chg="del">
        <pc:chgData name="Ali Chelli" userId="3aa269f6-8966-43ae-8498-e2d93c1902a5" providerId="ADAL" clId="{A6DA3011-C166-415F-B5E3-ECE55DCC42AF}" dt="2021-11-10T15:43:23.950" v="79" actId="47"/>
        <pc:sldMkLst>
          <pc:docMk/>
          <pc:sldMk cId="0" sldId="467"/>
        </pc:sldMkLst>
      </pc:sldChg>
      <pc:sldChg chg="del">
        <pc:chgData name="Ali Chelli" userId="3aa269f6-8966-43ae-8498-e2d93c1902a5" providerId="ADAL" clId="{A6DA3011-C166-415F-B5E3-ECE55DCC42AF}" dt="2021-11-10T15:43:23.718" v="78" actId="47"/>
        <pc:sldMkLst>
          <pc:docMk/>
          <pc:sldMk cId="215588969" sldId="471"/>
        </pc:sldMkLst>
      </pc:sldChg>
      <pc:sldChg chg="del">
        <pc:chgData name="Ali Chelli" userId="3aa269f6-8966-43ae-8498-e2d93c1902a5" providerId="ADAL" clId="{A6DA3011-C166-415F-B5E3-ECE55DCC42AF}" dt="2021-11-10T15:43:24.204" v="80" actId="47"/>
        <pc:sldMkLst>
          <pc:docMk/>
          <pc:sldMk cId="3613592396" sldId="473"/>
        </pc:sldMkLst>
      </pc:sldChg>
      <pc:sldChg chg="del">
        <pc:chgData name="Ali Chelli" userId="3aa269f6-8966-43ae-8498-e2d93c1902a5" providerId="ADAL" clId="{A6DA3011-C166-415F-B5E3-ECE55DCC42AF}" dt="2021-11-10T15:43:23.504" v="77" actId="47"/>
        <pc:sldMkLst>
          <pc:docMk/>
          <pc:sldMk cId="3097269486" sldId="475"/>
        </pc:sldMkLst>
      </pc:sldChg>
      <pc:sldChg chg="del">
        <pc:chgData name="Ali Chelli" userId="3aa269f6-8966-43ae-8498-e2d93c1902a5" providerId="ADAL" clId="{A6DA3011-C166-415F-B5E3-ECE55DCC42AF}" dt="2021-11-10T15:43:10.210" v="30" actId="47"/>
        <pc:sldMkLst>
          <pc:docMk/>
          <pc:sldMk cId="3790638199" sldId="733"/>
        </pc:sldMkLst>
      </pc:sldChg>
      <pc:sldChg chg="del">
        <pc:chgData name="Ali Chelli" userId="3aa269f6-8966-43ae-8498-e2d93c1902a5" providerId="ADAL" clId="{A6DA3011-C166-415F-B5E3-ECE55DCC42AF}" dt="2021-11-10T15:43:10.431" v="31" actId="47"/>
        <pc:sldMkLst>
          <pc:docMk/>
          <pc:sldMk cId="88878347" sldId="734"/>
        </pc:sldMkLst>
      </pc:sldChg>
      <pc:sldChg chg="del">
        <pc:chgData name="Ali Chelli" userId="3aa269f6-8966-43ae-8498-e2d93c1902a5" providerId="ADAL" clId="{A6DA3011-C166-415F-B5E3-ECE55DCC42AF}" dt="2021-11-10T15:43:10.607" v="32" actId="47"/>
        <pc:sldMkLst>
          <pc:docMk/>
          <pc:sldMk cId="2214395624" sldId="736"/>
        </pc:sldMkLst>
      </pc:sldChg>
      <pc:sldChg chg="del">
        <pc:chgData name="Ali Chelli" userId="3aa269f6-8966-43ae-8498-e2d93c1902a5" providerId="ADAL" clId="{A6DA3011-C166-415F-B5E3-ECE55DCC42AF}" dt="2021-11-10T15:43:10.822" v="33" actId="47"/>
        <pc:sldMkLst>
          <pc:docMk/>
          <pc:sldMk cId="1781577353" sldId="737"/>
        </pc:sldMkLst>
      </pc:sldChg>
      <pc:sldChg chg="del">
        <pc:chgData name="Ali Chelli" userId="3aa269f6-8966-43ae-8498-e2d93c1902a5" providerId="ADAL" clId="{A6DA3011-C166-415F-B5E3-ECE55DCC42AF}" dt="2021-11-10T15:43:11.133" v="34" actId="47"/>
        <pc:sldMkLst>
          <pc:docMk/>
          <pc:sldMk cId="1364151552" sldId="738"/>
        </pc:sldMkLst>
      </pc:sldChg>
      <pc:sldChg chg="del">
        <pc:chgData name="Ali Chelli" userId="3aa269f6-8966-43ae-8498-e2d93c1902a5" providerId="ADAL" clId="{A6DA3011-C166-415F-B5E3-ECE55DCC42AF}" dt="2021-11-10T15:43:11.460" v="35" actId="47"/>
        <pc:sldMkLst>
          <pc:docMk/>
          <pc:sldMk cId="778998120" sldId="739"/>
        </pc:sldMkLst>
      </pc:sldChg>
      <pc:sldChg chg="del">
        <pc:chgData name="Ali Chelli" userId="3aa269f6-8966-43ae-8498-e2d93c1902a5" providerId="ADAL" clId="{A6DA3011-C166-415F-B5E3-ECE55DCC42AF}" dt="2021-11-10T15:43:12.785" v="40" actId="47"/>
        <pc:sldMkLst>
          <pc:docMk/>
          <pc:sldMk cId="1115458848" sldId="740"/>
        </pc:sldMkLst>
      </pc:sldChg>
      <pc:sldChg chg="del">
        <pc:chgData name="Ali Chelli" userId="3aa269f6-8966-43ae-8498-e2d93c1902a5" providerId="ADAL" clId="{A6DA3011-C166-415F-B5E3-ECE55DCC42AF}" dt="2021-11-10T15:43:13.604" v="42" actId="47"/>
        <pc:sldMkLst>
          <pc:docMk/>
          <pc:sldMk cId="180292265" sldId="741"/>
        </pc:sldMkLst>
      </pc:sldChg>
      <pc:sldChg chg="del">
        <pc:chgData name="Ali Chelli" userId="3aa269f6-8966-43ae-8498-e2d93c1902a5" providerId="ADAL" clId="{A6DA3011-C166-415F-B5E3-ECE55DCC42AF}" dt="2021-11-10T15:43:13.797" v="43" actId="47"/>
        <pc:sldMkLst>
          <pc:docMk/>
          <pc:sldMk cId="708868187" sldId="742"/>
        </pc:sldMkLst>
      </pc:sldChg>
      <pc:sldChg chg="del">
        <pc:chgData name="Ali Chelli" userId="3aa269f6-8966-43ae-8498-e2d93c1902a5" providerId="ADAL" clId="{A6DA3011-C166-415F-B5E3-ECE55DCC42AF}" dt="2021-11-10T15:43:14.033" v="44" actId="47"/>
        <pc:sldMkLst>
          <pc:docMk/>
          <pc:sldMk cId="3194712374" sldId="743"/>
        </pc:sldMkLst>
      </pc:sldChg>
      <pc:sldChg chg="del">
        <pc:chgData name="Ali Chelli" userId="3aa269f6-8966-43ae-8498-e2d93c1902a5" providerId="ADAL" clId="{A6DA3011-C166-415F-B5E3-ECE55DCC42AF}" dt="2021-11-10T15:43:14.280" v="45" actId="47"/>
        <pc:sldMkLst>
          <pc:docMk/>
          <pc:sldMk cId="3069535705" sldId="744"/>
        </pc:sldMkLst>
      </pc:sldChg>
      <pc:sldChg chg="del">
        <pc:chgData name="Ali Chelli" userId="3aa269f6-8966-43ae-8498-e2d93c1902a5" providerId="ADAL" clId="{A6DA3011-C166-415F-B5E3-ECE55DCC42AF}" dt="2021-11-10T15:43:15.110" v="46" actId="47"/>
        <pc:sldMkLst>
          <pc:docMk/>
          <pc:sldMk cId="1619373948" sldId="745"/>
        </pc:sldMkLst>
      </pc:sldChg>
      <pc:sldChg chg="del">
        <pc:chgData name="Ali Chelli" userId="3aa269f6-8966-43ae-8498-e2d93c1902a5" providerId="ADAL" clId="{A6DA3011-C166-415F-B5E3-ECE55DCC42AF}" dt="2021-11-10T15:43:15.694" v="47" actId="47"/>
        <pc:sldMkLst>
          <pc:docMk/>
          <pc:sldMk cId="3017216298" sldId="746"/>
        </pc:sldMkLst>
      </pc:sldChg>
      <pc:sldChg chg="del">
        <pc:chgData name="Ali Chelli" userId="3aa269f6-8966-43ae-8498-e2d93c1902a5" providerId="ADAL" clId="{A6DA3011-C166-415F-B5E3-ECE55DCC42AF}" dt="2021-11-10T15:43:16.823" v="50" actId="47"/>
        <pc:sldMkLst>
          <pc:docMk/>
          <pc:sldMk cId="1628101495" sldId="747"/>
        </pc:sldMkLst>
      </pc:sldChg>
      <pc:sldChg chg="del">
        <pc:chgData name="Ali Chelli" userId="3aa269f6-8966-43ae-8498-e2d93c1902a5" providerId="ADAL" clId="{A6DA3011-C166-415F-B5E3-ECE55DCC42AF}" dt="2021-11-10T15:43:18.017" v="55" actId="47"/>
        <pc:sldMkLst>
          <pc:docMk/>
          <pc:sldMk cId="1656774733" sldId="748"/>
        </pc:sldMkLst>
      </pc:sldChg>
      <pc:sldChg chg="del">
        <pc:chgData name="Ali Chelli" userId="3aa269f6-8966-43ae-8498-e2d93c1902a5" providerId="ADAL" clId="{A6DA3011-C166-415F-B5E3-ECE55DCC42AF}" dt="2021-11-10T15:43:18.459" v="57" actId="47"/>
        <pc:sldMkLst>
          <pc:docMk/>
          <pc:sldMk cId="23939063" sldId="749"/>
        </pc:sldMkLst>
      </pc:sldChg>
      <pc:sldChg chg="del">
        <pc:chgData name="Ali Chelli" userId="3aa269f6-8966-43ae-8498-e2d93c1902a5" providerId="ADAL" clId="{A6DA3011-C166-415F-B5E3-ECE55DCC42AF}" dt="2021-11-10T15:43:18.724" v="58" actId="47"/>
        <pc:sldMkLst>
          <pc:docMk/>
          <pc:sldMk cId="1570190884" sldId="750"/>
        </pc:sldMkLst>
      </pc:sldChg>
      <pc:sldChg chg="del">
        <pc:chgData name="Ali Chelli" userId="3aa269f6-8966-43ae-8498-e2d93c1902a5" providerId="ADAL" clId="{A6DA3011-C166-415F-B5E3-ECE55DCC42AF}" dt="2021-11-10T15:43:19.409" v="61" actId="47"/>
        <pc:sldMkLst>
          <pc:docMk/>
          <pc:sldMk cId="3689783753" sldId="751"/>
        </pc:sldMkLst>
      </pc:sldChg>
      <pc:sldChg chg="del">
        <pc:chgData name="Ali Chelli" userId="3aa269f6-8966-43ae-8498-e2d93c1902a5" providerId="ADAL" clId="{A6DA3011-C166-415F-B5E3-ECE55DCC42AF}" dt="2021-11-10T15:43:19.860" v="63" actId="47"/>
        <pc:sldMkLst>
          <pc:docMk/>
          <pc:sldMk cId="3733057837" sldId="752"/>
        </pc:sldMkLst>
      </pc:sldChg>
      <pc:sldChg chg="del">
        <pc:chgData name="Ali Chelli" userId="3aa269f6-8966-43ae-8498-e2d93c1902a5" providerId="ADAL" clId="{A6DA3011-C166-415F-B5E3-ECE55DCC42AF}" dt="2021-11-10T15:43:19.622" v="62" actId="47"/>
        <pc:sldMkLst>
          <pc:docMk/>
          <pc:sldMk cId="3297655623" sldId="753"/>
        </pc:sldMkLst>
      </pc:sldChg>
      <pc:sldChg chg="del">
        <pc:chgData name="Ali Chelli" userId="3aa269f6-8966-43ae-8498-e2d93c1902a5" providerId="ADAL" clId="{A6DA3011-C166-415F-B5E3-ECE55DCC42AF}" dt="2021-11-10T15:43:22.769" v="74" actId="47"/>
        <pc:sldMkLst>
          <pc:docMk/>
          <pc:sldMk cId="2174564928" sldId="754"/>
        </pc:sldMkLst>
      </pc:sldChg>
      <pc:sldChg chg="del">
        <pc:chgData name="Ali Chelli" userId="3aa269f6-8966-43ae-8498-e2d93c1902a5" providerId="ADAL" clId="{A6DA3011-C166-415F-B5E3-ECE55DCC42AF}" dt="2021-11-10T15:43:23.022" v="75" actId="47"/>
        <pc:sldMkLst>
          <pc:docMk/>
          <pc:sldMk cId="1056324145" sldId="755"/>
        </pc:sldMkLst>
      </pc:sldChg>
      <pc:sldChg chg="del">
        <pc:chgData name="Ali Chelli" userId="3aa269f6-8966-43ae-8498-e2d93c1902a5" providerId="ADAL" clId="{A6DA3011-C166-415F-B5E3-ECE55DCC42AF}" dt="2021-11-10T15:43:23.349" v="76" actId="47"/>
        <pc:sldMkLst>
          <pc:docMk/>
          <pc:sldMk cId="2017668811" sldId="756"/>
        </pc:sldMkLst>
      </pc:sldChg>
      <pc:sldChg chg="del">
        <pc:chgData name="Ali Chelli" userId="3aa269f6-8966-43ae-8498-e2d93c1902a5" providerId="ADAL" clId="{A6DA3011-C166-415F-B5E3-ECE55DCC42AF}" dt="2021-11-10T15:43:25.163" v="84" actId="47"/>
        <pc:sldMkLst>
          <pc:docMk/>
          <pc:sldMk cId="3974845934" sldId="757"/>
        </pc:sldMkLst>
      </pc:sldChg>
      <pc:sldChg chg="del">
        <pc:chgData name="Ali Chelli" userId="3aa269f6-8966-43ae-8498-e2d93c1902a5" providerId="ADAL" clId="{A6DA3011-C166-415F-B5E3-ECE55DCC42AF}" dt="2021-11-10T15:43:25.528" v="85" actId="47"/>
        <pc:sldMkLst>
          <pc:docMk/>
          <pc:sldMk cId="2562459797" sldId="758"/>
        </pc:sldMkLst>
      </pc:sldChg>
      <pc:sldMasterChg chg="del delSldLayout">
        <pc:chgData name="Ali Chelli" userId="3aa269f6-8966-43ae-8498-e2d93c1902a5" providerId="ADAL" clId="{A6DA3011-C166-415F-B5E3-ECE55DCC42AF}" dt="2021-11-10T15:43:25.528" v="85" actId="47"/>
        <pc:sldMasterMkLst>
          <pc:docMk/>
          <pc:sldMasterMk cId="4055697848" sldId="2147483761"/>
        </pc:sldMasterMkLst>
        <pc:sldLayoutChg chg="del">
          <pc:chgData name="Ali Chelli" userId="3aa269f6-8966-43ae-8498-e2d93c1902a5" providerId="ADAL" clId="{A6DA3011-C166-415F-B5E3-ECE55DCC42AF}" dt="2021-11-10T15:43:25.528" v="85" actId="47"/>
          <pc:sldLayoutMkLst>
            <pc:docMk/>
            <pc:sldMasterMk cId="4055697848" sldId="2147483761"/>
            <pc:sldLayoutMk cId="2781252736" sldId="2147483762"/>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3909213720" sldId="2147483763"/>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1842156294" sldId="2147483764"/>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1781829624" sldId="2147483765"/>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4170994960" sldId="2147483766"/>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1774228612" sldId="2147483767"/>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1473267116" sldId="2147483768"/>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3776546883" sldId="2147483769"/>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4007350449" sldId="2147483770"/>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3555619662" sldId="2147483771"/>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2288952181" sldId="2147483772"/>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2741399872" sldId="2147483773"/>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1876131234" sldId="2147483774"/>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1272178251" sldId="2147483775"/>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2059404646" sldId="2147483776"/>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2850881290" sldId="2147483777"/>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3505702069" sldId="2147483778"/>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2844423496" sldId="2147483779"/>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2316760872" sldId="2147483780"/>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3182712640" sldId="2147483781"/>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886069420" sldId="2147483782"/>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74528101" sldId="2147483783"/>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1570452168" sldId="2147483784"/>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661434442" sldId="2147483785"/>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4263912154" sldId="2147483786"/>
          </pc:sldLayoutMkLst>
        </pc:sldLayoutChg>
        <pc:sldLayoutChg chg="del">
          <pc:chgData name="Ali Chelli" userId="3aa269f6-8966-43ae-8498-e2d93c1902a5" providerId="ADAL" clId="{A6DA3011-C166-415F-B5E3-ECE55DCC42AF}" dt="2021-11-10T15:43:25.528" v="85" actId="47"/>
          <pc:sldLayoutMkLst>
            <pc:docMk/>
            <pc:sldMasterMk cId="4055697848" sldId="2147483761"/>
            <pc:sldLayoutMk cId="618287157" sldId="2147483787"/>
          </pc:sldLayoutMkLst>
        </pc:sldLayoutChg>
      </pc:sldMasterChg>
      <pc:sldMasterChg chg="del delSldLayout">
        <pc:chgData name="Ali Chelli" userId="3aa269f6-8966-43ae-8498-e2d93c1902a5" providerId="ADAL" clId="{A6DA3011-C166-415F-B5E3-ECE55DCC42AF}" dt="2021-11-10T15:43:08.339" v="23" actId="47"/>
        <pc:sldMasterMkLst>
          <pc:docMk/>
          <pc:sldMasterMk cId="449912059" sldId="2147483788"/>
        </pc:sldMasterMkLst>
        <pc:sldLayoutChg chg="del">
          <pc:chgData name="Ali Chelli" userId="3aa269f6-8966-43ae-8498-e2d93c1902a5" providerId="ADAL" clId="{A6DA3011-C166-415F-B5E3-ECE55DCC42AF}" dt="2021-11-10T15:43:08.339" v="23" actId="47"/>
          <pc:sldLayoutMkLst>
            <pc:docMk/>
            <pc:sldMasterMk cId="449912059" sldId="2147483788"/>
            <pc:sldLayoutMk cId="740054516" sldId="2147483789"/>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90677791" sldId="2147483790"/>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2086428964" sldId="2147483791"/>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2984383491" sldId="2147483792"/>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4216095725" sldId="2147483793"/>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2597136798" sldId="2147483794"/>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469226452" sldId="2147483795"/>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4094224235" sldId="2147483796"/>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430056558" sldId="2147483797"/>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1485421232" sldId="2147483798"/>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541409674" sldId="2147483799"/>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2673936632" sldId="2147483800"/>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1637738195" sldId="2147483801"/>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3869848597" sldId="2147483802"/>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1430065201" sldId="2147483803"/>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1524597444" sldId="2147483804"/>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954788515" sldId="2147483805"/>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3876362534" sldId="2147483806"/>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3283226999" sldId="2147483807"/>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1714945570" sldId="2147483808"/>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2638861426" sldId="2147483809"/>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2746404707" sldId="2147483810"/>
          </pc:sldLayoutMkLst>
        </pc:sldLayoutChg>
        <pc:sldLayoutChg chg="del">
          <pc:chgData name="Ali Chelli" userId="3aa269f6-8966-43ae-8498-e2d93c1902a5" providerId="ADAL" clId="{A6DA3011-C166-415F-B5E3-ECE55DCC42AF}" dt="2021-11-10T15:43:08.339" v="23" actId="47"/>
          <pc:sldLayoutMkLst>
            <pc:docMk/>
            <pc:sldMasterMk cId="449912059" sldId="2147483788"/>
            <pc:sldLayoutMk cId="3212141985" sldId="2147483811"/>
          </pc:sldLayoutMkLst>
        </pc:sldLayoutChg>
      </pc:sldMasterChg>
      <pc:sldMasterChg chg="del delSldLayout">
        <pc:chgData name="Ali Chelli" userId="3aa269f6-8966-43ae-8498-e2d93c1902a5" providerId="ADAL" clId="{A6DA3011-C166-415F-B5E3-ECE55DCC42AF}" dt="2021-11-10T15:43:16.823" v="50" actId="47"/>
        <pc:sldMasterMkLst>
          <pc:docMk/>
          <pc:sldMasterMk cId="1276172188" sldId="2147483812"/>
        </pc:sldMasterMkLst>
        <pc:sldLayoutChg chg="del">
          <pc:chgData name="Ali Chelli" userId="3aa269f6-8966-43ae-8498-e2d93c1902a5" providerId="ADAL" clId="{A6DA3011-C166-415F-B5E3-ECE55DCC42AF}" dt="2021-11-10T15:43:16.823" v="50" actId="47"/>
          <pc:sldLayoutMkLst>
            <pc:docMk/>
            <pc:sldMasterMk cId="1276172188" sldId="2147483812"/>
            <pc:sldLayoutMk cId="3728309772" sldId="2147483813"/>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2497957994" sldId="2147483814"/>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3457971696" sldId="2147483815"/>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132359507" sldId="2147483816"/>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494775058" sldId="2147483817"/>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1098738279" sldId="2147483818"/>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4092365493" sldId="2147483819"/>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3391571155" sldId="2147483820"/>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2557148457" sldId="2147483821"/>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1450483216" sldId="2147483822"/>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133506705" sldId="2147483823"/>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3240768664" sldId="2147483824"/>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4188838744" sldId="2147483825"/>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3445923752" sldId="2147483826"/>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2007973170" sldId="2147483827"/>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1633496119" sldId="2147483828"/>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172916407" sldId="2147483829"/>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3919878831" sldId="2147483830"/>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707122237" sldId="2147483831"/>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3566511703" sldId="2147483832"/>
          </pc:sldLayoutMkLst>
        </pc:sldLayoutChg>
        <pc:sldLayoutChg chg="del">
          <pc:chgData name="Ali Chelli" userId="3aa269f6-8966-43ae-8498-e2d93c1902a5" providerId="ADAL" clId="{A6DA3011-C166-415F-B5E3-ECE55DCC42AF}" dt="2021-11-10T15:43:16.823" v="50" actId="47"/>
          <pc:sldLayoutMkLst>
            <pc:docMk/>
            <pc:sldMasterMk cId="1276172188" sldId="2147483812"/>
            <pc:sldLayoutMk cId="2693048012" sldId="2147483833"/>
          </pc:sldLayoutMkLst>
        </pc:sldLayoutChg>
      </pc:sldMasterChg>
      <pc:sldMasterChg chg="del delSldLayout">
        <pc:chgData name="Ali Chelli" userId="3aa269f6-8966-43ae-8498-e2d93c1902a5" providerId="ADAL" clId="{A6DA3011-C166-415F-B5E3-ECE55DCC42AF}" dt="2021-11-10T15:43:19.860" v="63" actId="47"/>
        <pc:sldMasterMkLst>
          <pc:docMk/>
          <pc:sldMasterMk cId="3452567354" sldId="2147483834"/>
        </pc:sldMasterMkLst>
        <pc:sldLayoutChg chg="del">
          <pc:chgData name="Ali Chelli" userId="3aa269f6-8966-43ae-8498-e2d93c1902a5" providerId="ADAL" clId="{A6DA3011-C166-415F-B5E3-ECE55DCC42AF}" dt="2021-11-10T15:43:19.860" v="63" actId="47"/>
          <pc:sldLayoutMkLst>
            <pc:docMk/>
            <pc:sldMasterMk cId="3452567354" sldId="2147483834"/>
            <pc:sldLayoutMk cId="385939101" sldId="2147483835"/>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4137265250" sldId="2147483836"/>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967937109" sldId="2147483837"/>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2718024408" sldId="2147483838"/>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2911779041" sldId="2147483839"/>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650363634" sldId="2147483840"/>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2649792311" sldId="2147483841"/>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4250565525" sldId="2147483842"/>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1802273768" sldId="2147483843"/>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2477277679" sldId="2147483844"/>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1428973319" sldId="2147483845"/>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1563187197" sldId="2147483846"/>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2113896684" sldId="2147483847"/>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2720120951" sldId="2147483848"/>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904715784" sldId="2147483849"/>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4293651816" sldId="2147483850"/>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2418758411" sldId="2147483851"/>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3591663761" sldId="2147483852"/>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3769344918" sldId="2147483853"/>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659937293" sldId="2147483854"/>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64109309" sldId="2147483855"/>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1771325804" sldId="2147483856"/>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1515187945" sldId="2147483857"/>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3580589745" sldId="2147483858"/>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3493020786" sldId="2147483859"/>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1617221110" sldId="2147483860"/>
          </pc:sldLayoutMkLst>
        </pc:sldLayoutChg>
        <pc:sldLayoutChg chg="del">
          <pc:chgData name="Ali Chelli" userId="3aa269f6-8966-43ae-8498-e2d93c1902a5" providerId="ADAL" clId="{A6DA3011-C166-415F-B5E3-ECE55DCC42AF}" dt="2021-11-10T15:43:19.860" v="63" actId="47"/>
          <pc:sldLayoutMkLst>
            <pc:docMk/>
            <pc:sldMasterMk cId="3452567354" sldId="2147483834"/>
            <pc:sldLayoutMk cId="1354761155" sldId="2147483861"/>
          </pc:sldLayoutMkLst>
        </pc:sldLayoutChg>
      </pc:sldMasterChg>
    </pc:docChg>
  </pc:docChgLst>
  <pc:docChgLst>
    <pc:chgData name="Ali Chelli" userId="3aa269f6-8966-43ae-8498-e2d93c1902a5" providerId="ADAL" clId="{FA2045A7-DE0A-4909-BA1E-A43295174942}"/>
    <pc:docChg chg="custSel addSld delSld modSld sldOrd">
      <pc:chgData name="Ali Chelli" userId="3aa269f6-8966-43ae-8498-e2d93c1902a5" providerId="ADAL" clId="{FA2045A7-DE0A-4909-BA1E-A43295174942}" dt="2022-11-17T07:14:36.548" v="66" actId="47"/>
      <pc:docMkLst>
        <pc:docMk/>
      </pc:docMkLst>
      <pc:sldChg chg="modSp mod">
        <pc:chgData name="Ali Chelli" userId="3aa269f6-8966-43ae-8498-e2d93c1902a5" providerId="ADAL" clId="{FA2045A7-DE0A-4909-BA1E-A43295174942}" dt="2022-11-16T14:35:23.073" v="6" actId="790"/>
        <pc:sldMkLst>
          <pc:docMk/>
          <pc:sldMk cId="2420716720" sldId="259"/>
        </pc:sldMkLst>
        <pc:spChg chg="mod">
          <ac:chgData name="Ali Chelli" userId="3aa269f6-8966-43ae-8498-e2d93c1902a5" providerId="ADAL" clId="{FA2045A7-DE0A-4909-BA1E-A43295174942}" dt="2022-11-16T14:35:23.073" v="6" actId="790"/>
          <ac:spMkLst>
            <pc:docMk/>
            <pc:sldMk cId="2420716720" sldId="259"/>
            <ac:spMk id="2" creationId="{00000000-0000-0000-0000-000000000000}"/>
          </ac:spMkLst>
        </pc:spChg>
      </pc:sldChg>
      <pc:sldChg chg="modSp mod">
        <pc:chgData name="Ali Chelli" userId="3aa269f6-8966-43ae-8498-e2d93c1902a5" providerId="ADAL" clId="{FA2045A7-DE0A-4909-BA1E-A43295174942}" dt="2022-11-16T14:30:54.335" v="0" actId="790"/>
        <pc:sldMkLst>
          <pc:docMk/>
          <pc:sldMk cId="804839519" sldId="278"/>
        </pc:sldMkLst>
        <pc:spChg chg="mod">
          <ac:chgData name="Ali Chelli" userId="3aa269f6-8966-43ae-8498-e2d93c1902a5" providerId="ADAL" clId="{FA2045A7-DE0A-4909-BA1E-A43295174942}" dt="2022-11-16T14:30:54.335" v="0" actId="790"/>
          <ac:spMkLst>
            <pc:docMk/>
            <pc:sldMk cId="804839519" sldId="278"/>
            <ac:spMk id="2" creationId="{00000000-0000-0000-0000-000000000000}"/>
          </ac:spMkLst>
        </pc:spChg>
      </pc:sldChg>
      <pc:sldChg chg="modSp del mod modAnim">
        <pc:chgData name="Ali Chelli" userId="3aa269f6-8966-43ae-8498-e2d93c1902a5" providerId="ADAL" clId="{FA2045A7-DE0A-4909-BA1E-A43295174942}" dt="2022-11-17T07:14:36.548" v="66" actId="47"/>
        <pc:sldMkLst>
          <pc:docMk/>
          <pc:sldMk cId="3752880885" sldId="279"/>
        </pc:sldMkLst>
        <pc:spChg chg="mod">
          <ac:chgData name="Ali Chelli" userId="3aa269f6-8966-43ae-8498-e2d93c1902a5" providerId="ADAL" clId="{FA2045A7-DE0A-4909-BA1E-A43295174942}" dt="2022-11-16T14:35:12.781" v="5" actId="13926"/>
          <ac:spMkLst>
            <pc:docMk/>
            <pc:sldMk cId="3752880885" sldId="279"/>
            <ac:spMk id="2" creationId="{00000000-0000-0000-0000-000000000000}"/>
          </ac:spMkLst>
        </pc:spChg>
        <pc:spChg chg="mod">
          <ac:chgData name="Ali Chelli" userId="3aa269f6-8966-43ae-8498-e2d93c1902a5" providerId="ADAL" clId="{FA2045A7-DE0A-4909-BA1E-A43295174942}" dt="2022-11-16T14:34:52.960" v="2" actId="20578"/>
          <ac:spMkLst>
            <pc:docMk/>
            <pc:sldMk cId="3752880885" sldId="279"/>
            <ac:spMk id="4" creationId="{00000000-0000-0000-0000-000000000000}"/>
          </ac:spMkLst>
        </pc:spChg>
      </pc:sldChg>
      <pc:sldChg chg="modSp mod">
        <pc:chgData name="Ali Chelli" userId="3aa269f6-8966-43ae-8498-e2d93c1902a5" providerId="ADAL" clId="{FA2045A7-DE0A-4909-BA1E-A43295174942}" dt="2022-11-16T14:38:43.217" v="7" actId="790"/>
        <pc:sldMkLst>
          <pc:docMk/>
          <pc:sldMk cId="2503732974" sldId="283"/>
        </pc:sldMkLst>
        <pc:spChg chg="mod">
          <ac:chgData name="Ali Chelli" userId="3aa269f6-8966-43ae-8498-e2d93c1902a5" providerId="ADAL" clId="{FA2045A7-DE0A-4909-BA1E-A43295174942}" dt="2022-11-16T14:38:43.217" v="7" actId="790"/>
          <ac:spMkLst>
            <pc:docMk/>
            <pc:sldMk cId="2503732974" sldId="283"/>
            <ac:spMk id="2" creationId="{00000000-0000-0000-0000-000000000000}"/>
          </ac:spMkLst>
        </pc:spChg>
      </pc:sldChg>
      <pc:sldChg chg="modSp add mod">
        <pc:chgData name="Ali Chelli" userId="3aa269f6-8966-43ae-8498-e2d93c1902a5" providerId="ADAL" clId="{FA2045A7-DE0A-4909-BA1E-A43295174942}" dt="2022-11-16T15:25:28.487" v="23" actId="13926"/>
        <pc:sldMkLst>
          <pc:docMk/>
          <pc:sldMk cId="1929599130" sldId="284"/>
        </pc:sldMkLst>
        <pc:spChg chg="mod">
          <ac:chgData name="Ali Chelli" userId="3aa269f6-8966-43ae-8498-e2d93c1902a5" providerId="ADAL" clId="{FA2045A7-DE0A-4909-BA1E-A43295174942}" dt="2022-11-16T15:25:28.487" v="23" actId="13926"/>
          <ac:spMkLst>
            <pc:docMk/>
            <pc:sldMk cId="1929599130" sldId="284"/>
            <ac:spMk id="4" creationId="{00000000-0000-0000-0000-000000000000}"/>
          </ac:spMkLst>
        </pc:spChg>
      </pc:sldChg>
      <pc:sldChg chg="modSp new mod">
        <pc:chgData name="Ali Chelli" userId="3aa269f6-8966-43ae-8498-e2d93c1902a5" providerId="ADAL" clId="{FA2045A7-DE0A-4909-BA1E-A43295174942}" dt="2022-11-16T14:47:04.002" v="9"/>
        <pc:sldMkLst>
          <pc:docMk/>
          <pc:sldMk cId="757006539" sldId="305"/>
        </pc:sldMkLst>
        <pc:spChg chg="mod">
          <ac:chgData name="Ali Chelli" userId="3aa269f6-8966-43ae-8498-e2d93c1902a5" providerId="ADAL" clId="{FA2045A7-DE0A-4909-BA1E-A43295174942}" dt="2022-11-16T14:47:04.002" v="9"/>
          <ac:spMkLst>
            <pc:docMk/>
            <pc:sldMk cId="757006539" sldId="305"/>
            <ac:spMk id="2" creationId="{418B2076-6E5A-8FCA-8B2D-DD41B0E0AA2E}"/>
          </ac:spMkLst>
        </pc:spChg>
      </pc:sldChg>
      <pc:sldChg chg="add">
        <pc:chgData name="Ali Chelli" userId="3aa269f6-8966-43ae-8498-e2d93c1902a5" providerId="ADAL" clId="{FA2045A7-DE0A-4909-BA1E-A43295174942}" dt="2022-11-16T15:10:19.013" v="16"/>
        <pc:sldMkLst>
          <pc:docMk/>
          <pc:sldMk cId="2799782458" sldId="313"/>
        </pc:sldMkLst>
      </pc:sldChg>
      <pc:sldChg chg="modSp add mod">
        <pc:chgData name="Ali Chelli" userId="3aa269f6-8966-43ae-8498-e2d93c1902a5" providerId="ADAL" clId="{FA2045A7-DE0A-4909-BA1E-A43295174942}" dt="2022-11-16T15:23:42.605" v="22" actId="790"/>
        <pc:sldMkLst>
          <pc:docMk/>
          <pc:sldMk cId="193191240" sldId="321"/>
        </pc:sldMkLst>
        <pc:spChg chg="mod">
          <ac:chgData name="Ali Chelli" userId="3aa269f6-8966-43ae-8498-e2d93c1902a5" providerId="ADAL" clId="{FA2045A7-DE0A-4909-BA1E-A43295174942}" dt="2022-11-16T15:23:42.605" v="22" actId="790"/>
          <ac:spMkLst>
            <pc:docMk/>
            <pc:sldMk cId="193191240" sldId="321"/>
            <ac:spMk id="2" creationId="{00000000-0000-0000-0000-000000000000}"/>
          </ac:spMkLst>
        </pc:spChg>
      </pc:sldChg>
      <pc:sldChg chg="add">
        <pc:chgData name="Ali Chelli" userId="3aa269f6-8966-43ae-8498-e2d93c1902a5" providerId="ADAL" clId="{FA2045A7-DE0A-4909-BA1E-A43295174942}" dt="2022-11-16T15:10:39.882" v="17"/>
        <pc:sldMkLst>
          <pc:docMk/>
          <pc:sldMk cId="3350555808" sldId="322"/>
        </pc:sldMkLst>
      </pc:sldChg>
      <pc:sldChg chg="add">
        <pc:chgData name="Ali Chelli" userId="3aa269f6-8966-43ae-8498-e2d93c1902a5" providerId="ADAL" clId="{FA2045A7-DE0A-4909-BA1E-A43295174942}" dt="2022-11-16T15:10:19.013" v="16"/>
        <pc:sldMkLst>
          <pc:docMk/>
          <pc:sldMk cId="1781407745" sldId="323"/>
        </pc:sldMkLst>
      </pc:sldChg>
      <pc:sldChg chg="modNotesTx">
        <pc:chgData name="Ali Chelli" userId="3aa269f6-8966-43ae-8498-e2d93c1902a5" providerId="ADAL" clId="{FA2045A7-DE0A-4909-BA1E-A43295174942}" dt="2022-11-17T07:08:57.818" v="42" actId="113"/>
        <pc:sldMkLst>
          <pc:docMk/>
          <pc:sldMk cId="3911121833" sldId="354"/>
        </pc:sldMkLst>
      </pc:sldChg>
      <pc:sldChg chg="add">
        <pc:chgData name="Ali Chelli" userId="3aa269f6-8966-43ae-8498-e2d93c1902a5" providerId="ADAL" clId="{FA2045A7-DE0A-4909-BA1E-A43295174942}" dt="2022-11-16T15:10:19.013" v="16"/>
        <pc:sldMkLst>
          <pc:docMk/>
          <pc:sldMk cId="1595591391" sldId="376"/>
        </pc:sldMkLst>
      </pc:sldChg>
      <pc:sldChg chg="modSp add mod">
        <pc:chgData name="Ali Chelli" userId="3aa269f6-8966-43ae-8498-e2d93c1902a5" providerId="ADAL" clId="{FA2045A7-DE0A-4909-BA1E-A43295174942}" dt="2022-11-16T15:13:31.412" v="18" actId="790"/>
        <pc:sldMkLst>
          <pc:docMk/>
          <pc:sldMk cId="1132863641" sldId="390"/>
        </pc:sldMkLst>
        <pc:spChg chg="mod">
          <ac:chgData name="Ali Chelli" userId="3aa269f6-8966-43ae-8498-e2d93c1902a5" providerId="ADAL" clId="{FA2045A7-DE0A-4909-BA1E-A43295174942}" dt="2022-11-16T15:13:31.412" v="18" actId="790"/>
          <ac:spMkLst>
            <pc:docMk/>
            <pc:sldMk cId="1132863641" sldId="390"/>
            <ac:spMk id="2" creationId="{00000000-0000-0000-0000-000000000000}"/>
          </ac:spMkLst>
        </pc:spChg>
      </pc:sldChg>
      <pc:sldChg chg="modSp new mod">
        <pc:chgData name="Ali Chelli" userId="3aa269f6-8966-43ae-8498-e2d93c1902a5" providerId="ADAL" clId="{FA2045A7-DE0A-4909-BA1E-A43295174942}" dt="2022-11-16T15:05:05.083" v="11"/>
        <pc:sldMkLst>
          <pc:docMk/>
          <pc:sldMk cId="2078912984" sldId="407"/>
        </pc:sldMkLst>
        <pc:spChg chg="mod">
          <ac:chgData name="Ali Chelli" userId="3aa269f6-8966-43ae-8498-e2d93c1902a5" providerId="ADAL" clId="{FA2045A7-DE0A-4909-BA1E-A43295174942}" dt="2022-11-16T15:05:05.083" v="11"/>
          <ac:spMkLst>
            <pc:docMk/>
            <pc:sldMk cId="2078912984" sldId="407"/>
            <ac:spMk id="2" creationId="{11865C07-6953-5A65-093E-DF15DE0CCE3F}"/>
          </ac:spMkLst>
        </pc:spChg>
      </pc:sldChg>
      <pc:sldChg chg="modSp mod">
        <pc:chgData name="Ali Chelli" userId="3aa269f6-8966-43ae-8498-e2d93c1902a5" providerId="ADAL" clId="{FA2045A7-DE0A-4909-BA1E-A43295174942}" dt="2022-11-16T15:08:53.533" v="15" actId="20577"/>
        <pc:sldMkLst>
          <pc:docMk/>
          <pc:sldMk cId="769304226" sldId="409"/>
        </pc:sldMkLst>
        <pc:spChg chg="mod">
          <ac:chgData name="Ali Chelli" userId="3aa269f6-8966-43ae-8498-e2d93c1902a5" providerId="ADAL" clId="{FA2045A7-DE0A-4909-BA1E-A43295174942}" dt="2022-11-16T15:08:53.533" v="15" actId="20577"/>
          <ac:spMkLst>
            <pc:docMk/>
            <pc:sldMk cId="769304226" sldId="409"/>
            <ac:spMk id="52229" creationId="{00000000-0000-0000-0000-000000000000}"/>
          </ac:spMkLst>
        </pc:spChg>
      </pc:sldChg>
      <pc:sldChg chg="add">
        <pc:chgData name="Ali Chelli" userId="3aa269f6-8966-43ae-8498-e2d93c1902a5" providerId="ADAL" clId="{FA2045A7-DE0A-4909-BA1E-A43295174942}" dt="2022-11-16T15:10:19.013" v="16"/>
        <pc:sldMkLst>
          <pc:docMk/>
          <pc:sldMk cId="1656774733" sldId="748"/>
        </pc:sldMkLst>
      </pc:sldChg>
      <pc:sldChg chg="add">
        <pc:chgData name="Ali Chelli" userId="3aa269f6-8966-43ae-8498-e2d93c1902a5" providerId="ADAL" clId="{FA2045A7-DE0A-4909-BA1E-A43295174942}" dt="2022-11-16T15:10:19.013" v="16"/>
        <pc:sldMkLst>
          <pc:docMk/>
          <pc:sldMk cId="23939063" sldId="749"/>
        </pc:sldMkLst>
      </pc:sldChg>
      <pc:sldChg chg="add">
        <pc:chgData name="Ali Chelli" userId="3aa269f6-8966-43ae-8498-e2d93c1902a5" providerId="ADAL" clId="{FA2045A7-DE0A-4909-BA1E-A43295174942}" dt="2022-11-16T15:10:19.013" v="16"/>
        <pc:sldMkLst>
          <pc:docMk/>
          <pc:sldMk cId="1570190884" sldId="750"/>
        </pc:sldMkLst>
      </pc:sldChg>
      <pc:sldChg chg="modSp add mod">
        <pc:chgData name="Ali Chelli" userId="3aa269f6-8966-43ae-8498-e2d93c1902a5" providerId="ADAL" clId="{FA2045A7-DE0A-4909-BA1E-A43295174942}" dt="2022-11-17T06:56:23.451" v="37" actId="790"/>
        <pc:sldMkLst>
          <pc:docMk/>
          <pc:sldMk cId="3689783753" sldId="751"/>
        </pc:sldMkLst>
        <pc:spChg chg="mod">
          <ac:chgData name="Ali Chelli" userId="3aa269f6-8966-43ae-8498-e2d93c1902a5" providerId="ADAL" clId="{FA2045A7-DE0A-4909-BA1E-A43295174942}" dt="2022-11-17T06:56:23.451" v="37" actId="790"/>
          <ac:spMkLst>
            <pc:docMk/>
            <pc:sldMk cId="3689783753" sldId="751"/>
            <ac:spMk id="2" creationId="{00000000-0000-0000-0000-000000000000}"/>
          </ac:spMkLst>
        </pc:spChg>
      </pc:sldChg>
      <pc:sldChg chg="add del">
        <pc:chgData name="Ali Chelli" userId="3aa269f6-8966-43ae-8498-e2d93c1902a5" providerId="ADAL" clId="{FA2045A7-DE0A-4909-BA1E-A43295174942}" dt="2022-11-16T15:22:55.358" v="20" actId="47"/>
        <pc:sldMkLst>
          <pc:docMk/>
          <pc:sldMk cId="3733057837" sldId="752"/>
        </pc:sldMkLst>
      </pc:sldChg>
      <pc:sldChg chg="add del">
        <pc:chgData name="Ali Chelli" userId="3aa269f6-8966-43ae-8498-e2d93c1902a5" providerId="ADAL" clId="{FA2045A7-DE0A-4909-BA1E-A43295174942}" dt="2022-11-16T15:22:53.012" v="19" actId="47"/>
        <pc:sldMkLst>
          <pc:docMk/>
          <pc:sldMk cId="3297655623" sldId="753"/>
        </pc:sldMkLst>
      </pc:sldChg>
      <pc:sldChg chg="add">
        <pc:chgData name="Ali Chelli" userId="3aa269f6-8966-43ae-8498-e2d93c1902a5" providerId="ADAL" clId="{FA2045A7-DE0A-4909-BA1E-A43295174942}" dt="2022-11-16T15:10:19.013" v="16"/>
        <pc:sldMkLst>
          <pc:docMk/>
          <pc:sldMk cId="790758035" sldId="774"/>
        </pc:sldMkLst>
      </pc:sldChg>
      <pc:sldChg chg="add">
        <pc:chgData name="Ali Chelli" userId="3aa269f6-8966-43ae-8498-e2d93c1902a5" providerId="ADAL" clId="{FA2045A7-DE0A-4909-BA1E-A43295174942}" dt="2022-11-16T15:10:19.013" v="16"/>
        <pc:sldMkLst>
          <pc:docMk/>
          <pc:sldMk cId="459860422" sldId="775"/>
        </pc:sldMkLst>
      </pc:sldChg>
      <pc:sldChg chg="add">
        <pc:chgData name="Ali Chelli" userId="3aa269f6-8966-43ae-8498-e2d93c1902a5" providerId="ADAL" clId="{FA2045A7-DE0A-4909-BA1E-A43295174942}" dt="2022-11-16T15:10:19.013" v="16"/>
        <pc:sldMkLst>
          <pc:docMk/>
          <pc:sldMk cId="1470429582" sldId="776"/>
        </pc:sldMkLst>
      </pc:sldChg>
      <pc:sldChg chg="add">
        <pc:chgData name="Ali Chelli" userId="3aa269f6-8966-43ae-8498-e2d93c1902a5" providerId="ADAL" clId="{FA2045A7-DE0A-4909-BA1E-A43295174942}" dt="2022-11-16T15:10:19.013" v="16"/>
        <pc:sldMkLst>
          <pc:docMk/>
          <pc:sldMk cId="3573449858" sldId="777"/>
        </pc:sldMkLst>
      </pc:sldChg>
      <pc:sldChg chg="modSp mod">
        <pc:chgData name="Ali Chelli" userId="3aa269f6-8966-43ae-8498-e2d93c1902a5" providerId="ADAL" clId="{FA2045A7-DE0A-4909-BA1E-A43295174942}" dt="2022-11-16T15:28:55.952" v="34" actId="113"/>
        <pc:sldMkLst>
          <pc:docMk/>
          <pc:sldMk cId="2130431875" sldId="779"/>
        </pc:sldMkLst>
        <pc:spChg chg="mod">
          <ac:chgData name="Ali Chelli" userId="3aa269f6-8966-43ae-8498-e2d93c1902a5" providerId="ADAL" clId="{FA2045A7-DE0A-4909-BA1E-A43295174942}" dt="2022-11-16T15:28:55.952" v="34" actId="113"/>
          <ac:spMkLst>
            <pc:docMk/>
            <pc:sldMk cId="2130431875" sldId="779"/>
            <ac:spMk id="3" creationId="{1612A2C2-A58D-FB95-C24C-3283CAF506ED}"/>
          </ac:spMkLst>
        </pc:spChg>
      </pc:sldChg>
      <pc:sldChg chg="modSp add mod ord">
        <pc:chgData name="Ali Chelli" userId="3aa269f6-8966-43ae-8498-e2d93c1902a5" providerId="ADAL" clId="{FA2045A7-DE0A-4909-BA1E-A43295174942}" dt="2022-11-17T06:58:41.622" v="38"/>
        <pc:sldMkLst>
          <pc:docMk/>
          <pc:sldMk cId="807025214" sldId="782"/>
        </pc:sldMkLst>
        <pc:spChg chg="mod">
          <ac:chgData name="Ali Chelli" userId="3aa269f6-8966-43ae-8498-e2d93c1902a5" providerId="ADAL" clId="{FA2045A7-DE0A-4909-BA1E-A43295174942}" dt="2022-11-17T06:58:41.622" v="38"/>
          <ac:spMkLst>
            <pc:docMk/>
            <pc:sldMk cId="807025214" sldId="782"/>
            <ac:spMk id="4" creationId="{00000000-0000-0000-0000-000000000000}"/>
          </ac:spMkLst>
        </pc:spChg>
      </pc:sldChg>
      <pc:sldChg chg="modSp new mod">
        <pc:chgData name="Ali Chelli" userId="3aa269f6-8966-43ae-8498-e2d93c1902a5" providerId="ADAL" clId="{FA2045A7-DE0A-4909-BA1E-A43295174942}" dt="2022-11-17T07:01:41.123" v="40"/>
        <pc:sldMkLst>
          <pc:docMk/>
          <pc:sldMk cId="4041452518" sldId="790"/>
        </pc:sldMkLst>
        <pc:spChg chg="mod">
          <ac:chgData name="Ali Chelli" userId="3aa269f6-8966-43ae-8498-e2d93c1902a5" providerId="ADAL" clId="{FA2045A7-DE0A-4909-BA1E-A43295174942}" dt="2022-11-17T07:01:41.123" v="40"/>
          <ac:spMkLst>
            <pc:docMk/>
            <pc:sldMk cId="4041452518" sldId="790"/>
            <ac:spMk id="2" creationId="{08ED16E7-4BDF-83C3-05E4-E289799FE4CC}"/>
          </ac:spMkLst>
        </pc:spChg>
      </pc:sldChg>
      <pc:sldChg chg="modNotesTx">
        <pc:chgData name="Ali Chelli" userId="3aa269f6-8966-43ae-8498-e2d93c1902a5" providerId="ADAL" clId="{FA2045A7-DE0A-4909-BA1E-A43295174942}" dt="2022-11-17T07:11:29.773" v="44" actId="20577"/>
        <pc:sldMkLst>
          <pc:docMk/>
          <pc:sldMk cId="1503038562" sldId="808"/>
        </pc:sldMkLst>
      </pc:sldChg>
      <pc:sldChg chg="modNotesTx">
        <pc:chgData name="Ali Chelli" userId="3aa269f6-8966-43ae-8498-e2d93c1902a5" providerId="ADAL" clId="{FA2045A7-DE0A-4909-BA1E-A43295174942}" dt="2022-11-17T07:12:53.995" v="65" actId="113"/>
        <pc:sldMkLst>
          <pc:docMk/>
          <pc:sldMk cId="745279596" sldId="811"/>
        </pc:sldMkLst>
      </pc:sldChg>
    </pc:docChg>
  </pc:docChgLst>
  <pc:docChgLst>
    <pc:chgData name="Roman Kollar" userId="8c670d8daa4f286c" providerId="LiveId" clId="{5B8FC8FA-2128-4A15-9DD9-CBDE28CC306B}"/>
    <pc:docChg chg="custSel modSld">
      <pc:chgData name="Roman Kollar" userId="8c670d8daa4f286c" providerId="LiveId" clId="{5B8FC8FA-2128-4A15-9DD9-CBDE28CC306B}" dt="2022-12-17T11:31:16.277" v="10" actId="20577"/>
      <pc:docMkLst>
        <pc:docMk/>
      </pc:docMkLst>
      <pc:sldChg chg="modNotesTx">
        <pc:chgData name="Roman Kollar" userId="8c670d8daa4f286c" providerId="LiveId" clId="{5B8FC8FA-2128-4A15-9DD9-CBDE28CC306B}" dt="2022-12-17T11:31:16.277" v="10" actId="20577"/>
        <pc:sldMkLst>
          <pc:docMk/>
          <pc:sldMk cId="595059339" sldId="274"/>
        </pc:sldMkLst>
      </pc:sldChg>
      <pc:sldChg chg="modSp modNotesTx">
        <pc:chgData name="Roman Kollar" userId="8c670d8daa4f286c" providerId="LiveId" clId="{5B8FC8FA-2128-4A15-9DD9-CBDE28CC306B}" dt="2022-12-15T12:00:48.367" v="5" actId="33524"/>
        <pc:sldMkLst>
          <pc:docMk/>
          <pc:sldMk cId="2220215382" sldId="280"/>
        </pc:sldMkLst>
        <pc:spChg chg="mod">
          <ac:chgData name="Roman Kollar" userId="8c670d8daa4f286c" providerId="LiveId" clId="{5B8FC8FA-2128-4A15-9DD9-CBDE28CC306B}" dt="2022-12-15T12:00:19.429" v="0" actId="20577"/>
          <ac:spMkLst>
            <pc:docMk/>
            <pc:sldMk cId="2220215382" sldId="280"/>
            <ac:spMk id="3" creationId="{00000000-0000-0000-0000-000000000000}"/>
          </ac:spMkLst>
        </pc:spChg>
      </pc:sldChg>
      <pc:sldChg chg="modNotesTx">
        <pc:chgData name="Roman Kollar" userId="8c670d8daa4f286c" providerId="LiveId" clId="{5B8FC8FA-2128-4A15-9DD9-CBDE28CC306B}" dt="2022-12-15T12:25:03.234" v="7" actId="20577"/>
        <pc:sldMkLst>
          <pc:docMk/>
          <pc:sldMk cId="3835990796" sldId="304"/>
        </pc:sldMkLst>
      </pc:sldChg>
      <pc:sldChg chg="modSp">
        <pc:chgData name="Roman Kollar" userId="8c670d8daa4f286c" providerId="LiveId" clId="{5B8FC8FA-2128-4A15-9DD9-CBDE28CC306B}" dt="2022-12-15T13:55:27.044" v="8" actId="20577"/>
        <pc:sldMkLst>
          <pc:docMk/>
          <pc:sldMk cId="1132863641" sldId="390"/>
        </pc:sldMkLst>
        <pc:spChg chg="mod">
          <ac:chgData name="Roman Kollar" userId="8c670d8daa4f286c" providerId="LiveId" clId="{5B8FC8FA-2128-4A15-9DD9-CBDE28CC306B}" dt="2022-12-15T13:55:27.044" v="8" actId="20577"/>
          <ac:spMkLst>
            <pc:docMk/>
            <pc:sldMk cId="1132863641" sldId="39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679C0-4231-479D-AEB1-D558D32A2F67}" type="datetimeFigureOut">
              <a:rPr lang="en-US" smtClean="0"/>
              <a:t>12/17/2022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7E2B3-377A-4B0A-A481-819C03D4A7F7}" type="slidenum">
              <a:rPr lang="en-US" smtClean="0"/>
              <a:t>‹#›</a:t>
            </a:fld>
            <a:endParaRPr lang="en-US"/>
          </a:p>
        </p:txBody>
      </p:sp>
    </p:spTree>
    <p:extLst>
      <p:ext uri="{BB962C8B-B14F-4D97-AF65-F5344CB8AC3E}">
        <p14:creationId xmlns:p14="http://schemas.microsoft.com/office/powerpoint/2010/main" val="253416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effectLst/>
                <a:latin typeface="-apple-system"/>
              </a:rPr>
              <a:t>Stored procedures are saved on the server as an object that means they can have security permissions assigned and revoked. </a:t>
            </a:r>
          </a:p>
          <a:p>
            <a:pPr marL="171450" indent="-171450">
              <a:buFont typeface="Arial" panose="020B0604020202020204" pitchFamily="34" charset="0"/>
              <a:buChar char="•"/>
            </a:pPr>
            <a:r>
              <a:rPr lang="en-US" b="0" i="0" dirty="0">
                <a:effectLst/>
                <a:latin typeface="-apple-system"/>
              </a:rPr>
              <a:t>This works just like any table or view object. </a:t>
            </a:r>
          </a:p>
          <a:p>
            <a:pPr marL="171450" indent="-171450">
              <a:buFont typeface="Arial" panose="020B0604020202020204" pitchFamily="34" charset="0"/>
              <a:buChar char="•"/>
            </a:pPr>
            <a:r>
              <a:rPr lang="en-US" b="0" i="0" dirty="0">
                <a:effectLst/>
                <a:latin typeface="-apple-system"/>
              </a:rPr>
              <a:t>Users can be granted access to a stored procedure but denied access to the underlying tables that they reference as an added level of security.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36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solidFill>
                  <a:schemeClr val="accent1">
                    <a:lumMod val="75000"/>
                  </a:schemeClr>
                </a:solidFill>
              </a:rPr>
              <a:t>Atomicity </a:t>
            </a:r>
            <a:r>
              <a:rPr lang="en-US" dirty="0"/>
              <a:t>A transaction cannot be partially executed; it is either performed in its entirety or not performed at all. You copy-past</a:t>
            </a:r>
            <a:r>
              <a:rPr lang="en-US" baseline="0" dirty="0"/>
              <a:t>e 1000 rows, or not.</a:t>
            </a:r>
          </a:p>
          <a:p>
            <a:r>
              <a:rPr lang="en-US" baseline="0" dirty="0"/>
              <a:t>It might not work due to constrain violations, datatype mismatch, syntax error</a:t>
            </a: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schemeClr val="accent1">
                    <a:lumMod val="75000"/>
                  </a:schemeClr>
                </a:solidFill>
              </a:rPr>
              <a:t>Consistency</a:t>
            </a:r>
            <a:r>
              <a:rPr lang="nb-NO" dirty="0"/>
              <a:t> </a:t>
            </a:r>
            <a:r>
              <a:rPr lang="en-US" altLang="en-US" sz="1200" dirty="0"/>
              <a:t>although consistency may be violated during transaction.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t>Isolation</a:t>
            </a:r>
            <a:r>
              <a:rPr lang="en-US" altLang="en-US" sz="1200" b="0" baseline="0" dirty="0"/>
              <a:t> Transaction execute independently of one another. The net effect is identical to executing all transactions one after the other in some serial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b="0" baseline="0" dirty="0"/>
          </a:p>
          <a:p>
            <a:r>
              <a:rPr lang="en-US" noProof="0" dirty="0"/>
              <a:t>Goals of Transaction Management</a:t>
            </a:r>
          </a:p>
          <a:p>
            <a:r>
              <a:rPr lang="en-US" noProof="0" dirty="0"/>
              <a:t>Ensure that all objects (tables) in the database remain in a consistent state when accessed by multiple transactions at times of database server crashes.</a:t>
            </a:r>
          </a:p>
          <a:p>
            <a:r>
              <a:rPr lang="en-US" noProof="0" dirty="0"/>
              <a:t>Enforce ACID properties: schedule operations of transactions and use </a:t>
            </a:r>
            <a:r>
              <a:rPr lang="en-US" u="sng" noProof="0" dirty="0"/>
              <a:t>COMMIT</a:t>
            </a:r>
            <a:r>
              <a:rPr lang="en-US" noProof="0" dirty="0"/>
              <a:t> and </a:t>
            </a:r>
            <a:r>
              <a:rPr lang="en-US" u="sng" noProof="0" dirty="0"/>
              <a:t>ROLLBACK</a:t>
            </a:r>
            <a:r>
              <a:rPr lang="en-US" noProof="0" dirty="0"/>
              <a:t> to ensure </a:t>
            </a:r>
            <a:r>
              <a:rPr lang="en-US" u="sng" noProof="0" dirty="0"/>
              <a:t>atomicity</a:t>
            </a:r>
            <a:r>
              <a:rPr lang="en-US" noProof="0" dirty="0"/>
              <a:t>.</a:t>
            </a:r>
          </a:p>
          <a:p>
            <a:r>
              <a:rPr lang="en-US" noProof="0" dirty="0"/>
              <a:t>Ensure </a:t>
            </a:r>
            <a:r>
              <a:rPr lang="en-US" u="sng" noProof="0" dirty="0"/>
              <a:t>consistency</a:t>
            </a:r>
            <a:r>
              <a:rPr lang="en-US" noProof="0" dirty="0"/>
              <a:t> and </a:t>
            </a:r>
            <a:r>
              <a:rPr lang="en-US" u="sng" noProof="0" dirty="0"/>
              <a:t>isolation</a:t>
            </a:r>
            <a:r>
              <a:rPr lang="en-US" noProof="0" dirty="0"/>
              <a:t> of concurrent transactions by using </a:t>
            </a:r>
            <a:r>
              <a:rPr lang="en-US" u="sng" noProof="0" dirty="0"/>
              <a:t>locks</a:t>
            </a:r>
            <a:r>
              <a:rPr lang="en-US" noProof="0" dirty="0"/>
              <a:t>.</a:t>
            </a:r>
          </a:p>
          <a:p>
            <a:r>
              <a:rPr lang="en-US" noProof="0" dirty="0"/>
              <a:t>Ensure </a:t>
            </a:r>
            <a:r>
              <a:rPr lang="en-US" u="sng" noProof="0" dirty="0"/>
              <a:t>durability</a:t>
            </a:r>
            <a:r>
              <a:rPr lang="en-US" noProof="0" dirty="0"/>
              <a:t> in the event of system failure by using </a:t>
            </a:r>
            <a:r>
              <a:rPr lang="en-US" u="sng" noProof="0" dirty="0"/>
              <a:t>transaction logs</a:t>
            </a:r>
            <a:r>
              <a:rPr lang="en-US" noProof="0" dirty="0"/>
              <a:t>.</a:t>
            </a:r>
          </a:p>
          <a:p>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b="1" dirty="0"/>
          </a:p>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092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need two</a:t>
            </a:r>
            <a:r>
              <a:rPr lang="en-US" baseline="0" noProof="0" dirty="0"/>
              <a:t> operations for this!, if they are ok, then the transaction is successful, and the transfer is fine.</a:t>
            </a:r>
          </a:p>
          <a:p>
            <a:r>
              <a:rPr lang="en-US" noProof="0" dirty="0"/>
              <a:t>We</a:t>
            </a:r>
            <a:r>
              <a:rPr lang="en-US" baseline="0" noProof="0" dirty="0"/>
              <a:t> cannot subtract 50$ from one account and not complete the transaction of adding to the other if a system crash occur</a:t>
            </a:r>
          </a:p>
          <a:p>
            <a:r>
              <a:rPr lang="en-US" baseline="0" noProof="0" dirty="0"/>
              <a:t>If not done, then we UNDO BOTH operations to keep consistency.</a:t>
            </a:r>
          </a:p>
          <a:p>
            <a:r>
              <a:rPr lang="en-US" baseline="0" noProof="0" dirty="0"/>
              <a:t>ATOMICY doing both operation or none of the 2 operations</a:t>
            </a:r>
          </a:p>
          <a:p>
            <a:endParaRPr lang="nb-NO" baseline="0" dirty="0"/>
          </a:p>
          <a:p>
            <a:r>
              <a:rPr lang="en-US" dirty="0">
                <a:solidFill>
                  <a:schemeClr val="accent1">
                    <a:lumMod val="75000"/>
                  </a:schemeClr>
                </a:solidFill>
              </a:rPr>
              <a:t>Atomicity: </a:t>
            </a:r>
            <a:r>
              <a:rPr lang="en-US" dirty="0"/>
              <a:t>should not take money from Alice without giving it to Bob! </a:t>
            </a:r>
          </a:p>
          <a:p>
            <a:r>
              <a:rPr lang="en-US" dirty="0">
                <a:solidFill>
                  <a:schemeClr val="accent1">
                    <a:lumMod val="75000"/>
                  </a:schemeClr>
                </a:solidFill>
              </a:rPr>
              <a:t>Consistency: </a:t>
            </a:r>
            <a:r>
              <a:rPr lang="en-US" dirty="0"/>
              <a:t>money is not lost or gained! </a:t>
            </a:r>
          </a:p>
          <a:p>
            <a:r>
              <a:rPr lang="en-US" dirty="0">
                <a:solidFill>
                  <a:schemeClr val="accent1">
                    <a:lumMod val="75000"/>
                  </a:schemeClr>
                </a:solidFill>
              </a:rPr>
              <a:t>Isolation: </a:t>
            </a:r>
            <a:r>
              <a:rPr lang="en-US" dirty="0"/>
              <a:t>TB should not see changes to Alice and Bob until completion of TA (i.e., until TA commits).</a:t>
            </a:r>
          </a:p>
          <a:p>
            <a:r>
              <a:rPr lang="en-US" dirty="0">
                <a:solidFill>
                  <a:schemeClr val="accent1">
                    <a:lumMod val="75000"/>
                  </a:schemeClr>
                </a:solidFill>
              </a:rPr>
              <a:t>Durability:</a:t>
            </a:r>
            <a:r>
              <a:rPr lang="en-US" dirty="0"/>
              <a:t> the money does not go back to Alice permanently! </a:t>
            </a:r>
          </a:p>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136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4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reason for the rollback is not important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655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aseline="0" dirty="0"/>
              <a:t>RW</a:t>
            </a:r>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900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solidFill>
                  <a:schemeClr val="accent1">
                    <a:lumMod val="75000"/>
                  </a:schemeClr>
                </a:solidFill>
              </a:rPr>
              <a:t>The objective of serializability is </a:t>
            </a:r>
            <a:r>
              <a:rPr lang="en-US" noProof="0" dirty="0"/>
              <a:t>to find nonserial schedules that allow transactions to execute concurrently without interfering with one another, and thereby produce a database state that could be produced by a serial execution.</a:t>
            </a:r>
          </a:p>
          <a:p>
            <a:pPr lvl="1"/>
            <a:r>
              <a:rPr lang="en-US" noProof="0" dirty="0"/>
              <a:t>If a set of transactions executes concurrently, we say that the nonserial schedule is correct if it produces the same results as some serial executions, such a schedule is called </a:t>
            </a:r>
            <a:r>
              <a:rPr lang="en-US" b="1" u="sng" noProof="0" dirty="0">
                <a:solidFill>
                  <a:schemeClr val="accent1">
                    <a:lumMod val="75000"/>
                  </a:schemeClr>
                </a:solidFill>
              </a:rPr>
              <a:t>Serializable</a:t>
            </a:r>
            <a:r>
              <a:rPr lang="en-US" noProof="0" dirty="0"/>
              <a:t>.</a:t>
            </a:r>
          </a:p>
          <a:p>
            <a:pPr lvl="1"/>
            <a:endParaRPr lang="nb-NO" dirty="0"/>
          </a:p>
          <a:p>
            <a:r>
              <a:rPr lang="en-US" altLang="en-US" sz="2400" dirty="0"/>
              <a:t>(aim of a multi-user DBMS)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074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Ex:</a:t>
            </a:r>
            <a:r>
              <a:rPr lang="nb-NO" baseline="0" dirty="0"/>
              <a:t> in banking, it matters </a:t>
            </a:r>
            <a:r>
              <a:rPr lang="nb-NO" baseline="0" dirty="0" err="1"/>
              <a:t>whether</a:t>
            </a:r>
            <a:r>
              <a:rPr lang="nb-NO" baseline="0" dirty="0"/>
              <a:t> </a:t>
            </a:r>
            <a:r>
              <a:rPr lang="nb-NO" baseline="0" dirty="0" err="1"/>
              <a:t>interest</a:t>
            </a:r>
            <a:r>
              <a:rPr lang="nb-NO" baseline="0" dirty="0"/>
              <a:t> is </a:t>
            </a:r>
            <a:r>
              <a:rPr lang="nb-NO" baseline="0" dirty="0" err="1"/>
              <a:t>calculated</a:t>
            </a:r>
            <a:r>
              <a:rPr lang="nb-NO" baseline="0" dirty="0"/>
              <a:t> </a:t>
            </a:r>
            <a:r>
              <a:rPr lang="nb-NO" baseline="0" dirty="0" err="1"/>
              <a:t>on</a:t>
            </a:r>
            <a:r>
              <a:rPr lang="nb-NO" baseline="0" dirty="0"/>
              <a:t> an </a:t>
            </a:r>
            <a:r>
              <a:rPr lang="nb-NO" baseline="0" dirty="0" err="1"/>
              <a:t>account</a:t>
            </a:r>
            <a:r>
              <a:rPr lang="nb-NO" baseline="0" dirty="0"/>
              <a:t> </a:t>
            </a:r>
            <a:r>
              <a:rPr lang="nb-NO" baseline="0" dirty="0" err="1"/>
              <a:t>before</a:t>
            </a:r>
            <a:r>
              <a:rPr lang="nb-NO" baseline="0" dirty="0"/>
              <a:t> a </a:t>
            </a:r>
            <a:r>
              <a:rPr lang="nb-NO" baseline="0" dirty="0" err="1"/>
              <a:t>large</a:t>
            </a:r>
            <a:r>
              <a:rPr lang="nb-NO" baseline="0" dirty="0"/>
              <a:t> </a:t>
            </a:r>
            <a:r>
              <a:rPr lang="nb-NO" baseline="0" dirty="0" err="1"/>
              <a:t>deposit</a:t>
            </a:r>
            <a:r>
              <a:rPr lang="nb-NO" baseline="0" dirty="0"/>
              <a:t> is </a:t>
            </a:r>
            <a:r>
              <a:rPr lang="nb-NO" baseline="0" dirty="0" err="1"/>
              <a:t>made</a:t>
            </a:r>
            <a:r>
              <a:rPr lang="nb-NO" baseline="0" dirty="0"/>
              <a:t> or </a:t>
            </a:r>
            <a:r>
              <a:rPr lang="nb-NO" baseline="0" dirty="0" err="1"/>
              <a:t>after</a:t>
            </a:r>
            <a:r>
              <a:rPr lang="nb-NO" baseline="0" dirty="0"/>
              <a:t>.</a:t>
            </a:r>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960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example,  running T1 first</a:t>
            </a:r>
            <a:r>
              <a:rPr lang="en-US" baseline="0" noProof="0" dirty="0"/>
              <a:t> and then T2 gives the same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If a set of transactions executes concurrently, we say that the nonserial schedule is correct if it produces the same results as some serial executions, such a schedule is called </a:t>
            </a:r>
            <a:r>
              <a:rPr lang="en-US" b="1" u="sng" noProof="0" dirty="0">
                <a:solidFill>
                  <a:schemeClr val="accent1">
                    <a:lumMod val="75000"/>
                  </a:schemeClr>
                </a:solidFill>
              </a:rPr>
              <a:t>Serializable</a:t>
            </a:r>
            <a:r>
              <a:rPr lang="en-US"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endParaRPr lang="en-US" noProof="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170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979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7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A81E57-2F03-4685-980C-99293F3E25F8}" type="slidenum">
              <a:rPr lang="en-US" smtClean="0"/>
              <a:t>11</a:t>
            </a:fld>
            <a:endParaRPr lang="en-US"/>
          </a:p>
        </p:txBody>
      </p:sp>
    </p:spTree>
    <p:extLst>
      <p:ext uri="{BB962C8B-B14F-4D97-AF65-F5344CB8AC3E}">
        <p14:creationId xmlns:p14="http://schemas.microsoft.com/office/powerpoint/2010/main" val="1254058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276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49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233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88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Serializability</a:t>
            </a:r>
            <a:r>
              <a:rPr lang="en-US" baseline="0" noProof="0" dirty="0"/>
              <a:t> can be achieved in several ways, </a:t>
            </a:r>
          </a:p>
          <a:p>
            <a:r>
              <a:rPr lang="en-US" baseline="0" noProof="0" dirty="0"/>
              <a:t>Efficient locking allows us to ensure that only conflict serializable schedules are allowed</a:t>
            </a:r>
            <a:endParaRPr lang="en-US" noProof="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049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It’s a set of rules to</a:t>
            </a:r>
            <a:r>
              <a:rPr lang="en-US" baseline="0" noProof="0" dirty="0"/>
              <a:t> be followed by each transaction (and enforced by the DBMS) to ensure that , even though actions of several transactions might be interleaved, the net effect is identical to executing all transactions in some order.</a:t>
            </a:r>
            <a:endParaRPr lang="en-US" noProof="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840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Any transaction that needs to access a data item must first lock the item by requesting a shared lock (S) for read-only access or an exclusive lock (X) for both read and write access.</a:t>
            </a:r>
          </a:p>
          <a:p>
            <a:r>
              <a:rPr lang="en-US" noProof="0" dirty="0"/>
              <a:t>If the item is not already locked by another transaction, the lock will be granted.</a:t>
            </a:r>
          </a:p>
          <a:p>
            <a:r>
              <a:rPr lang="en-US" noProof="0" dirty="0"/>
              <a:t>If the item is currently locked, the DBMS determines if the requested lock is compatible with the existing lock. If the requested lock is S on an item that has already S lock on it, the lock will be granted. Otherwise, the transaction must </a:t>
            </a:r>
            <a:r>
              <a:rPr lang="en-US" b="1" noProof="0" dirty="0">
                <a:solidFill>
                  <a:schemeClr val="accent1">
                    <a:lumMod val="75000"/>
                  </a:schemeClr>
                </a:solidFill>
              </a:rPr>
              <a:t>wait</a:t>
            </a:r>
            <a:r>
              <a:rPr lang="en-US" noProof="0" dirty="0">
                <a:solidFill>
                  <a:schemeClr val="accent1">
                    <a:lumMod val="75000"/>
                  </a:schemeClr>
                </a:solidFill>
              </a:rPr>
              <a:t> </a:t>
            </a:r>
            <a:r>
              <a:rPr lang="en-US" noProof="0" dirty="0"/>
              <a:t>until the existing lock is released.</a:t>
            </a:r>
          </a:p>
          <a:p>
            <a:r>
              <a:rPr lang="en-US" noProof="0" dirty="0"/>
              <a:t>A transaction continues to hold a lock until it explicitly releases it either during execution or when it commits or aborts. </a:t>
            </a:r>
          </a:p>
          <a:p>
            <a:r>
              <a:rPr lang="en-US" noProof="0" dirty="0"/>
              <a:t>It is only when the exclusive lock has been released that the effects of the write operation will be made visible to other transactions.</a:t>
            </a:r>
          </a:p>
          <a:p>
            <a:endParaRPr lang="en-US" noProof="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333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Normally, the transaction acquires</a:t>
            </a:r>
            <a:r>
              <a:rPr lang="en-US" baseline="0" noProof="0" dirty="0"/>
              <a:t> some locks, does some processing, and goes and acquires additional locks as needed.</a:t>
            </a:r>
          </a:p>
          <a:p>
            <a:r>
              <a:rPr lang="en-US" baseline="0" noProof="0" dirty="0"/>
              <a:t>A transaction cannot request additional locks once it releases any lock. </a:t>
            </a:r>
          </a:p>
          <a:p>
            <a:r>
              <a:rPr lang="en-US" baseline="0" noProof="0" dirty="0"/>
              <a:t>Thus, every transaction has a growing phase in which it acquires locks, followed by a </a:t>
            </a:r>
            <a:r>
              <a:rPr lang="en-US" baseline="0" noProof="0" dirty="0" err="1"/>
              <a:t>shrkining</a:t>
            </a:r>
            <a:r>
              <a:rPr lang="en-US" baseline="0" noProof="0" dirty="0"/>
              <a:t> phase in which it releases locks</a:t>
            </a:r>
            <a:endParaRPr lang="en-US" noProof="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188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 of locks prevents the concurrency problems of lost updates. </a:t>
            </a:r>
          </a:p>
          <a:p>
            <a:pPr marL="171450" indent="-171450">
              <a:buFont typeface="Arial" panose="020B0604020202020204" pitchFamily="34" charset="0"/>
              <a:buChar char="•"/>
            </a:pPr>
            <a:r>
              <a:rPr lang="en-US" dirty="0"/>
              <a:t>The transactions request write lock before updating values on the disk, and unlock when done. </a:t>
            </a:r>
          </a:p>
          <a:p>
            <a:pPr marL="171450" indent="-171450">
              <a:buFont typeface="Arial" panose="020B0604020202020204" pitchFamily="34" charset="0"/>
              <a:buChar char="•"/>
            </a:pPr>
            <a:r>
              <a:rPr lang="en-US" dirty="0"/>
              <a:t>Transactions that are not granted a write lock because another transaction has already set a lock are put on hold. </a:t>
            </a:r>
          </a:p>
          <a:p>
            <a:pPr marL="171450" indent="-171450">
              <a:buFont typeface="Arial" panose="020B0604020202020204" pitchFamily="34" charset="0"/>
              <a:buChar char="•"/>
            </a:pPr>
            <a:r>
              <a:rPr lang="en-US" dirty="0"/>
              <a:t>Note how T2 is put on hold until T1 is finished.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659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a:t>
            </a:r>
            <a:r>
              <a:rPr lang="en-US" baseline="0" noProof="0" dirty="0"/>
              <a:t> application involved cannot resolve the problem. Instead, the DBMS has to recognize that deadlock exists and break the deadlock in some way.</a:t>
            </a:r>
          </a:p>
          <a:p>
            <a:r>
              <a:rPr lang="en-US" noProof="0" dirty="0"/>
              <a:t>IF they keep holding locks,</a:t>
            </a:r>
            <a:r>
              <a:rPr lang="en-US" baseline="0" noProof="0" dirty="0"/>
              <a:t> they might stop other transactions too</a:t>
            </a:r>
            <a:endParaRPr lang="en-US" noProof="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30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a:t>A trigger is a </a:t>
            </a:r>
            <a:r>
              <a:rPr lang="en-US" noProof="0" dirty="0"/>
              <a:t>procedure</a:t>
            </a:r>
            <a:r>
              <a:rPr lang="nb-NO" dirty="0"/>
              <a:t> t</a:t>
            </a:r>
            <a:r>
              <a:rPr lang="en-US" noProof="0" dirty="0"/>
              <a:t>h</a:t>
            </a:r>
            <a:r>
              <a:rPr lang="nb-NO" dirty="0"/>
              <a:t>at is </a:t>
            </a:r>
            <a:r>
              <a:rPr lang="en-US" noProof="0" dirty="0"/>
              <a:t>automatically</a:t>
            </a:r>
            <a:r>
              <a:rPr lang="nb-NO" dirty="0"/>
              <a:t> </a:t>
            </a:r>
            <a:r>
              <a:rPr lang="en-US" noProof="0" dirty="0"/>
              <a:t>invoked</a:t>
            </a:r>
            <a:r>
              <a:rPr lang="nb-NO" dirty="0"/>
              <a:t> by</a:t>
            </a:r>
            <a:r>
              <a:rPr lang="nb-NO" baseline="0" dirty="0"/>
              <a:t> </a:t>
            </a:r>
            <a:r>
              <a:rPr lang="en-US" baseline="0" noProof="0" dirty="0"/>
              <a:t>the</a:t>
            </a:r>
            <a:r>
              <a:rPr lang="nb-NO" baseline="0" dirty="0"/>
              <a:t>  DBMS in </a:t>
            </a:r>
            <a:r>
              <a:rPr lang="en-US" baseline="0" noProof="0" dirty="0"/>
              <a:t>response to specified changes to the </a:t>
            </a:r>
            <a:r>
              <a:rPr lang="nb-NO" baseline="0" dirty="0"/>
              <a:t>database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aseline="0" dirty="0"/>
              <a:t>DBA </a:t>
            </a:r>
            <a:r>
              <a:rPr lang="en-US" baseline="0" noProof="0" dirty="0"/>
              <a:t>specifies</a:t>
            </a:r>
            <a:r>
              <a:rPr lang="nb-NO" baseline="0" dirty="0"/>
              <a:t> triggers</a:t>
            </a:r>
            <a:endParaRPr lang="nb-NO" dirty="0"/>
          </a:p>
        </p:txBody>
      </p:sp>
      <p:sp>
        <p:nvSpPr>
          <p:cNvPr id="4" name="Slide Number Placeholder 3"/>
          <p:cNvSpPr>
            <a:spLocks noGrp="1"/>
          </p:cNvSpPr>
          <p:nvPr>
            <p:ph type="sldNum" sz="quarter" idx="10"/>
          </p:nvPr>
        </p:nvSpPr>
        <p:spPr/>
        <p:txBody>
          <a:bodyPr/>
          <a:lstStyle/>
          <a:p>
            <a:fld id="{88A81E57-2F03-4685-980C-99293F3E25F8}" type="slidenum">
              <a:rPr lang="en-US" smtClean="0"/>
              <a:t>12</a:t>
            </a:fld>
            <a:endParaRPr lang="en-US"/>
          </a:p>
        </p:txBody>
      </p:sp>
    </p:spTree>
    <p:extLst>
      <p:ext uri="{BB962C8B-B14F-4D97-AF65-F5344CB8AC3E}">
        <p14:creationId xmlns:p14="http://schemas.microsoft.com/office/powerpoint/2010/main" val="733331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Time </a:t>
            </a:r>
            <a:r>
              <a:rPr lang="nb-NO" dirty="0" err="1"/>
              <a:t>out</a:t>
            </a:r>
            <a:r>
              <a:rPr lang="nb-NO" dirty="0"/>
              <a:t> </a:t>
            </a:r>
            <a:r>
              <a:rPr lang="nb-NO" dirty="0" err="1"/>
              <a:t>mechanism</a:t>
            </a:r>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963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Very simple solution used by</a:t>
            </a:r>
            <a:r>
              <a:rPr lang="en-US" baseline="0" noProof="0" dirty="0"/>
              <a:t> several commercial database</a:t>
            </a:r>
            <a:endParaRPr lang="en-US" noProof="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142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061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424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758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311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888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Figure illustrates a segment of a log file that shows three concurrently executing transactions T1, T2, and T3.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columns </a:t>
            </a:r>
            <a:r>
              <a:rPr lang="en-US" dirty="0" err="1"/>
              <a:t>pPtr</a:t>
            </a:r>
            <a:r>
              <a:rPr lang="en-US" dirty="0"/>
              <a:t> and </a:t>
            </a:r>
            <a:r>
              <a:rPr lang="en-US" dirty="0" err="1"/>
              <a:t>nPtr</a:t>
            </a:r>
            <a:r>
              <a:rPr lang="en-US" dirty="0"/>
              <a:t> represent pointers to the previous and next log records for each transaction.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Two or three separate copies of log files are created so that if a copy is damaged, another can be used.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4263E2-B2A6-42FF-805F-521223C97D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1503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4263E2-B2A6-42FF-805F-521223C97D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511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939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88A81E57-2F03-4685-980C-99293F3E25F8}" type="slidenum">
              <a:rPr lang="en-US" smtClean="0"/>
              <a:t>14</a:t>
            </a:fld>
            <a:endParaRPr lang="en-US"/>
          </a:p>
        </p:txBody>
      </p:sp>
    </p:spTree>
    <p:extLst>
      <p:ext uri="{BB962C8B-B14F-4D97-AF65-F5344CB8AC3E}">
        <p14:creationId xmlns:p14="http://schemas.microsoft.com/office/powerpoint/2010/main" val="3092301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676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811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115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302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973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234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ln/>
        </p:spPr>
        <p:txBody>
          <a:bodyPr/>
          <a:lstStyle/>
          <a:p>
            <a:endParaRPr lang="nb-NO" altLang="nb-NO"/>
          </a:p>
        </p:txBody>
      </p:sp>
      <p:sp>
        <p:nvSpPr>
          <p:cNvPr id="5325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247306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07950" y="739775"/>
            <a:ext cx="6581775" cy="3703638"/>
          </a:xfrm>
          <a:ln/>
        </p:spPr>
      </p:sp>
      <p:sp>
        <p:nvSpPr>
          <p:cNvPr id="62467" name="Rectangle 3"/>
          <p:cNvSpPr>
            <a:spLocks noGrp="1" noChangeArrowheads="1"/>
          </p:cNvSpPr>
          <p:nvPr>
            <p:ph type="body" idx="1"/>
          </p:nvPr>
        </p:nvSpPr>
        <p:spPr>
          <a:xfrm>
            <a:off x="679768" y="4689515"/>
            <a:ext cx="5438140" cy="4442698"/>
          </a:xfrm>
        </p:spPr>
        <p:txBody>
          <a:bodyPr/>
          <a:lstStyle/>
          <a:p>
            <a:endParaRPr lang="nb-NO" altLang="nb-NO"/>
          </a:p>
        </p:txBody>
      </p:sp>
    </p:spTree>
    <p:extLst>
      <p:ext uri="{BB962C8B-B14F-4D97-AF65-F5344CB8AC3E}">
        <p14:creationId xmlns:p14="http://schemas.microsoft.com/office/powerpoint/2010/main" val="1166390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NewBaskervilleITCbyBT-Roman"/>
              </a:rPr>
              <a:t>The first query </a:t>
            </a:r>
            <a:r>
              <a:rPr lang="en-US" sz="1800" b="0" i="0" u="none" strike="noStrike" baseline="0" dirty="0">
                <a:latin typeface="NewBaskervilleITCbyBT-Roman"/>
              </a:rPr>
              <a:t>calculates the Cartesian product of </a:t>
            </a:r>
            <a:r>
              <a:rPr lang="en-US" sz="1800" b="0" i="0" u="none" strike="noStrike" baseline="0" dirty="0">
                <a:latin typeface="Helvetica-Narrow"/>
              </a:rPr>
              <a:t>Staff </a:t>
            </a:r>
            <a:r>
              <a:rPr lang="en-US" sz="1800" b="0" i="0" u="none" strike="noStrike" baseline="0" dirty="0">
                <a:latin typeface="NewBaskervilleITCbyBT-Roman"/>
              </a:rPr>
              <a:t>and </a:t>
            </a:r>
            <a:r>
              <a:rPr lang="en-US" sz="1800" b="0" i="0" u="none" strike="noStrike" baseline="0" dirty="0">
                <a:latin typeface="Helvetica-Narrow"/>
              </a:rPr>
              <a:t>Branch</a:t>
            </a:r>
            <a:r>
              <a:rPr lang="en-US" sz="1800" b="0" i="0" u="none" strike="noStrike" baseline="0" dirty="0">
                <a:latin typeface="NewBaskervilleITCbyBT-Roman"/>
              </a:rPr>
              <a:t>, which requires </a:t>
            </a:r>
            <a:r>
              <a:rPr lang="en-US" sz="1800" b="1" i="0" u="none" strike="noStrike" baseline="0" dirty="0">
                <a:latin typeface="NewBaskervilleITCbyBT-Roman"/>
              </a:rPr>
              <a:t>(1000 + 50) disk accesses to read the relations</a:t>
            </a:r>
            <a:r>
              <a:rPr lang="en-US" sz="1800" b="0" i="0" u="none" strike="noStrike" baseline="0" dirty="0">
                <a:latin typeface="NewBaskervilleITCbyBT-Roman"/>
              </a:rPr>
              <a:t>, and </a:t>
            </a:r>
            <a:r>
              <a:rPr lang="en-US" sz="1800" b="1" i="0" u="none" strike="noStrike" baseline="0" dirty="0">
                <a:latin typeface="NewBaskervilleITCbyBT-Roman"/>
              </a:rPr>
              <a:t>creates a relation with (1000 * 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ewBaskervilleITCbyBT-Roman"/>
              </a:rPr>
              <a:t>tuples. We then must </a:t>
            </a:r>
            <a:r>
              <a:rPr lang="en-US" sz="1800" b="1" i="0" u="none" strike="noStrike" baseline="0" dirty="0">
                <a:latin typeface="NewBaskervilleITCbyBT-Roman"/>
              </a:rPr>
              <a:t>read </a:t>
            </a:r>
            <a:r>
              <a:rPr lang="en-US" sz="1800" b="0" i="0" u="none" strike="noStrike" baseline="0" dirty="0">
                <a:latin typeface="NewBaskervilleITCbyBT-Roman"/>
              </a:rPr>
              <a:t>each of these </a:t>
            </a:r>
            <a:r>
              <a:rPr lang="en-US" sz="1800" b="1" i="0" u="none" strike="noStrike" baseline="0" dirty="0">
                <a:latin typeface="NewBaskervilleITCbyBT-Roman"/>
              </a:rPr>
              <a:t>(1000 * 50) tuples again</a:t>
            </a:r>
            <a:r>
              <a:rPr lang="en-US" sz="1800" b="0" i="0" u="none" strike="noStrike" baseline="0" dirty="0">
                <a:latin typeface="NewBaskervilleITCbyBT-Roman"/>
              </a:rPr>
              <a:t> to test them against the selection predicate at a cost of another (1000 * 50) disk accesses, giving a total cost of:</a:t>
            </a:r>
          </a:p>
          <a:p>
            <a:pPr algn="l"/>
            <a:r>
              <a:rPr lang="da-DK" sz="1800" b="0" i="0" u="none" strike="noStrike" baseline="0" dirty="0">
                <a:latin typeface="NewBaskervilleITCbyBT-Roman"/>
              </a:rPr>
              <a:t>(1000+50) </a:t>
            </a:r>
            <a:r>
              <a:rPr lang="da-DK" sz="1800" b="0" i="0" u="none" strike="noStrike" baseline="0" dirty="0">
                <a:latin typeface="MathematicalPi-One"/>
              </a:rPr>
              <a:t>+ </a:t>
            </a:r>
            <a:r>
              <a:rPr lang="da-DK" sz="1800" b="0" i="0" u="none" strike="noStrike" baseline="0" dirty="0">
                <a:latin typeface="NewBaskervilleITCbyBT-Roman"/>
              </a:rPr>
              <a:t>2*(1000 * 50) </a:t>
            </a:r>
            <a:r>
              <a:rPr lang="da-DK" sz="1800" b="0" i="0" u="none" strike="noStrike" baseline="0" dirty="0">
                <a:latin typeface="MathematicalPi-One"/>
              </a:rPr>
              <a:t>= </a:t>
            </a:r>
            <a:r>
              <a:rPr lang="da-DK" sz="1800" b="0" i="0" u="none" strike="noStrike" baseline="0" dirty="0">
                <a:latin typeface="NewBaskervilleITCbyBT-Roman"/>
              </a:rPr>
              <a:t>101 050 disk accesses.</a:t>
            </a:r>
          </a:p>
          <a:p>
            <a:pPr algn="l"/>
            <a:endParaRPr lang="da-DK" sz="1800" b="0" i="0" u="none" strike="noStrike" baseline="0" dirty="0">
              <a:latin typeface="NewBaskervilleITCbyBT-Roman"/>
            </a:endParaRPr>
          </a:p>
          <a:p>
            <a:pPr algn="l"/>
            <a:r>
              <a:rPr lang="en-US" sz="1800" b="1" i="0" u="none" strike="noStrike" baseline="0" dirty="0">
                <a:latin typeface="NewBaskervilleITCbyBT-Roman"/>
              </a:rPr>
              <a:t>The second query </a:t>
            </a:r>
            <a:r>
              <a:rPr lang="en-US" sz="1800" b="0" i="0" u="none" strike="noStrike" baseline="0" dirty="0">
                <a:latin typeface="NewBaskervilleITCbyBT-Roman"/>
              </a:rPr>
              <a:t>joins </a:t>
            </a:r>
            <a:r>
              <a:rPr lang="en-US" sz="1800" b="0" i="0" u="none" strike="noStrike" baseline="0" dirty="0">
                <a:latin typeface="Helvetica-Narrow"/>
              </a:rPr>
              <a:t>Staff </a:t>
            </a:r>
            <a:r>
              <a:rPr lang="en-US" sz="1800" b="0" i="0" u="none" strike="noStrike" baseline="0" dirty="0">
                <a:latin typeface="NewBaskervilleITCbyBT-Roman"/>
              </a:rPr>
              <a:t>and </a:t>
            </a:r>
            <a:r>
              <a:rPr lang="en-US" sz="1800" b="0" i="0" u="none" strike="noStrike" baseline="0" dirty="0">
                <a:latin typeface="Helvetica-Narrow"/>
              </a:rPr>
              <a:t>Branch </a:t>
            </a:r>
            <a:r>
              <a:rPr lang="en-US" sz="1800" b="0" i="0" u="none" strike="noStrike" baseline="0" dirty="0">
                <a:latin typeface="NewBaskervilleITCbyBT-Roman"/>
              </a:rPr>
              <a:t>on the branch number </a:t>
            </a:r>
            <a:r>
              <a:rPr lang="en-US" sz="1800" b="0" i="0" u="none" strike="noStrike" baseline="0" dirty="0" err="1">
                <a:latin typeface="Helvetica-Narrow"/>
              </a:rPr>
              <a:t>branchNo</a:t>
            </a:r>
            <a:r>
              <a:rPr lang="en-US" sz="1800" b="0" i="0" u="none" strike="noStrike" baseline="0" dirty="0">
                <a:latin typeface="NewBaskervilleITCbyBT-Roman"/>
              </a:rPr>
              <a:t>, which again requires </a:t>
            </a:r>
            <a:r>
              <a:rPr lang="en-US" sz="1800" b="1" i="0" u="none" strike="noStrike" baseline="0" dirty="0">
                <a:latin typeface="NewBaskervilleITCbyBT-Roman"/>
              </a:rPr>
              <a:t>(1000 </a:t>
            </a:r>
            <a:r>
              <a:rPr lang="en-US" sz="1800" b="1" i="0" u="none" strike="noStrike" baseline="0" dirty="0">
                <a:latin typeface="MathematicalPi-One"/>
              </a:rPr>
              <a:t>+ </a:t>
            </a:r>
            <a:r>
              <a:rPr lang="en-US" sz="1800" b="1" i="0" u="none" strike="noStrike" baseline="0" dirty="0">
                <a:latin typeface="NewBaskervilleITCbyBT-Roman"/>
              </a:rPr>
              <a:t>50) disk accesses to read </a:t>
            </a:r>
            <a:r>
              <a:rPr lang="en-US" sz="1800" b="0" i="0" u="none" strike="noStrike" baseline="0" dirty="0">
                <a:latin typeface="NewBaskervilleITCbyBT-Roman"/>
              </a:rPr>
              <a:t>each of the relations. We know that </a:t>
            </a:r>
            <a:r>
              <a:rPr lang="en-US" sz="1800" b="1" i="0" u="none" strike="noStrike" baseline="0" dirty="0">
                <a:latin typeface="NewBaskervilleITCbyBT-Roman"/>
              </a:rPr>
              <a:t>the join</a:t>
            </a:r>
          </a:p>
          <a:p>
            <a:pPr algn="l"/>
            <a:r>
              <a:rPr lang="en-US" sz="1800" b="0" i="0" u="none" strike="noStrike" baseline="0" dirty="0">
                <a:latin typeface="NewBaskervilleITCbyBT-Roman"/>
              </a:rPr>
              <a:t>of the two relations </a:t>
            </a:r>
            <a:r>
              <a:rPr lang="en-US" sz="1800" b="1" i="0" u="none" strike="noStrike" baseline="0" dirty="0">
                <a:latin typeface="NewBaskervilleITCbyBT-Roman"/>
              </a:rPr>
              <a:t>has 1000 tuples</a:t>
            </a:r>
            <a:r>
              <a:rPr lang="en-US" sz="1800" b="0" i="0" u="none" strike="noStrike" baseline="0" dirty="0">
                <a:latin typeface="NewBaskervilleITCbyBT-Roman"/>
              </a:rPr>
              <a:t>, one for each member of staff (a member of staff can only work at one branch). Consequently, the </a:t>
            </a:r>
            <a:r>
              <a:rPr lang="en-US" sz="1800" b="1" i="0" u="none" strike="noStrike" baseline="0" dirty="0">
                <a:latin typeface="NewBaskervilleITCbyBT-Roman"/>
              </a:rPr>
              <a:t>Selection operation requires 1000 disk</a:t>
            </a:r>
          </a:p>
          <a:p>
            <a:pPr algn="l"/>
            <a:r>
              <a:rPr lang="en-US" sz="1800" b="1" i="0" u="none" strike="noStrike" baseline="0" dirty="0">
                <a:latin typeface="NewBaskervilleITCbyBT-Roman"/>
              </a:rPr>
              <a:t>accesses to read the result of the join</a:t>
            </a:r>
            <a:r>
              <a:rPr lang="en-US" sz="1800" b="0" i="0" u="none" strike="noStrike" baseline="0" dirty="0">
                <a:latin typeface="NewBaskervilleITCbyBT-Roman"/>
              </a:rPr>
              <a:t>, giving a total cost of:</a:t>
            </a:r>
          </a:p>
          <a:p>
            <a:pPr algn="l"/>
            <a:r>
              <a:rPr lang="da-DK" sz="1800" b="0" i="0" u="none" strike="noStrike" baseline="0" dirty="0">
                <a:latin typeface="NewBaskervilleITCbyBT-Roman"/>
              </a:rPr>
              <a:t>2*1000 </a:t>
            </a:r>
            <a:r>
              <a:rPr lang="da-DK" sz="1800" b="0" i="0" u="none" strike="noStrike" baseline="0" dirty="0">
                <a:latin typeface="MathematicalPi-One"/>
              </a:rPr>
              <a:t>+ </a:t>
            </a:r>
            <a:r>
              <a:rPr lang="da-DK" sz="1800" b="0" i="0" u="none" strike="noStrike" baseline="0" dirty="0">
                <a:latin typeface="NewBaskervilleITCbyBT-Roman"/>
              </a:rPr>
              <a:t>(1000 </a:t>
            </a:r>
            <a:r>
              <a:rPr lang="da-DK" sz="1800" b="0" i="0" u="none" strike="noStrike" baseline="0" dirty="0">
                <a:latin typeface="MathematicalPi-One"/>
              </a:rPr>
              <a:t>+ </a:t>
            </a:r>
            <a:r>
              <a:rPr lang="da-DK" sz="1800" b="0" i="0" u="none" strike="noStrike" baseline="0" dirty="0">
                <a:latin typeface="NewBaskervilleITCbyBT-Roman"/>
              </a:rPr>
              <a:t>50) </a:t>
            </a:r>
            <a:r>
              <a:rPr lang="da-DK" sz="1800" b="0" i="0" u="none" strike="noStrike" baseline="0" dirty="0">
                <a:latin typeface="MathematicalPi-One"/>
              </a:rPr>
              <a:t>= </a:t>
            </a:r>
            <a:r>
              <a:rPr lang="da-DK" sz="1800" b="0" i="0" u="none" strike="noStrike" baseline="0" dirty="0">
                <a:latin typeface="NewBaskervilleITCbyBT-Roman"/>
              </a:rPr>
              <a:t>3050 disk accesses</a:t>
            </a:r>
          </a:p>
          <a:p>
            <a:pPr algn="l"/>
            <a:endParaRPr lang="da-DK" sz="1800" b="0" i="0" u="none" strike="noStrike" baseline="0" dirty="0">
              <a:latin typeface="NewBaskervilleITCbyBT-Roman"/>
            </a:endParaRPr>
          </a:p>
          <a:p>
            <a:pPr algn="l"/>
            <a:endParaRPr lang="da-DK" sz="1800" b="0" i="0" u="none" strike="noStrike" baseline="0" dirty="0">
              <a:latin typeface="NewBaskervilleITCbyBT-Roman"/>
            </a:endParaRPr>
          </a:p>
          <a:p>
            <a:pPr algn="l"/>
            <a:r>
              <a:rPr lang="en-US" sz="1800" b="1" i="0" u="none" strike="noStrike" baseline="0" dirty="0">
                <a:latin typeface="NewBaskervilleITCbyBT-Roman"/>
              </a:rPr>
              <a:t>The final query </a:t>
            </a:r>
            <a:r>
              <a:rPr lang="en-US" sz="1800" b="0" i="0" u="none" strike="noStrike" baseline="0" dirty="0">
                <a:latin typeface="NewBaskervilleITCbyBT-Roman"/>
              </a:rPr>
              <a:t>first reads each </a:t>
            </a:r>
            <a:r>
              <a:rPr lang="en-US" sz="1800" b="0" i="0" u="none" strike="noStrike" baseline="0" dirty="0">
                <a:latin typeface="Helvetica-Narrow"/>
              </a:rPr>
              <a:t>Staff </a:t>
            </a:r>
            <a:r>
              <a:rPr lang="en-US" sz="1800" b="0" i="0" u="none" strike="noStrike" baseline="0" dirty="0">
                <a:latin typeface="NewBaskervilleITCbyBT-Roman"/>
              </a:rPr>
              <a:t>tuple to determine the Manager tuples, which requires </a:t>
            </a:r>
            <a:r>
              <a:rPr lang="en-US" sz="1800" b="1" i="0" u="none" strike="noStrike" baseline="0" dirty="0">
                <a:latin typeface="NewBaskervilleITCbyBT-Roman"/>
              </a:rPr>
              <a:t>1000 disk accesses</a:t>
            </a:r>
            <a:r>
              <a:rPr lang="en-US" sz="1800" b="0" i="0" u="none" strike="noStrike" baseline="0" dirty="0">
                <a:latin typeface="NewBaskervilleITCbyBT-Roman"/>
              </a:rPr>
              <a:t> and </a:t>
            </a:r>
            <a:r>
              <a:rPr lang="en-US" sz="1800" b="1" i="0" u="none" strike="noStrike" baseline="0" dirty="0">
                <a:latin typeface="NewBaskervilleITCbyBT-Roman"/>
              </a:rPr>
              <a:t>creates a relation with 50 tuples</a:t>
            </a:r>
            <a:r>
              <a:rPr lang="en-US" sz="1800" b="0" i="0" u="none" strike="noStrike" baseline="0" dirty="0">
                <a:latin typeface="NewBaskervilleITCbyBT-Roman"/>
              </a:rPr>
              <a:t>. The second</a:t>
            </a:r>
          </a:p>
          <a:p>
            <a:pPr algn="l"/>
            <a:r>
              <a:rPr lang="en-US" sz="1800" b="0" i="0" u="none" strike="noStrike" baseline="0" dirty="0">
                <a:latin typeface="NewBaskervilleITCbyBT-Roman"/>
              </a:rPr>
              <a:t>Selection operation reads each </a:t>
            </a:r>
            <a:r>
              <a:rPr lang="en-US" sz="1800" b="0" i="0" u="none" strike="noStrike" baseline="0" dirty="0">
                <a:latin typeface="Helvetica-Narrow"/>
              </a:rPr>
              <a:t>Branch </a:t>
            </a:r>
            <a:r>
              <a:rPr lang="en-US" sz="1800" b="0" i="0" u="none" strike="noStrike" baseline="0" dirty="0">
                <a:latin typeface="NewBaskervilleITCbyBT-Roman"/>
              </a:rPr>
              <a:t>tuple to determine the London branches, which </a:t>
            </a:r>
            <a:r>
              <a:rPr lang="en-US" sz="1800" b="1" i="0" u="none" strike="noStrike" baseline="0" dirty="0">
                <a:latin typeface="NewBaskervilleITCbyBT-Roman"/>
              </a:rPr>
              <a:t>requires 50 disk accesses </a:t>
            </a:r>
            <a:r>
              <a:rPr lang="en-US" sz="1800" b="0" i="0" u="none" strike="noStrike" baseline="0" dirty="0">
                <a:latin typeface="NewBaskervilleITCbyBT-Roman"/>
              </a:rPr>
              <a:t>and </a:t>
            </a:r>
            <a:r>
              <a:rPr lang="en-US" sz="1800" b="1" i="0" u="none" strike="noStrike" baseline="0" dirty="0">
                <a:latin typeface="NewBaskervilleITCbyBT-Roman"/>
              </a:rPr>
              <a:t>creates a relation with 5 tuples</a:t>
            </a:r>
            <a:r>
              <a:rPr lang="en-US" sz="1800" b="0" i="0" u="none" strike="noStrike" baseline="0" dirty="0">
                <a:latin typeface="NewBaskervilleITCbyBT-Roman"/>
              </a:rPr>
              <a:t>. The final operation is</a:t>
            </a:r>
          </a:p>
          <a:p>
            <a:pPr algn="l"/>
            <a:r>
              <a:rPr lang="en-US" sz="1800" b="1" i="0" u="none" strike="noStrike" baseline="0" dirty="0">
                <a:latin typeface="NewBaskervilleITCbyBT-Roman"/>
              </a:rPr>
              <a:t>the join </a:t>
            </a:r>
            <a:r>
              <a:rPr lang="en-US" sz="1800" b="0" i="0" u="none" strike="noStrike" baseline="0" dirty="0">
                <a:latin typeface="NewBaskervilleITCbyBT-Roman"/>
              </a:rPr>
              <a:t>of the reduced </a:t>
            </a:r>
            <a:r>
              <a:rPr lang="en-US" sz="1800" b="0" i="0" u="none" strike="noStrike" baseline="0" dirty="0">
                <a:latin typeface="Helvetica-Narrow"/>
              </a:rPr>
              <a:t>Staff </a:t>
            </a:r>
            <a:r>
              <a:rPr lang="en-US" sz="1800" b="0" i="0" u="none" strike="noStrike" baseline="0" dirty="0">
                <a:latin typeface="NewBaskervilleITCbyBT-Roman"/>
              </a:rPr>
              <a:t>and </a:t>
            </a:r>
            <a:r>
              <a:rPr lang="en-US" sz="1800" b="0" i="0" u="none" strike="noStrike" baseline="0" dirty="0">
                <a:latin typeface="Helvetica-Narrow"/>
              </a:rPr>
              <a:t>Branch </a:t>
            </a:r>
            <a:r>
              <a:rPr lang="en-US" sz="1800" b="0" i="0" u="none" strike="noStrike" baseline="0" dirty="0">
                <a:latin typeface="NewBaskervilleITCbyBT-Roman"/>
              </a:rPr>
              <a:t>relations, which requires </a:t>
            </a:r>
            <a:r>
              <a:rPr lang="en-US" sz="1800" b="1" i="0" u="none" strike="noStrike" baseline="0" dirty="0">
                <a:latin typeface="NewBaskervilleITCbyBT-Roman"/>
              </a:rPr>
              <a:t>(50+5) disk accesses</a:t>
            </a:r>
            <a:r>
              <a:rPr lang="en-US" sz="1800" b="0" i="0" u="none" strike="noStrike" baseline="0" dirty="0">
                <a:latin typeface="NewBaskervilleITCbyBT-Roman"/>
              </a:rPr>
              <a:t>, giving a total cost of:</a:t>
            </a:r>
          </a:p>
          <a:p>
            <a:pPr algn="l"/>
            <a:r>
              <a:rPr lang="da-DK" sz="1800" b="0" i="0" u="none" strike="noStrike" baseline="0" dirty="0">
                <a:latin typeface="NewBaskervilleITCbyBT-Roman"/>
              </a:rPr>
              <a:t>1000 </a:t>
            </a:r>
            <a:r>
              <a:rPr lang="da-DK" sz="1800" b="0" i="0" u="none" strike="noStrike" baseline="0" dirty="0">
                <a:latin typeface="MathematicalPi-One"/>
              </a:rPr>
              <a:t>+ </a:t>
            </a:r>
            <a:r>
              <a:rPr lang="da-DK" sz="1800" b="0" i="0" u="none" strike="noStrike" baseline="0" dirty="0">
                <a:latin typeface="NewBaskervilleITCbyBT-Roman"/>
              </a:rPr>
              <a:t>2*50+5+(50 + 5) </a:t>
            </a:r>
            <a:r>
              <a:rPr lang="da-DK" sz="1800" b="0" i="0" u="none" strike="noStrike" baseline="0" dirty="0">
                <a:latin typeface="MathematicalPi-One"/>
              </a:rPr>
              <a:t>= </a:t>
            </a:r>
            <a:r>
              <a:rPr lang="da-DK" sz="1800" b="0" i="0" u="none" strike="noStrike" baseline="0" dirty="0">
                <a:latin typeface="NewBaskervilleITCbyBT-Roman"/>
              </a:rPr>
              <a:t>1160 disk accesses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607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735306-3A2E-4B43-8D6E-3E5AE40C41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317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88A81E57-2F03-4685-980C-99293F3E25F8}" type="slidenum">
              <a:rPr lang="en-US" smtClean="0"/>
              <a:t>15</a:t>
            </a:fld>
            <a:endParaRPr lang="en-US"/>
          </a:p>
        </p:txBody>
      </p:sp>
    </p:spTree>
    <p:extLst>
      <p:ext uri="{BB962C8B-B14F-4D97-AF65-F5344CB8AC3E}">
        <p14:creationId xmlns:p14="http://schemas.microsoft.com/office/powerpoint/2010/main" val="22552030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CONTROLLED REDUNDANCY</a:t>
            </a:r>
          </a:p>
        </p:txBody>
      </p:sp>
      <p:sp>
        <p:nvSpPr>
          <p:cNvPr id="4" name="Slide Number Placeholder 3"/>
          <p:cNvSpPr>
            <a:spLocks noGrp="1"/>
          </p:cNvSpPr>
          <p:nvPr>
            <p:ph type="sldNum" sz="quarter" idx="10"/>
          </p:nvPr>
        </p:nvSpPr>
        <p:spPr/>
        <p:txBody>
          <a:bodyPr/>
          <a:lstStyle/>
          <a:p>
            <a:fld id="{D627E2B3-377A-4B0A-A481-819C03D4A7F7}" type="slidenum">
              <a:rPr lang="en-US" smtClean="0"/>
              <a:t>93</a:t>
            </a:fld>
            <a:endParaRPr lang="en-US"/>
          </a:p>
        </p:txBody>
      </p:sp>
    </p:spTree>
    <p:extLst>
      <p:ext uri="{BB962C8B-B14F-4D97-AF65-F5344CB8AC3E}">
        <p14:creationId xmlns:p14="http://schemas.microsoft.com/office/powerpoint/2010/main" val="277326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Relational DBs are represented in a strict format that follows the structures and constraints specified in the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Vertical homogeneity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Horizontal homogeneity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644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6435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3DF2A9-B500-403D-A3D7-A3D4ACC3FC0D}" type="slidenum">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06" name="Rectangle 2"/>
          <p:cNvSpPr>
            <a:spLocks noGrp="1" noRot="1" noChangeAspect="1" noChangeArrowheads="1" noTextEdit="1"/>
          </p:cNvSpPr>
          <p:nvPr>
            <p:ph type="sldImg"/>
          </p:nvPr>
        </p:nvSpPr>
        <p:spPr>
          <a:ln cap="flat"/>
        </p:spPr>
      </p:sp>
      <p:sp>
        <p:nvSpPr>
          <p:cNvPr id="21507" name="Rectangle 3"/>
          <p:cNvSpPr>
            <a:spLocks noGrp="1" noChangeArrowheads="1"/>
          </p:cNvSpPr>
          <p:nvPr>
            <p:ph type="body" idx="1"/>
          </p:nvPr>
        </p:nvSpPr>
        <p:spPr>
          <a:ln/>
        </p:spPr>
        <p:txBody>
          <a:bodyPr/>
          <a:lstStyle/>
          <a:p>
            <a:endParaRPr lang="en-US" altLang="en-US" dirty="0"/>
          </a:p>
        </p:txBody>
      </p:sp>
    </p:spTree>
    <p:extLst>
      <p:ext uri="{BB962C8B-B14F-4D97-AF65-F5344CB8AC3E}">
        <p14:creationId xmlns:p14="http://schemas.microsoft.com/office/powerpoint/2010/main" val="4104318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3DF2A9-B500-403D-A3D7-A3D4ACC3FC0D}" type="slidenum">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06" name="Rectangle 2"/>
          <p:cNvSpPr>
            <a:spLocks noGrp="1" noRot="1" noChangeAspect="1" noChangeArrowheads="1" noTextEdit="1"/>
          </p:cNvSpPr>
          <p:nvPr>
            <p:ph type="sldImg"/>
          </p:nvPr>
        </p:nvSpPr>
        <p:spPr>
          <a:ln cap="flat"/>
        </p:spPr>
      </p:sp>
      <p:sp>
        <p:nvSpPr>
          <p:cNvPr id="21507" name="Rectangle 3"/>
          <p:cNvSpPr>
            <a:spLocks noGrp="1" noChangeArrowheads="1"/>
          </p:cNvSpPr>
          <p:nvPr>
            <p:ph type="body" idx="1"/>
          </p:nvPr>
        </p:nvSpPr>
        <p:spPr>
          <a:ln/>
        </p:spPr>
        <p:txBody>
          <a:bodyPr/>
          <a:lstStyle/>
          <a:p>
            <a:endParaRPr lang="en-US" altLang="en-US" dirty="0"/>
          </a:p>
        </p:txBody>
      </p:sp>
    </p:spTree>
    <p:extLst>
      <p:ext uri="{BB962C8B-B14F-4D97-AF65-F5344CB8AC3E}">
        <p14:creationId xmlns:p14="http://schemas.microsoft.com/office/powerpoint/2010/main" val="19531324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3DF2A9-B500-403D-A3D7-A3D4ACC3FC0D}" type="slidenum">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06" name="Rectangle 2"/>
          <p:cNvSpPr>
            <a:spLocks noGrp="1" noRot="1" noChangeAspect="1" noChangeArrowheads="1" noTextEdit="1"/>
          </p:cNvSpPr>
          <p:nvPr>
            <p:ph type="sldImg"/>
          </p:nvPr>
        </p:nvSpPr>
        <p:spPr>
          <a:ln cap="flat"/>
        </p:spPr>
      </p:sp>
      <p:sp>
        <p:nvSpPr>
          <p:cNvPr id="21507" name="Rectangle 3"/>
          <p:cNvSpPr>
            <a:spLocks noGrp="1" noChangeArrowheads="1"/>
          </p:cNvSpPr>
          <p:nvPr>
            <p:ph type="body" idx="1"/>
          </p:nvPr>
        </p:nvSpPr>
        <p:spPr>
          <a:ln/>
        </p:spPr>
        <p:txBody>
          <a:bodyPr/>
          <a:lstStyle/>
          <a:p>
            <a:endParaRPr lang="en-US" altLang="en-US" dirty="0"/>
          </a:p>
        </p:txBody>
      </p:sp>
    </p:spTree>
    <p:extLst>
      <p:ext uri="{BB962C8B-B14F-4D97-AF65-F5344CB8AC3E}">
        <p14:creationId xmlns:p14="http://schemas.microsoft.com/office/powerpoint/2010/main" val="4104318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The Hadoop distributed file system, or HDFS, is the foundation for many big data frameworks, since it provides scalable and reliable storage. As the size of your data increases, you can add commodity hardware to HDFS to increase storage capacity so it enables scaling out of your resources. </a:t>
            </a:r>
          </a:p>
          <a:p>
            <a:endParaRPr lang="en-US" b="0" i="0" dirty="0">
              <a:solidFill>
                <a:srgbClr val="1F1F1F"/>
              </a:solidFill>
              <a:effectLst/>
              <a:latin typeface="Source Sans Pro" panose="020B0503030403020204" pitchFamily="34" charset="0"/>
            </a:endParaRPr>
          </a:p>
          <a:p>
            <a:r>
              <a:rPr lang="en-US" b="0" i="0" dirty="0">
                <a:solidFill>
                  <a:srgbClr val="1F1F1F"/>
                </a:solidFill>
                <a:effectLst/>
                <a:latin typeface="Source Sans Pro" panose="020B0503030403020204" pitchFamily="34" charset="0"/>
              </a:rPr>
              <a:t>Hadoop YARN provides flexible scheduling and resource management over the HDFS storage. YARN is used at Yahoo to schedule jobs across 40,000 servers. MapReduce is a programming model that simplifies parallel computing. </a:t>
            </a:r>
          </a:p>
          <a:p>
            <a:endParaRPr lang="en-US" b="0" i="0" dirty="0">
              <a:solidFill>
                <a:srgbClr val="1F1F1F"/>
              </a:solidFill>
              <a:effectLst/>
              <a:latin typeface="Source Sans Pro" panose="020B0503030403020204" pitchFamily="34" charset="0"/>
            </a:endParaRPr>
          </a:p>
          <a:p>
            <a:r>
              <a:rPr lang="en-US" b="0" i="0" dirty="0">
                <a:solidFill>
                  <a:srgbClr val="1F1F1F"/>
                </a:solidFill>
                <a:effectLst/>
                <a:latin typeface="Source Sans Pro" panose="020B0503030403020204" pitchFamily="34" charset="0"/>
              </a:rPr>
              <a:t>Instead of dealing with the complexities of synchronization and scheduling, you only need to give MapReduce two functions, map and reduce. This programming model is so powerful that Google previously used it for indexing websites. MapReduce only assume a limited model to express data. </a:t>
            </a:r>
          </a:p>
          <a:p>
            <a:endParaRPr lang="en-US" b="0" i="0" dirty="0">
              <a:solidFill>
                <a:srgbClr val="1F1F1F"/>
              </a:solidFill>
              <a:effectLst/>
              <a:latin typeface="Source Sans Pro" panose="020B0503030403020204" pitchFamily="34" charset="0"/>
            </a:endParaRPr>
          </a:p>
          <a:p>
            <a:endParaRPr lang="en-US" b="0" i="0" dirty="0">
              <a:solidFill>
                <a:srgbClr val="1F1F1F"/>
              </a:solidFill>
              <a:effectLst/>
              <a:latin typeface="Source Sans Pro" panose="020B0503030403020204" pitchFamily="34" charset="0"/>
            </a:endParaRPr>
          </a:p>
          <a:p>
            <a:r>
              <a:rPr lang="en-US" b="0" i="0" dirty="0">
                <a:solidFill>
                  <a:srgbClr val="1F1F1F"/>
                </a:solidFill>
                <a:effectLst/>
                <a:latin typeface="Source Sans Pro" panose="020B0503030403020204" pitchFamily="34" charset="0"/>
              </a:rPr>
              <a:t>Hive and Pig are two additional programming models on top of MapReduce to augment data modeling of MapReduce with relational algebra and data flow modeling respectively. Hive was created at Facebook to issue SQL-like queries using MapReduce on their data in HDFS. Pig was created at Yahoo to model data flow based programs using MapReduce. </a:t>
            </a:r>
          </a:p>
          <a:p>
            <a:endParaRPr lang="en-US" b="0" i="0" dirty="0">
              <a:solidFill>
                <a:srgbClr val="1F1F1F"/>
              </a:solidFill>
              <a:effectLst/>
              <a:latin typeface="Source Sans Pro" panose="020B0503030403020204" pitchFamily="34" charset="0"/>
            </a:endParaRPr>
          </a:p>
          <a:p>
            <a:endParaRPr lang="en-US"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7068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586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306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973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if you issue an UPDATE statement that affects 20 rows, the row-level trigger will be invoked 20 times, while the statement-level trigger will be invoked 1 time performing its action(s) on the 20 rows in one go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6177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8323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142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8634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204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nb-NO" dirty="0"/>
              <a:t>(e.g., </a:t>
            </a:r>
            <a:r>
              <a:rPr lang="nb-NO" dirty="0" err="1"/>
              <a:t>document</a:t>
            </a:r>
            <a:r>
              <a:rPr lang="nb-NO" dirty="0"/>
              <a:t> (XML and JSON) and </a:t>
            </a:r>
            <a:r>
              <a:rPr lang="nb-NO" dirty="0" err="1"/>
              <a:t>graph</a:t>
            </a:r>
            <a:r>
              <a:rPr lang="nb-NO" dirty="0"/>
              <a:t> databases).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Ex. Facebook, images videos, adds </a:t>
            </a:r>
          </a:p>
          <a:p>
            <a:pPr lvl="1"/>
            <a:endParaRPr lang="nb-NO" dirty="0"/>
          </a:p>
          <a:p>
            <a:pPr lvl="1"/>
            <a:r>
              <a:rPr lang="en-US" sz="1200" b="0" i="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they tend to be designed to run on a cluster</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you can store any data in any record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Emphasize performance and flexibility over modelling power and complex queries—semi-structured data</a:t>
            </a:r>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3698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https://pub.towardsai.net/exploring-the-nosql-family-49e9f23313ad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5560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92929"/>
                </a:solidFill>
                <a:effectLst/>
                <a:latin typeface="charter"/>
              </a:rPr>
              <a:t>The simplest flavor of NoSQL databases </a:t>
            </a:r>
          </a:p>
          <a:p>
            <a:pPr algn="l"/>
            <a:endParaRPr lang="en-US" b="0" i="0" dirty="0">
              <a:solidFill>
                <a:srgbClr val="292929"/>
              </a:solidFill>
              <a:effectLst/>
              <a:latin typeface="charter"/>
            </a:endParaRPr>
          </a:p>
          <a:p>
            <a:pPr algn="l"/>
            <a:r>
              <a:rPr lang="en-US" b="0" i="0" dirty="0">
                <a:solidFill>
                  <a:srgbClr val="292929"/>
                </a:solidFill>
                <a:effectLst/>
                <a:latin typeface="charter"/>
              </a:rPr>
              <a:t>revolves around the concept of associative arrays, in other words, it simply ties a given </a:t>
            </a:r>
            <a:r>
              <a:rPr lang="en-US" b="1" i="0" dirty="0">
                <a:solidFill>
                  <a:srgbClr val="292929"/>
                </a:solidFill>
                <a:effectLst/>
                <a:latin typeface="charter"/>
              </a:rPr>
              <a:t>key to a record</a:t>
            </a:r>
            <a:r>
              <a:rPr lang="en-US" b="0" i="0" dirty="0">
                <a:solidFill>
                  <a:srgbClr val="292929"/>
                </a:solidFill>
                <a:effectLst/>
                <a:latin typeface="charter"/>
              </a:rPr>
              <a:t> </a:t>
            </a:r>
            <a:r>
              <a:rPr lang="en-US" b="1" i="0" dirty="0">
                <a:solidFill>
                  <a:srgbClr val="292929"/>
                </a:solidFill>
                <a:effectLst/>
                <a:latin typeface="charter"/>
              </a:rPr>
              <a:t>of any type, </a:t>
            </a:r>
            <a:r>
              <a:rPr lang="en-US" b="0" i="0" dirty="0">
                <a:solidFill>
                  <a:srgbClr val="292929"/>
                </a:solidFill>
                <a:effectLst/>
                <a:latin typeface="charter"/>
              </a:rPr>
              <a:t>from a simple string or JSON to video files.</a:t>
            </a:r>
          </a:p>
          <a:p>
            <a:pPr algn="l"/>
            <a:endParaRPr lang="en-US" b="0" i="0" dirty="0">
              <a:solidFill>
                <a:srgbClr val="292929"/>
              </a:solidFill>
              <a:effectLst/>
              <a:latin typeface="charter"/>
            </a:endParaRPr>
          </a:p>
          <a:p>
            <a:pPr algn="l"/>
            <a:r>
              <a:rPr lang="en-US" b="0" i="0" dirty="0">
                <a:solidFill>
                  <a:srgbClr val="292929"/>
                </a:solidFill>
                <a:effectLst/>
                <a:latin typeface="charter"/>
              </a:rPr>
              <a:t>Key-value databases are organized into partitions, which can contain one or several entities, and </a:t>
            </a:r>
            <a:r>
              <a:rPr lang="en-US" b="1" i="0" dirty="0">
                <a:solidFill>
                  <a:srgbClr val="292929"/>
                </a:solidFill>
                <a:effectLst/>
                <a:latin typeface="charter"/>
              </a:rPr>
              <a:t>each record is represented by a unique row key</a:t>
            </a:r>
            <a:r>
              <a:rPr lang="en-US" b="0" i="0" dirty="0">
                <a:solidFill>
                  <a:srgbClr val="292929"/>
                </a:solidFill>
                <a:effectLst/>
                <a:latin typeface="charter"/>
              </a:rPr>
              <a:t>. </a:t>
            </a:r>
          </a:p>
          <a:p>
            <a:pPr algn="l"/>
            <a:endParaRPr lang="en-US" b="0" i="0" dirty="0">
              <a:solidFill>
                <a:srgbClr val="292929"/>
              </a:solidFill>
              <a:effectLst/>
              <a:latin typeface="charter"/>
            </a:endParaRPr>
          </a:p>
          <a:p>
            <a:pPr algn="l"/>
            <a:r>
              <a:rPr lang="en-US" b="1" i="0" dirty="0">
                <a:solidFill>
                  <a:srgbClr val="292929"/>
                </a:solidFill>
                <a:effectLst/>
                <a:latin typeface="charter"/>
              </a:rPr>
              <a:t>Records in turn contain one or multiple fields</a:t>
            </a:r>
            <a:r>
              <a:rPr lang="en-US" b="0" i="0" dirty="0">
                <a:solidFill>
                  <a:srgbClr val="292929"/>
                </a:solidFill>
                <a:effectLst/>
                <a:latin typeface="charter"/>
              </a:rPr>
              <a:t>. </a:t>
            </a:r>
          </a:p>
          <a:p>
            <a:pPr algn="l"/>
            <a:r>
              <a:rPr lang="en-US" b="0" i="0" dirty="0">
                <a:solidFill>
                  <a:srgbClr val="292929"/>
                </a:solidFill>
                <a:effectLst/>
                <a:latin typeface="charter"/>
              </a:rPr>
              <a:t>The concept of partition and row keys is one of the most critical aspects of NoSQL as it allows for logical partitions (defined by the partition key) to be moved around physical partitions (nodes) according to their workload.</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53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Document Store databases build on the concept behind key-value, extending it to support complex multi-layered objects named documents. </a:t>
            </a:r>
          </a:p>
          <a:p>
            <a:endParaRPr lang="en-US" b="0" i="0" dirty="0">
              <a:solidFill>
                <a:srgbClr val="292929"/>
              </a:solidFill>
              <a:effectLst/>
              <a:latin typeface="charter"/>
            </a:endParaRPr>
          </a:p>
          <a:p>
            <a:r>
              <a:rPr lang="en-US" b="0" i="0" dirty="0">
                <a:solidFill>
                  <a:srgbClr val="292929"/>
                </a:solidFill>
                <a:effectLst/>
                <a:latin typeface="charter"/>
              </a:rPr>
              <a:t>This seemingly simple difference has several consequences: because the engine is familiar with the multi-level or nested concept, </a:t>
            </a:r>
          </a:p>
          <a:p>
            <a:endParaRPr lang="en-US" b="0" i="0" dirty="0">
              <a:solidFill>
                <a:srgbClr val="292929"/>
              </a:solidFill>
              <a:effectLst/>
              <a:latin typeface="charter"/>
            </a:endParaRPr>
          </a:p>
          <a:p>
            <a:r>
              <a:rPr lang="en-US" b="1" i="0" dirty="0">
                <a:solidFill>
                  <a:srgbClr val="292929"/>
                </a:solidFill>
                <a:effectLst/>
                <a:latin typeface="charter"/>
              </a:rPr>
              <a:t>all fields, including nested fields, are indexed allowing for specific field query and selection</a:t>
            </a:r>
            <a:endParaRPr lang="en-US"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5713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JSON file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865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Column family databases share concepts with both RDBMS and key-value stores. </a:t>
            </a:r>
          </a:p>
          <a:p>
            <a:r>
              <a:rPr lang="en-US" b="0" i="0" dirty="0">
                <a:solidFill>
                  <a:srgbClr val="292929"/>
                </a:solidFill>
                <a:effectLst/>
                <a:latin typeface="charter"/>
              </a:rPr>
              <a:t>You can think of the </a:t>
            </a:r>
            <a:r>
              <a:rPr lang="en-US" b="1" i="0" dirty="0">
                <a:solidFill>
                  <a:srgbClr val="292929"/>
                </a:solidFill>
                <a:effectLst/>
                <a:latin typeface="charter"/>
              </a:rPr>
              <a:t>rows as keys </a:t>
            </a:r>
            <a:r>
              <a:rPr lang="en-US" b="0" i="0" dirty="0">
                <a:solidFill>
                  <a:srgbClr val="292929"/>
                </a:solidFill>
                <a:effectLst/>
                <a:latin typeface="charter"/>
              </a:rPr>
              <a:t>in a key-value store, and the </a:t>
            </a:r>
            <a:r>
              <a:rPr lang="en-US" b="1" i="0" dirty="0">
                <a:solidFill>
                  <a:srgbClr val="292929"/>
                </a:solidFill>
                <a:effectLst/>
                <a:latin typeface="charter"/>
              </a:rPr>
              <a:t>columns as the value</a:t>
            </a:r>
            <a:r>
              <a:rPr lang="en-US" b="0" i="0" dirty="0">
                <a:solidFill>
                  <a:srgbClr val="292929"/>
                </a:solidFill>
                <a:effectLst/>
                <a:latin typeface="charter"/>
              </a:rPr>
              <a:t>. </a:t>
            </a:r>
          </a:p>
          <a:p>
            <a:r>
              <a:rPr lang="en-US" b="0" i="0" dirty="0">
                <a:solidFill>
                  <a:srgbClr val="292929"/>
                </a:solidFill>
                <a:effectLst/>
                <a:latin typeface="charter"/>
              </a:rPr>
              <a:t>Their optimal use case is for large data ingestion or data analytics, being </a:t>
            </a:r>
            <a:r>
              <a:rPr lang="en-US" b="1" i="0" dirty="0">
                <a:solidFill>
                  <a:srgbClr val="292929"/>
                </a:solidFill>
                <a:effectLst/>
                <a:latin typeface="charter"/>
              </a:rPr>
              <a:t>suitable for storing billions of rows </a:t>
            </a:r>
            <a:r>
              <a:rPr lang="en-US" b="0" i="0" dirty="0">
                <a:solidFill>
                  <a:srgbClr val="292929"/>
                </a:solidFill>
                <a:effectLst/>
                <a:latin typeface="charter"/>
              </a:rPr>
              <a:t>and tens of </a:t>
            </a:r>
            <a:r>
              <a:rPr lang="en-US" b="1" i="0" dirty="0">
                <a:solidFill>
                  <a:srgbClr val="292929"/>
                </a:solidFill>
                <a:effectLst/>
                <a:latin typeface="charter"/>
              </a:rPr>
              <a:t>thousands of columns</a:t>
            </a:r>
            <a:r>
              <a:rPr lang="en-US" b="0" i="0" dirty="0">
                <a:solidFill>
                  <a:srgbClr val="292929"/>
                </a:solidFill>
                <a:effectLst/>
                <a:latin typeface="charter"/>
              </a:rPr>
              <a:t>.</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81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Reduce redundant code: Instead of having copies of the trigger in every client application, the trigger is stored only once in the database.</a:t>
            </a:r>
            <a:endParaRPr lang="en-US" baseline="0" noProof="0" dirty="0"/>
          </a:p>
          <a:p>
            <a:pPr marL="228600" indent="-228600">
              <a:buAutoNum type="arabicParenR"/>
            </a:pPr>
            <a:r>
              <a:rPr lang="en-US" baseline="0" noProof="0" dirty="0"/>
              <a:t>Increased security: Storing triggers in the database gives them all the security benefits provided automatically by the DBMS.</a:t>
            </a:r>
            <a:endParaRPr lang="en-US" i="0" baseline="0" noProof="0" dirty="0"/>
          </a:p>
          <a:p>
            <a:pPr algn="l"/>
            <a:r>
              <a:rPr lang="en-US" sz="1800" b="0" i="0" u="none" strike="noStrike" baseline="0" dirty="0">
                <a:latin typeface="NewBaskervilleITCbyBT-Italic"/>
              </a:rPr>
              <a:t>3) Improved integrity:</a:t>
            </a:r>
            <a:r>
              <a:rPr lang="en-US" sz="1800" b="0" i="1" u="none" strike="noStrike" baseline="0" dirty="0">
                <a:latin typeface="NewBaskervilleITCbyBT-Italic"/>
              </a:rPr>
              <a:t> </a:t>
            </a:r>
            <a:r>
              <a:rPr lang="en-US" sz="1800" b="0" i="0" u="none" strike="noStrike" baseline="0" dirty="0">
                <a:latin typeface="NewBaskervilleITCbyBT-Roman"/>
              </a:rPr>
              <a:t>Triggers can be extremely useful for implementing integrity constraints. Storing such triggers in the database means that integrity constraints can be enforced consistently by the DBMS.</a:t>
            </a:r>
          </a:p>
          <a:p>
            <a:pPr algn="l"/>
            <a:r>
              <a:rPr lang="en-US" sz="1800" b="0" i="0" u="none" strike="noStrike" baseline="0" noProof="0" dirty="0">
                <a:latin typeface="NewBaskervilleITCbyBT-Roman"/>
              </a:rPr>
              <a:t>4) </a:t>
            </a:r>
            <a:r>
              <a:rPr lang="en-US" sz="1800" b="0" i="0" u="none" strike="noStrike" baseline="0" dirty="0">
                <a:latin typeface="NewBaskervilleITCbyBT-Italic"/>
              </a:rPr>
              <a:t>Good fit with the client-server architecture:</a:t>
            </a:r>
            <a:r>
              <a:rPr lang="en-US" sz="1800" b="0" i="1" u="none" strike="noStrike" baseline="0" dirty="0">
                <a:latin typeface="NewBaskervilleITCbyBT-Italic"/>
              </a:rPr>
              <a:t> </a:t>
            </a:r>
            <a:r>
              <a:rPr lang="en-US" sz="1800" b="0" i="0" u="none" strike="noStrike" baseline="0" dirty="0">
                <a:latin typeface="NewBaskervilleITCbyBT-Roman"/>
              </a:rPr>
              <a:t>A single request from a client can result in a whole sequence of checks by the database server. In this way, performance is improved as data and operations are not transferred across the network between the client and the server.</a:t>
            </a:r>
            <a:endParaRPr lang="en-US" baseline="0" noProof="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638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The data model behind the column means it can efficiently handle sparse matrices, a major difficulty for traditional RDBMS. </a:t>
            </a:r>
          </a:p>
          <a:p>
            <a:endParaRPr lang="en-US" b="0" i="0" dirty="0">
              <a:solidFill>
                <a:srgbClr val="292929"/>
              </a:solidFill>
              <a:effectLst/>
              <a:latin typeface="charter"/>
            </a:endParaRPr>
          </a:p>
          <a:p>
            <a:r>
              <a:rPr lang="en-US" b="0" i="0" dirty="0">
                <a:solidFill>
                  <a:srgbClr val="292929"/>
                </a:solidFill>
                <a:effectLst/>
                <a:latin typeface="charter"/>
              </a:rPr>
              <a:t>Whereas in RDBMS all columns must be filled — recall NULL is a value and the occupied space corresponds to the column’s type — occupying storage, </a:t>
            </a:r>
          </a:p>
          <a:p>
            <a:endParaRPr lang="en-US" b="0" i="0" dirty="0">
              <a:solidFill>
                <a:srgbClr val="292929"/>
              </a:solidFill>
              <a:effectLst/>
              <a:latin typeface="charter"/>
            </a:endParaRPr>
          </a:p>
          <a:p>
            <a:r>
              <a:rPr lang="en-US" b="0" i="0" dirty="0">
                <a:solidFill>
                  <a:srgbClr val="292929"/>
                </a:solidFill>
                <a:effectLst/>
                <a:latin typeface="charter"/>
              </a:rPr>
              <a:t>Column Family Databases only nonempty columns occupy storage space, in fact, it only stores existing values per column, for each row (or key). But empty columns do not occupy storage space for Column Family Databases.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5251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The last NoSQL database types shift the focus onto the relationship between entities. Entities, such as users, are represented by nodes, whereas the connections between entities dictate how they are related.</a:t>
            </a:r>
          </a:p>
          <a:p>
            <a:endParaRPr lang="en-US" b="0" i="0" dirty="0">
              <a:solidFill>
                <a:srgbClr val="292929"/>
              </a:solidFill>
              <a:effectLst/>
              <a:latin typeface="charter"/>
            </a:endParaRPr>
          </a:p>
          <a:p>
            <a:r>
              <a:rPr lang="en-US" b="0" i="0" dirty="0">
                <a:solidFill>
                  <a:srgbClr val="292929"/>
                </a:solidFill>
                <a:effectLst/>
                <a:latin typeface="charter"/>
              </a:rPr>
              <a:t>Graph databases store the relationship information within each node, by doing so, the need for lookup operations needed in relational databases is removed, saving much-needed resources.</a:t>
            </a:r>
          </a:p>
          <a:p>
            <a:endParaRPr lang="en-US" b="0" i="0" dirty="0">
              <a:solidFill>
                <a:srgbClr val="292929"/>
              </a:solidFill>
              <a:effectLst/>
              <a:latin typeface="charter"/>
            </a:endParaRPr>
          </a:p>
          <a:p>
            <a:r>
              <a:rPr lang="en-US" b="1" i="0" dirty="0">
                <a:solidFill>
                  <a:srgbClr val="202122"/>
                </a:solidFill>
                <a:effectLst/>
                <a:latin typeface="Arial" panose="020B0604020202020204" pitchFamily="34" charset="0"/>
              </a:rPr>
              <a:t>Graph databases are designed for data whose relations are well represented as a graph consisting of elements connected by a finite number of relations. </a:t>
            </a:r>
          </a:p>
          <a:p>
            <a:endParaRPr lang="en-US" b="1" i="0" dirty="0">
              <a:solidFill>
                <a:srgbClr val="202122"/>
              </a:solidFill>
              <a:effectLst/>
              <a:latin typeface="Arial" panose="020B0604020202020204" pitchFamily="34" charset="0"/>
            </a:endParaRPr>
          </a:p>
          <a:p>
            <a:r>
              <a:rPr lang="en-US" b="1" i="0" dirty="0">
                <a:solidFill>
                  <a:srgbClr val="202122"/>
                </a:solidFill>
                <a:effectLst/>
                <a:latin typeface="Arial" panose="020B0604020202020204" pitchFamily="34" charset="0"/>
              </a:rPr>
              <a:t>Examples of data include social relations, public transport links, road maps, network topologies</a:t>
            </a:r>
            <a:endParaRPr lang="en-US"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427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b="0" i="0" u="none" strike="noStrike" baseline="0" dirty="0">
                <a:latin typeface="NewBaskervilleITCbyBT-Italic"/>
              </a:rPr>
              <a:t>Performance overhead: </a:t>
            </a:r>
            <a:r>
              <a:rPr lang="en-US" sz="1200" b="0" i="0" u="none" strike="noStrike" baseline="0" dirty="0">
                <a:latin typeface="NewBaskervilleITCbyBT-Roman"/>
              </a:rPr>
              <a:t>The management and execution of triggers have a performance overhead that must be balanced against the advantages cited previously.</a:t>
            </a:r>
            <a:endParaRPr lang="en-US" sz="1800" b="0" i="0" u="none" strike="noStrike" baseline="0" dirty="0">
              <a:latin typeface="NewBaskervilleITCbyBT-Italic"/>
            </a:endParaRPr>
          </a:p>
          <a:p>
            <a:pPr marL="228600" indent="-228600">
              <a:buAutoNum type="arabicParenR"/>
            </a:pPr>
            <a:r>
              <a:rPr lang="en-US" noProof="0" dirty="0"/>
              <a:t>Cascading effects. The action of one trigger can cause another trigger to be fired, and so on, in a cascading manner. It can be hard to foresee this effect when designing the trigger.</a:t>
            </a:r>
          </a:p>
          <a:p>
            <a:pPr marL="228600" indent="-228600">
              <a:buAutoNum type="arabicParenR"/>
            </a:pPr>
            <a:r>
              <a:rPr lang="en-US" noProof="0" dirty="0"/>
              <a:t>Cannot be scheduled. Triggers occur when the event that they are based on happens.</a:t>
            </a:r>
          </a:p>
          <a:p>
            <a:pPr marL="228600" indent="-228600">
              <a:buAutoNum type="arabicParenR"/>
            </a:pPr>
            <a:r>
              <a:rPr lang="en-US" noProof="0" dirty="0"/>
              <a:t>Less portable: Every DBMSs implement their own syntax for triggers, which affects portability.</a:t>
            </a:r>
          </a:p>
          <a:p>
            <a:pPr marL="228600" indent="-228600">
              <a:buAutoNum type="arabicParenR"/>
            </a:pPr>
            <a:endParaRPr lang="en-US" noProof="0" dirty="0"/>
          </a:p>
          <a:p>
            <a:r>
              <a:rPr lang="en-US" sz="1200" b="0" i="0" u="none" strike="noStrike" kern="1200" baseline="0" dirty="0">
                <a:solidFill>
                  <a:schemeClr val="tx1"/>
                </a:solidFill>
                <a:latin typeface="+mn-lt"/>
                <a:ea typeface="+mn-ea"/>
                <a:cs typeface="+mn-cs"/>
              </a:rPr>
              <a:t>The main drawback of using trigger is that you must know the trigger exists and understand its logic in order to figure it out the effects when data changes. </a:t>
            </a:r>
          </a:p>
          <a:p>
            <a:r>
              <a:rPr lang="en-US" sz="1200" b="0" i="0" u="none" strike="noStrike" kern="1200" baseline="0" dirty="0">
                <a:solidFill>
                  <a:schemeClr val="tx1"/>
                </a:solidFill>
                <a:latin typeface="+mn-lt"/>
                <a:ea typeface="+mn-ea"/>
                <a:cs typeface="+mn-cs"/>
              </a:rPr>
              <a:t>They must be used with caution</a:t>
            </a:r>
          </a:p>
          <a:p>
            <a:r>
              <a:rPr lang="en-US" sz="1200" b="0" i="0" u="none" strike="noStrike" kern="1200" baseline="0" dirty="0">
                <a:solidFill>
                  <a:schemeClr val="tx1"/>
                </a:solidFill>
                <a:latin typeface="+mn-lt"/>
                <a:ea typeface="+mn-ea"/>
                <a:cs typeface="+mn-cs"/>
              </a:rPr>
              <a:t>A judicious use of integrity constrain can replace the use of triggers</a:t>
            </a:r>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884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need two</a:t>
            </a:r>
            <a:r>
              <a:rPr lang="en-US" baseline="0" noProof="0" dirty="0"/>
              <a:t> operations for this!, if they are ok, then the transaction is successful, and the transfer is fine.</a:t>
            </a:r>
          </a:p>
          <a:p>
            <a:r>
              <a:rPr lang="en-US" noProof="0" dirty="0"/>
              <a:t>We</a:t>
            </a:r>
            <a:r>
              <a:rPr lang="en-US" baseline="0" noProof="0" dirty="0"/>
              <a:t> cannot subtract 50$ from one account and not complete the transaction of adding to the other if a system crash occur</a:t>
            </a:r>
          </a:p>
          <a:p>
            <a:r>
              <a:rPr lang="en-US" baseline="0" noProof="0" dirty="0"/>
              <a:t>If not done, then we UNDO BOTH operations to keep consistency.</a:t>
            </a:r>
          </a:p>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81E57-2F03-4685-980C-99293F3E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853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6960" t="294" r="63584" b="-294"/>
          <a:stretch/>
        </p:blipFill>
        <p:spPr>
          <a:xfrm>
            <a:off x="6877585" y="256253"/>
            <a:ext cx="5102631" cy="6003827"/>
          </a:xfrm>
          <a:prstGeom prst="rect">
            <a:avLst/>
          </a:prstGeom>
        </p:spPr>
      </p:pic>
      <p:sp>
        <p:nvSpPr>
          <p:cNvPr id="2" name="Title 1"/>
          <p:cNvSpPr>
            <a:spLocks noGrp="1"/>
          </p:cNvSpPr>
          <p:nvPr>
            <p:ph type="ctrTitle"/>
          </p:nvPr>
        </p:nvSpPr>
        <p:spPr>
          <a:xfrm>
            <a:off x="663051" y="2723093"/>
            <a:ext cx="5754683" cy="2069041"/>
          </a:xfrm>
        </p:spPr>
        <p:txBody>
          <a:bodyPr anchor="b"/>
          <a:lstStyle/>
          <a:p>
            <a:r>
              <a:rPr lang="en-US"/>
              <a:t>Click to edit Master title style</a:t>
            </a:r>
            <a:endParaRPr lang="nb-NO" dirty="0"/>
          </a:p>
        </p:txBody>
      </p:sp>
      <p:sp>
        <p:nvSpPr>
          <p:cNvPr id="3" name="Subtitle 2"/>
          <p:cNvSpPr>
            <a:spLocks noGrp="1"/>
          </p:cNvSpPr>
          <p:nvPr>
            <p:ph type="subTitle" idx="1"/>
          </p:nvPr>
        </p:nvSpPr>
        <p:spPr>
          <a:xfrm>
            <a:off x="663051" y="5232400"/>
            <a:ext cx="5754683" cy="711200"/>
          </a:xfrm>
        </p:spPr>
        <p:txBody>
          <a:bodyPr lIns="0" rIns="0">
            <a:normAutofit/>
          </a:bodyPr>
          <a:lstStyle>
            <a:lvl1pPr marL="0" indent="0" algn="l">
              <a:buNone/>
              <a:defRPr sz="2133">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813" y="255421"/>
            <a:ext cx="5105400" cy="5968537"/>
          </a:xfrm>
          <a:noFill/>
        </p:spPr>
        <p:txBody>
          <a:bodyPr/>
          <a:lstStyle/>
          <a:p>
            <a:r>
              <a:rPr lang="en-US"/>
              <a:t>Click icon to add picture</a:t>
            </a:r>
            <a:endParaRPr lang="nb-NO" dirty="0"/>
          </a:p>
        </p:txBody>
      </p:sp>
      <p:cxnSp>
        <p:nvCxnSpPr>
          <p:cNvPr id="13" name="Straight Connector 12"/>
          <p:cNvCxnSpPr/>
          <p:nvPr/>
        </p:nvCxnSpPr>
        <p:spPr>
          <a:xfrm>
            <a:off x="659382" y="50313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9" name="Picture 8"/>
          <p:cNvPicPr>
            <a:picLocks noChangeAspect="1"/>
          </p:cNvPicPr>
          <p:nvPr/>
        </p:nvPicPr>
        <p:blipFill rotWithShape="1">
          <a:blip r:embed="rId3"/>
          <a:srcRect l="6509"/>
          <a:stretch/>
        </p:blipFill>
        <p:spPr>
          <a:xfrm>
            <a:off x="659382" y="524195"/>
            <a:ext cx="2416303" cy="1086196"/>
          </a:xfrm>
          <a:prstGeom prst="rect">
            <a:avLst/>
          </a:prstGeom>
        </p:spPr>
      </p:pic>
    </p:spTree>
    <p:extLst>
      <p:ext uri="{BB962C8B-B14F-4D97-AF65-F5344CB8AC3E}">
        <p14:creationId xmlns:p14="http://schemas.microsoft.com/office/powerpoint/2010/main" val="230879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1040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5073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Graph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8910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Graph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792520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9" name="Picture Placeholder 8"/>
          <p:cNvSpPr>
            <a:spLocks noGrp="1"/>
          </p:cNvSpPr>
          <p:nvPr>
            <p:ph type="pic" sz="quarter" idx="13"/>
          </p:nvPr>
        </p:nvSpPr>
        <p:spPr>
          <a:xfrm>
            <a:off x="203200" y="292100"/>
            <a:ext cx="11777133" cy="5968813"/>
          </a:xfrm>
          <a:solidFill>
            <a:srgbClr val="BCCCD1"/>
          </a:solidFill>
        </p:spPr>
        <p:txBody>
          <a:bodyPr/>
          <a:lstStyle/>
          <a:p>
            <a:r>
              <a:rPr lang="en-US"/>
              <a:t>Click icon to add picture</a:t>
            </a:r>
            <a:endParaRPr lang="nb-NO"/>
          </a:p>
        </p:txBody>
      </p:sp>
    </p:spTree>
    <p:extLst>
      <p:ext uri="{BB962C8B-B14F-4D97-AF65-F5344CB8AC3E}">
        <p14:creationId xmlns:p14="http://schemas.microsoft.com/office/powerpoint/2010/main" val="2625992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ph or Quot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3" name="Content Placeholder 2"/>
          <p:cNvSpPr>
            <a:spLocks noGrp="1"/>
          </p:cNvSpPr>
          <p:nvPr>
            <p:ph idx="1" hasCustomPrompt="1"/>
          </p:nvPr>
        </p:nvSpPr>
        <p:spPr>
          <a:xfrm>
            <a:off x="205427" y="292377"/>
            <a:ext cx="11774787" cy="5968537"/>
          </a:xfrm>
        </p:spPr>
        <p:txBody>
          <a:bodyPr anchor="ctr">
            <a:normAutofit/>
          </a:bodyPr>
          <a:lstStyle>
            <a:lvl1pPr marL="0" indent="0" algn="ctr">
              <a:buNone/>
              <a:defRPr sz="4267" b="1">
                <a:latin typeface="Times New Roman"/>
                <a:cs typeface="Times New Roman"/>
              </a:defRPr>
            </a:lvl1pPr>
          </a:lstStyle>
          <a:p>
            <a:pPr lvl="0"/>
            <a:r>
              <a:rPr lang="nb-NO" dirty="0"/>
              <a:t>«</a:t>
            </a:r>
            <a:r>
              <a:rPr lang="nb-NO" dirty="0" err="1"/>
              <a:t>Quote</a:t>
            </a:r>
            <a:r>
              <a:rPr lang="nb-NO" dirty="0"/>
              <a:t>»</a:t>
            </a:r>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3050630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3840000"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1" name="Rectangle 10"/>
          <p:cNvSpPr/>
          <p:nvPr/>
        </p:nvSpPr>
        <p:spPr>
          <a:xfrm>
            <a:off x="8140213" y="220965"/>
            <a:ext cx="3840000" cy="7141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2" name="Rectangle 11"/>
          <p:cNvSpPr/>
          <p:nvPr/>
        </p:nvSpPr>
        <p:spPr>
          <a:xfrm>
            <a:off x="4172820" y="220965"/>
            <a:ext cx="3840000"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Picture Placeholder 8"/>
          <p:cNvSpPr>
            <a:spLocks noGrp="1"/>
          </p:cNvSpPr>
          <p:nvPr>
            <p:ph type="pic" sz="quarter" idx="13"/>
          </p:nvPr>
        </p:nvSpPr>
        <p:spPr>
          <a:xfrm>
            <a:off x="203200" y="292100"/>
            <a:ext cx="3842227" cy="1994312"/>
          </a:xfrm>
          <a:solidFill>
            <a:srgbClr val="BCCCD1"/>
          </a:solidFill>
        </p:spPr>
        <p:txBody>
          <a:bodyPr/>
          <a:lstStyle/>
          <a:p>
            <a:r>
              <a:rPr lang="en-US"/>
              <a:t>Click icon to add picture</a:t>
            </a:r>
            <a:endParaRPr lang="nb-NO"/>
          </a:p>
        </p:txBody>
      </p:sp>
      <p:sp>
        <p:nvSpPr>
          <p:cNvPr id="14" name="Picture Placeholder 8"/>
          <p:cNvSpPr>
            <a:spLocks noGrp="1"/>
          </p:cNvSpPr>
          <p:nvPr>
            <p:ph type="pic" sz="quarter" idx="14"/>
          </p:nvPr>
        </p:nvSpPr>
        <p:spPr>
          <a:xfrm>
            <a:off x="4170593" y="292100"/>
            <a:ext cx="3842227" cy="1994312"/>
          </a:xfrm>
          <a:solidFill>
            <a:srgbClr val="BCCCD1"/>
          </a:solidFill>
        </p:spPr>
        <p:txBody>
          <a:bodyPr/>
          <a:lstStyle/>
          <a:p>
            <a:r>
              <a:rPr lang="en-US"/>
              <a:t>Click icon to add picture</a:t>
            </a:r>
            <a:endParaRPr lang="nb-NO"/>
          </a:p>
        </p:txBody>
      </p:sp>
      <p:sp>
        <p:nvSpPr>
          <p:cNvPr id="15" name="Picture Placeholder 8"/>
          <p:cNvSpPr>
            <a:spLocks noGrp="1"/>
          </p:cNvSpPr>
          <p:nvPr>
            <p:ph type="pic" sz="quarter" idx="15"/>
          </p:nvPr>
        </p:nvSpPr>
        <p:spPr>
          <a:xfrm>
            <a:off x="8137987" y="292100"/>
            <a:ext cx="3842227" cy="1994312"/>
          </a:xfrm>
          <a:solidFill>
            <a:srgbClr val="BCCCD1"/>
          </a:solidFill>
        </p:spPr>
        <p:txBody>
          <a:bodyPr/>
          <a:lstStyle/>
          <a:p>
            <a:r>
              <a:rPr lang="en-US"/>
              <a:t>Click icon to add picture</a:t>
            </a:r>
            <a:endParaRPr lang="nb-NO"/>
          </a:p>
        </p:txBody>
      </p:sp>
      <p:sp>
        <p:nvSpPr>
          <p:cNvPr id="16" name="Content Placeholder 2"/>
          <p:cNvSpPr>
            <a:spLocks noGrp="1"/>
          </p:cNvSpPr>
          <p:nvPr>
            <p:ph idx="1"/>
          </p:nvPr>
        </p:nvSpPr>
        <p:spPr>
          <a:xfrm>
            <a:off x="205428"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7" name="Content Placeholder 2"/>
          <p:cNvSpPr>
            <a:spLocks noGrp="1"/>
          </p:cNvSpPr>
          <p:nvPr>
            <p:ph idx="16"/>
          </p:nvPr>
        </p:nvSpPr>
        <p:spPr>
          <a:xfrm>
            <a:off x="4172820"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8" name="Content Placeholder 2"/>
          <p:cNvSpPr>
            <a:spLocks noGrp="1"/>
          </p:cNvSpPr>
          <p:nvPr>
            <p:ph idx="17"/>
          </p:nvPr>
        </p:nvSpPr>
        <p:spPr>
          <a:xfrm>
            <a:off x="8137987"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2052459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pter - Purp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6"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spTree>
    <p:extLst>
      <p:ext uri="{BB962C8B-B14F-4D97-AF65-F5344CB8AC3E}">
        <p14:creationId xmlns:p14="http://schemas.microsoft.com/office/powerpoint/2010/main" val="2230963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pter - Green">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rgbClr val="007C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2127441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pter - Yellow">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tx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764929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6074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hapter - Blu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1078386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pter - Red">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Tittel på foredraget</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dirty="0"/>
          </a:p>
        </p:txBody>
      </p:sp>
      <p:cxnSp>
        <p:nvCxnSpPr>
          <p:cNvPr id="13" name="Straight Connector 12"/>
          <p:cNvCxnSpPr/>
          <p:nvPr/>
        </p:nvCxnSpPr>
        <p:spPr>
          <a:xfrm>
            <a:off x="693249" y="3443895"/>
            <a:ext cx="430844" cy="0"/>
          </a:xfrm>
          <a:prstGeom prst="line">
            <a:avLst/>
          </a:prstGeom>
          <a:ln w="6350"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2136671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6960" t="294" r="63584" b="-294"/>
          <a:stretch/>
        </p:blipFill>
        <p:spPr>
          <a:xfrm>
            <a:off x="6877585" y="256253"/>
            <a:ext cx="5102631" cy="6003827"/>
          </a:xfrm>
          <a:prstGeom prst="rect">
            <a:avLst/>
          </a:prstGeom>
        </p:spPr>
      </p:pic>
      <p:sp>
        <p:nvSpPr>
          <p:cNvPr id="2" name="Title 1"/>
          <p:cNvSpPr>
            <a:spLocks noGrp="1"/>
          </p:cNvSpPr>
          <p:nvPr>
            <p:ph type="ctrTitle"/>
          </p:nvPr>
        </p:nvSpPr>
        <p:spPr>
          <a:xfrm>
            <a:off x="663051" y="2723093"/>
            <a:ext cx="5754683" cy="2069041"/>
          </a:xfrm>
        </p:spPr>
        <p:txBody>
          <a:bodyPr anchor="b"/>
          <a:lstStyle/>
          <a:p>
            <a:r>
              <a:rPr lang="en-US"/>
              <a:t>Click to edit Master title style</a:t>
            </a:r>
            <a:endParaRPr lang="nb-NO" dirty="0"/>
          </a:p>
        </p:txBody>
      </p:sp>
      <p:sp>
        <p:nvSpPr>
          <p:cNvPr id="3" name="Subtitle 2"/>
          <p:cNvSpPr>
            <a:spLocks noGrp="1"/>
          </p:cNvSpPr>
          <p:nvPr>
            <p:ph type="subTitle" idx="1"/>
          </p:nvPr>
        </p:nvSpPr>
        <p:spPr>
          <a:xfrm>
            <a:off x="663051" y="5232400"/>
            <a:ext cx="5754683" cy="711200"/>
          </a:xfrm>
        </p:spPr>
        <p:txBody>
          <a:bodyPr lIns="0" rIns="0">
            <a:normAutofit/>
          </a:bodyPr>
          <a:lstStyle>
            <a:lvl1pPr marL="0" indent="0" algn="l">
              <a:buNone/>
              <a:defRPr sz="2133">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813" y="255421"/>
            <a:ext cx="5105400" cy="5968537"/>
          </a:xfrm>
          <a:noFill/>
        </p:spPr>
        <p:txBody>
          <a:bodyPr/>
          <a:lstStyle/>
          <a:p>
            <a:r>
              <a:rPr lang="en-US"/>
              <a:t>Click icon to add picture</a:t>
            </a:r>
            <a:endParaRPr lang="nb-NO" dirty="0"/>
          </a:p>
        </p:txBody>
      </p:sp>
      <p:cxnSp>
        <p:nvCxnSpPr>
          <p:cNvPr id="13" name="Straight Connector 12"/>
          <p:cNvCxnSpPr/>
          <p:nvPr/>
        </p:nvCxnSpPr>
        <p:spPr>
          <a:xfrm>
            <a:off x="659382" y="50313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9" name="Picture 8"/>
          <p:cNvPicPr>
            <a:picLocks noChangeAspect="1"/>
          </p:cNvPicPr>
          <p:nvPr/>
        </p:nvPicPr>
        <p:blipFill rotWithShape="1">
          <a:blip r:embed="rId3"/>
          <a:srcRect l="6509"/>
          <a:stretch/>
        </p:blipFill>
        <p:spPr>
          <a:xfrm>
            <a:off x="659382" y="524195"/>
            <a:ext cx="2416303" cy="1086196"/>
          </a:xfrm>
          <a:prstGeom prst="rect">
            <a:avLst/>
          </a:prstGeom>
        </p:spPr>
      </p:pic>
    </p:spTree>
    <p:extLst>
      <p:ext uri="{BB962C8B-B14F-4D97-AF65-F5344CB8AC3E}">
        <p14:creationId xmlns:p14="http://schemas.microsoft.com/office/powerpoint/2010/main" val="2451780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676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4004178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27082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 Pic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1204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aph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22943507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 Graph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25262979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m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Tree>
    <p:extLst>
      <p:ext uri="{BB962C8B-B14F-4D97-AF65-F5344CB8AC3E}">
        <p14:creationId xmlns:p14="http://schemas.microsoft.com/office/powerpoint/2010/main" val="1358748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41206132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 Grey">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p:txBody>
          <a:bodyPr/>
          <a:lstStyle/>
          <a:p>
            <a:r>
              <a:rPr lang="en-US"/>
              <a:t>Click to edit Master title style</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9" name="Straight Connector 8"/>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3"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4281016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ic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70308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 Pic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69807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Graph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556087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 Graph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41041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9" name="Picture Placeholder 8"/>
          <p:cNvSpPr>
            <a:spLocks noGrp="1"/>
          </p:cNvSpPr>
          <p:nvPr>
            <p:ph type="pic" sz="quarter" idx="13"/>
          </p:nvPr>
        </p:nvSpPr>
        <p:spPr>
          <a:xfrm>
            <a:off x="203200" y="292100"/>
            <a:ext cx="11777133" cy="5968813"/>
          </a:xfrm>
          <a:solidFill>
            <a:srgbClr val="BCCCD1"/>
          </a:solidFill>
        </p:spPr>
        <p:txBody>
          <a:bodyPr/>
          <a:lstStyle/>
          <a:p>
            <a:r>
              <a:rPr lang="en-US"/>
              <a:t>Click icon to add picture</a:t>
            </a:r>
            <a:endParaRPr lang="nb-NO"/>
          </a:p>
        </p:txBody>
      </p:sp>
    </p:spTree>
    <p:extLst>
      <p:ext uri="{BB962C8B-B14F-4D97-AF65-F5344CB8AC3E}">
        <p14:creationId xmlns:p14="http://schemas.microsoft.com/office/powerpoint/2010/main" val="5625373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Graph or Quot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3" name="Content Placeholder 2"/>
          <p:cNvSpPr>
            <a:spLocks noGrp="1"/>
          </p:cNvSpPr>
          <p:nvPr>
            <p:ph idx="1" hasCustomPrompt="1"/>
          </p:nvPr>
        </p:nvSpPr>
        <p:spPr>
          <a:xfrm>
            <a:off x="205427" y="292377"/>
            <a:ext cx="11774787" cy="5968537"/>
          </a:xfrm>
        </p:spPr>
        <p:txBody>
          <a:bodyPr anchor="ctr">
            <a:normAutofit/>
          </a:bodyPr>
          <a:lstStyle>
            <a:lvl1pPr marL="0" indent="0" algn="ctr">
              <a:buNone/>
              <a:defRPr sz="4267" b="1">
                <a:latin typeface="Times New Roman"/>
                <a:cs typeface="Times New Roman"/>
              </a:defRPr>
            </a:lvl1pPr>
          </a:lstStyle>
          <a:p>
            <a:pPr lvl="0"/>
            <a:r>
              <a:rPr lang="nb-NO" dirty="0"/>
              <a:t>«</a:t>
            </a:r>
            <a:r>
              <a:rPr lang="nb-NO" dirty="0" err="1"/>
              <a:t>Quote</a:t>
            </a:r>
            <a:r>
              <a:rPr lang="nb-NO" dirty="0"/>
              <a:t>»</a:t>
            </a:r>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999764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3840000"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1" name="Rectangle 10"/>
          <p:cNvSpPr/>
          <p:nvPr/>
        </p:nvSpPr>
        <p:spPr>
          <a:xfrm>
            <a:off x="8140213" y="220965"/>
            <a:ext cx="3840000" cy="7141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2" name="Rectangle 11"/>
          <p:cNvSpPr/>
          <p:nvPr/>
        </p:nvSpPr>
        <p:spPr>
          <a:xfrm>
            <a:off x="4172820" y="220965"/>
            <a:ext cx="3840000"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Picture Placeholder 8"/>
          <p:cNvSpPr>
            <a:spLocks noGrp="1"/>
          </p:cNvSpPr>
          <p:nvPr>
            <p:ph type="pic" sz="quarter" idx="13"/>
          </p:nvPr>
        </p:nvSpPr>
        <p:spPr>
          <a:xfrm>
            <a:off x="203200" y="292100"/>
            <a:ext cx="3842227" cy="1994312"/>
          </a:xfrm>
          <a:solidFill>
            <a:srgbClr val="BCCCD1"/>
          </a:solidFill>
        </p:spPr>
        <p:txBody>
          <a:bodyPr/>
          <a:lstStyle/>
          <a:p>
            <a:r>
              <a:rPr lang="en-US"/>
              <a:t>Click icon to add picture</a:t>
            </a:r>
            <a:endParaRPr lang="nb-NO"/>
          </a:p>
        </p:txBody>
      </p:sp>
      <p:sp>
        <p:nvSpPr>
          <p:cNvPr id="14" name="Picture Placeholder 8"/>
          <p:cNvSpPr>
            <a:spLocks noGrp="1"/>
          </p:cNvSpPr>
          <p:nvPr>
            <p:ph type="pic" sz="quarter" idx="14"/>
          </p:nvPr>
        </p:nvSpPr>
        <p:spPr>
          <a:xfrm>
            <a:off x="4170593" y="292100"/>
            <a:ext cx="3842227" cy="1994312"/>
          </a:xfrm>
          <a:solidFill>
            <a:srgbClr val="BCCCD1"/>
          </a:solidFill>
        </p:spPr>
        <p:txBody>
          <a:bodyPr/>
          <a:lstStyle/>
          <a:p>
            <a:r>
              <a:rPr lang="en-US"/>
              <a:t>Click icon to add picture</a:t>
            </a:r>
            <a:endParaRPr lang="nb-NO"/>
          </a:p>
        </p:txBody>
      </p:sp>
      <p:sp>
        <p:nvSpPr>
          <p:cNvPr id="15" name="Picture Placeholder 8"/>
          <p:cNvSpPr>
            <a:spLocks noGrp="1"/>
          </p:cNvSpPr>
          <p:nvPr>
            <p:ph type="pic" sz="quarter" idx="15"/>
          </p:nvPr>
        </p:nvSpPr>
        <p:spPr>
          <a:xfrm>
            <a:off x="8137987" y="292100"/>
            <a:ext cx="3842227" cy="1994312"/>
          </a:xfrm>
          <a:solidFill>
            <a:srgbClr val="BCCCD1"/>
          </a:solidFill>
        </p:spPr>
        <p:txBody>
          <a:bodyPr/>
          <a:lstStyle/>
          <a:p>
            <a:r>
              <a:rPr lang="en-US"/>
              <a:t>Click icon to add picture</a:t>
            </a:r>
            <a:endParaRPr lang="nb-NO"/>
          </a:p>
        </p:txBody>
      </p:sp>
      <p:sp>
        <p:nvSpPr>
          <p:cNvPr id="16" name="Content Placeholder 2"/>
          <p:cNvSpPr>
            <a:spLocks noGrp="1"/>
          </p:cNvSpPr>
          <p:nvPr>
            <p:ph idx="1"/>
          </p:nvPr>
        </p:nvSpPr>
        <p:spPr>
          <a:xfrm>
            <a:off x="205428"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7" name="Content Placeholder 2"/>
          <p:cNvSpPr>
            <a:spLocks noGrp="1"/>
          </p:cNvSpPr>
          <p:nvPr>
            <p:ph idx="16"/>
          </p:nvPr>
        </p:nvSpPr>
        <p:spPr>
          <a:xfrm>
            <a:off x="4172820"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8" name="Content Placeholder 2"/>
          <p:cNvSpPr>
            <a:spLocks noGrp="1"/>
          </p:cNvSpPr>
          <p:nvPr>
            <p:ph idx="17"/>
          </p:nvPr>
        </p:nvSpPr>
        <p:spPr>
          <a:xfrm>
            <a:off x="8137987"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9842010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pter - Purp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6"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spTree>
    <p:extLst>
      <p:ext uri="{BB962C8B-B14F-4D97-AF65-F5344CB8AC3E}">
        <p14:creationId xmlns:p14="http://schemas.microsoft.com/office/powerpoint/2010/main" val="2884585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hapter - Green">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rgbClr val="007C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2753745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ic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2751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hapter - Yellow">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tx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4684128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hapter - Blu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16881562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hapter - Red">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dirty="0"/>
          </a:p>
        </p:txBody>
      </p:sp>
      <p:cxnSp>
        <p:nvCxnSpPr>
          <p:cNvPr id="13" name="Straight Connector 12"/>
          <p:cNvCxnSpPr/>
          <p:nvPr/>
        </p:nvCxnSpPr>
        <p:spPr>
          <a:xfrm>
            <a:off x="693249" y="3443895"/>
            <a:ext cx="430844" cy="0"/>
          </a:xfrm>
          <a:prstGeom prst="line">
            <a:avLst/>
          </a:prstGeom>
          <a:ln w="6350"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35523475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Tree>
    <p:extLst>
      <p:ext uri="{BB962C8B-B14F-4D97-AF65-F5344CB8AC3E}">
        <p14:creationId xmlns:p14="http://schemas.microsoft.com/office/powerpoint/2010/main" val="141870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6960" t="294" r="63584" b="-294"/>
          <a:stretch/>
        </p:blipFill>
        <p:spPr>
          <a:xfrm>
            <a:off x="6877585" y="256253"/>
            <a:ext cx="5102631" cy="6003827"/>
          </a:xfrm>
          <a:prstGeom prst="rect">
            <a:avLst/>
          </a:prstGeom>
        </p:spPr>
      </p:pic>
      <p:sp>
        <p:nvSpPr>
          <p:cNvPr id="2" name="Title 1"/>
          <p:cNvSpPr>
            <a:spLocks noGrp="1"/>
          </p:cNvSpPr>
          <p:nvPr>
            <p:ph type="ctrTitle"/>
          </p:nvPr>
        </p:nvSpPr>
        <p:spPr>
          <a:xfrm>
            <a:off x="663051" y="2723093"/>
            <a:ext cx="5754683" cy="2069041"/>
          </a:xfrm>
        </p:spPr>
        <p:txBody>
          <a:bodyPr anchor="b"/>
          <a:lstStyle/>
          <a:p>
            <a:r>
              <a:rPr lang="en-US"/>
              <a:t>Click to edit Master title style</a:t>
            </a:r>
            <a:endParaRPr lang="nb-NO" dirty="0"/>
          </a:p>
        </p:txBody>
      </p:sp>
      <p:sp>
        <p:nvSpPr>
          <p:cNvPr id="3" name="Subtitle 2"/>
          <p:cNvSpPr>
            <a:spLocks noGrp="1"/>
          </p:cNvSpPr>
          <p:nvPr>
            <p:ph type="subTitle" idx="1"/>
          </p:nvPr>
        </p:nvSpPr>
        <p:spPr>
          <a:xfrm>
            <a:off x="663051" y="5232400"/>
            <a:ext cx="5754683" cy="711200"/>
          </a:xfrm>
        </p:spPr>
        <p:txBody>
          <a:bodyPr lIns="0" rIns="0">
            <a:normAutofit/>
          </a:bodyPr>
          <a:lstStyle>
            <a:lvl1pPr marL="0" indent="0" algn="l">
              <a:buNone/>
              <a:defRPr sz="2133">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FEDC9F8F-BFA5-4834-AFA4-ED199A5D8E94}" type="datetime1">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813" y="255421"/>
            <a:ext cx="5105400" cy="5968537"/>
          </a:xfrm>
          <a:noFill/>
        </p:spPr>
        <p:txBody>
          <a:bodyPr/>
          <a:lstStyle/>
          <a:p>
            <a:r>
              <a:rPr lang="en-US"/>
              <a:t>Click icon to add picture</a:t>
            </a:r>
            <a:endParaRPr lang="nb-NO" dirty="0"/>
          </a:p>
        </p:txBody>
      </p:sp>
      <p:cxnSp>
        <p:nvCxnSpPr>
          <p:cNvPr id="13" name="Straight Connector 12"/>
          <p:cNvCxnSpPr/>
          <p:nvPr/>
        </p:nvCxnSpPr>
        <p:spPr>
          <a:xfrm>
            <a:off x="659382" y="50313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9" name="Picture 8"/>
          <p:cNvPicPr>
            <a:picLocks noChangeAspect="1"/>
          </p:cNvPicPr>
          <p:nvPr/>
        </p:nvPicPr>
        <p:blipFill rotWithShape="1">
          <a:blip r:embed="rId3"/>
          <a:srcRect l="6509"/>
          <a:stretch/>
        </p:blipFill>
        <p:spPr>
          <a:xfrm>
            <a:off x="659382" y="524195"/>
            <a:ext cx="2416303" cy="1086196"/>
          </a:xfrm>
          <a:prstGeom prst="rect">
            <a:avLst/>
          </a:prstGeom>
        </p:spPr>
      </p:pic>
    </p:spTree>
    <p:extLst>
      <p:ext uri="{BB962C8B-B14F-4D97-AF65-F5344CB8AC3E}">
        <p14:creationId xmlns:p14="http://schemas.microsoft.com/office/powerpoint/2010/main" val="42357806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B376A86B-1A27-472D-A9BF-D83D850EA99A}"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7278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1_Text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4AE5BD89-CD2E-48B4-B758-35476B6DC8F1}"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7" name="Rectangle 6"/>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8" name="Straight Connector 7"/>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19203790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ic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575C2DDE-7BB4-4287-B238-E48B4B8317C5}"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58422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 Pic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34FF4A1F-4115-4331-A4FD-B29732347DDD}"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702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raph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6CD3EE7F-962D-4CFB-ADE9-1012D7E5B1B0}"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562695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 Pic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28955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xt + Graph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580B3392-7240-44B3-8C3F-9DDEE2D94681}"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9395653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m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2A7174-07C7-4339-87A0-6E68E02DB326}"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Tree>
    <p:extLst>
      <p:ext uri="{BB962C8B-B14F-4D97-AF65-F5344CB8AC3E}">
        <p14:creationId xmlns:p14="http://schemas.microsoft.com/office/powerpoint/2010/main" val="25617843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 Grey">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p:txBody>
          <a:bodyPr/>
          <a:lstStyle/>
          <a:p>
            <a:r>
              <a:rPr lang="en-US"/>
              <a:t>Click to edit Master title style</a:t>
            </a:r>
            <a:endParaRPr lang="nb-NO"/>
          </a:p>
        </p:txBody>
      </p:sp>
      <p:sp>
        <p:nvSpPr>
          <p:cNvPr id="4" name="Date Placeholder 3"/>
          <p:cNvSpPr>
            <a:spLocks noGrp="1"/>
          </p:cNvSpPr>
          <p:nvPr>
            <p:ph type="dt" sz="half" idx="10"/>
          </p:nvPr>
        </p:nvSpPr>
        <p:spPr/>
        <p:txBody>
          <a:bodyPr/>
          <a:lstStyle/>
          <a:p>
            <a:fld id="{3CAB5AEF-4D00-4B44-8D36-65CCF1841FB0}"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9" name="Straight Connector 8"/>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3"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1119917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ic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89C9F933-22BC-4552-91F1-B1BA1F8FFFB3}"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203200"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47742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 Pic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B1B10CC-1EBE-4433-BCCA-AAC307D9938D}"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0" name="Picture Placeholder 11"/>
          <p:cNvSpPr>
            <a:spLocks noGrp="1"/>
          </p:cNvSpPr>
          <p:nvPr>
            <p:ph type="pic" sz="quarter" idx="13"/>
          </p:nvPr>
        </p:nvSpPr>
        <p:spPr>
          <a:xfrm>
            <a:off x="6874813" y="220134"/>
            <a:ext cx="5105400" cy="6040780"/>
          </a:xfrm>
          <a:solidFill>
            <a:srgbClr val="7E9492"/>
          </a:solidFill>
        </p:spPr>
        <p:txBody>
          <a:bodyPr/>
          <a:lstStyle/>
          <a:p>
            <a:r>
              <a:rPr lang="en-US"/>
              <a:t>Click icon to add picture</a:t>
            </a:r>
            <a:endParaRPr lang="nb-NO"/>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69328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aph + Text - Grey">
    <p:spTree>
      <p:nvGrpSpPr>
        <p:cNvPr id="1" name=""/>
        <p:cNvGrpSpPr/>
        <p:nvPr/>
      </p:nvGrpSpPr>
      <p:grpSpPr>
        <a:xfrm>
          <a:off x="0" y="0"/>
          <a:ext cx="0" cy="0"/>
          <a:chOff x="0" y="0"/>
          <a:chExt cx="0" cy="0"/>
        </a:xfrm>
      </p:grpSpPr>
      <p:sp>
        <p:nvSpPr>
          <p:cNvPr id="7" name="Rectangle 6"/>
          <p:cNvSpPr/>
          <p:nvPr/>
        </p:nvSpPr>
        <p:spPr>
          <a:xfrm>
            <a:off x="5537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F0607504-0B88-4A13-BA4E-0E6767A92291}"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5313670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 Graph - Grey">
    <p:spTree>
      <p:nvGrpSpPr>
        <p:cNvPr id="1" name=""/>
        <p:cNvGrpSpPr/>
        <p:nvPr/>
      </p:nvGrpSpPr>
      <p:grpSpPr>
        <a:xfrm>
          <a:off x="0" y="0"/>
          <a:ext cx="0" cy="0"/>
          <a:chOff x="0" y="0"/>
          <a:chExt cx="0" cy="0"/>
        </a:xfrm>
      </p:grpSpPr>
      <p:sp>
        <p:nvSpPr>
          <p:cNvPr id="7" name="Rectangle 6"/>
          <p:cNvSpPr/>
          <p:nvPr/>
        </p:nvSpPr>
        <p:spPr>
          <a:xfrm>
            <a:off x="203200" y="220134"/>
            <a:ext cx="6443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2777D79E-E5BB-4F66-B468-6FF01FA0745D}"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7407714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4" name="Date Placeholder 3"/>
          <p:cNvSpPr>
            <a:spLocks noGrp="1"/>
          </p:cNvSpPr>
          <p:nvPr>
            <p:ph type="dt" sz="half" idx="10"/>
          </p:nvPr>
        </p:nvSpPr>
        <p:spPr/>
        <p:txBody>
          <a:bodyPr/>
          <a:lstStyle/>
          <a:p>
            <a:fld id="{18EE7163-F660-444F-B462-142DF0C917B8}"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9" name="Picture Placeholder 8"/>
          <p:cNvSpPr>
            <a:spLocks noGrp="1"/>
          </p:cNvSpPr>
          <p:nvPr>
            <p:ph type="pic" sz="quarter" idx="13"/>
          </p:nvPr>
        </p:nvSpPr>
        <p:spPr>
          <a:xfrm>
            <a:off x="203200" y="292100"/>
            <a:ext cx="11777133" cy="5968813"/>
          </a:xfrm>
          <a:solidFill>
            <a:srgbClr val="BCCCD1"/>
          </a:solidFill>
        </p:spPr>
        <p:txBody>
          <a:bodyPr/>
          <a:lstStyle/>
          <a:p>
            <a:r>
              <a:rPr lang="en-US"/>
              <a:t>Click icon to add picture</a:t>
            </a:r>
            <a:endParaRPr lang="nb-NO"/>
          </a:p>
        </p:txBody>
      </p:sp>
    </p:spTree>
    <p:extLst>
      <p:ext uri="{BB962C8B-B14F-4D97-AF65-F5344CB8AC3E}">
        <p14:creationId xmlns:p14="http://schemas.microsoft.com/office/powerpoint/2010/main" val="25325993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Graph or Quote">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3" name="Content Placeholder 2"/>
          <p:cNvSpPr>
            <a:spLocks noGrp="1"/>
          </p:cNvSpPr>
          <p:nvPr>
            <p:ph idx="1" hasCustomPrompt="1"/>
          </p:nvPr>
        </p:nvSpPr>
        <p:spPr>
          <a:xfrm>
            <a:off x="205427" y="292377"/>
            <a:ext cx="11774787" cy="5968537"/>
          </a:xfrm>
        </p:spPr>
        <p:txBody>
          <a:bodyPr anchor="ctr">
            <a:normAutofit/>
          </a:bodyPr>
          <a:lstStyle>
            <a:lvl1pPr marL="0" indent="0" algn="ctr">
              <a:buNone/>
              <a:defRPr sz="4267" b="1">
                <a:latin typeface="Times New Roman"/>
                <a:cs typeface="Times New Roman"/>
              </a:defRPr>
            </a:lvl1pPr>
          </a:lstStyle>
          <a:p>
            <a:pPr lvl="0"/>
            <a:r>
              <a:rPr lang="nb-NO" dirty="0"/>
              <a:t>«</a:t>
            </a:r>
            <a:r>
              <a:rPr lang="nb-NO" dirty="0" err="1"/>
              <a:t>Quote</a:t>
            </a:r>
            <a:r>
              <a:rPr lang="nb-NO" dirty="0"/>
              <a:t>»</a:t>
            </a:r>
          </a:p>
        </p:txBody>
      </p:sp>
      <p:sp>
        <p:nvSpPr>
          <p:cNvPr id="4" name="Date Placeholder 3"/>
          <p:cNvSpPr>
            <a:spLocks noGrp="1"/>
          </p:cNvSpPr>
          <p:nvPr>
            <p:ph type="dt" sz="half" idx="10"/>
          </p:nvPr>
        </p:nvSpPr>
        <p:spPr/>
        <p:txBody>
          <a:bodyPr/>
          <a:lstStyle/>
          <a:p>
            <a:fld id="{16C74E32-B828-4CF4-B84A-E333F1D48EAC}"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39725944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69CD817-BED2-488F-9BC0-B75EE126F43A}"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3840000"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1" name="Rectangle 10"/>
          <p:cNvSpPr/>
          <p:nvPr/>
        </p:nvSpPr>
        <p:spPr>
          <a:xfrm>
            <a:off x="8140213" y="220965"/>
            <a:ext cx="3840000" cy="7141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2" name="Rectangle 11"/>
          <p:cNvSpPr/>
          <p:nvPr/>
        </p:nvSpPr>
        <p:spPr>
          <a:xfrm>
            <a:off x="4172820" y="220965"/>
            <a:ext cx="3840000"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Picture Placeholder 8"/>
          <p:cNvSpPr>
            <a:spLocks noGrp="1"/>
          </p:cNvSpPr>
          <p:nvPr>
            <p:ph type="pic" sz="quarter" idx="13"/>
          </p:nvPr>
        </p:nvSpPr>
        <p:spPr>
          <a:xfrm>
            <a:off x="203200" y="292100"/>
            <a:ext cx="3842227" cy="1994312"/>
          </a:xfrm>
          <a:solidFill>
            <a:srgbClr val="BCCCD1"/>
          </a:solidFill>
        </p:spPr>
        <p:txBody>
          <a:bodyPr/>
          <a:lstStyle/>
          <a:p>
            <a:r>
              <a:rPr lang="en-US"/>
              <a:t>Click icon to add picture</a:t>
            </a:r>
            <a:endParaRPr lang="nb-NO"/>
          </a:p>
        </p:txBody>
      </p:sp>
      <p:sp>
        <p:nvSpPr>
          <p:cNvPr id="14" name="Picture Placeholder 8"/>
          <p:cNvSpPr>
            <a:spLocks noGrp="1"/>
          </p:cNvSpPr>
          <p:nvPr>
            <p:ph type="pic" sz="quarter" idx="14"/>
          </p:nvPr>
        </p:nvSpPr>
        <p:spPr>
          <a:xfrm>
            <a:off x="4170593" y="292100"/>
            <a:ext cx="3842227" cy="1994312"/>
          </a:xfrm>
          <a:solidFill>
            <a:srgbClr val="BCCCD1"/>
          </a:solidFill>
        </p:spPr>
        <p:txBody>
          <a:bodyPr/>
          <a:lstStyle/>
          <a:p>
            <a:r>
              <a:rPr lang="en-US"/>
              <a:t>Click icon to add picture</a:t>
            </a:r>
            <a:endParaRPr lang="nb-NO"/>
          </a:p>
        </p:txBody>
      </p:sp>
      <p:sp>
        <p:nvSpPr>
          <p:cNvPr id="15" name="Picture Placeholder 8"/>
          <p:cNvSpPr>
            <a:spLocks noGrp="1"/>
          </p:cNvSpPr>
          <p:nvPr>
            <p:ph type="pic" sz="quarter" idx="15"/>
          </p:nvPr>
        </p:nvSpPr>
        <p:spPr>
          <a:xfrm>
            <a:off x="8137987" y="292100"/>
            <a:ext cx="3842227" cy="1994312"/>
          </a:xfrm>
          <a:solidFill>
            <a:srgbClr val="BCCCD1"/>
          </a:solidFill>
        </p:spPr>
        <p:txBody>
          <a:bodyPr/>
          <a:lstStyle/>
          <a:p>
            <a:r>
              <a:rPr lang="en-US"/>
              <a:t>Click icon to add picture</a:t>
            </a:r>
            <a:endParaRPr lang="nb-NO"/>
          </a:p>
        </p:txBody>
      </p:sp>
      <p:sp>
        <p:nvSpPr>
          <p:cNvPr id="16" name="Content Placeholder 2"/>
          <p:cNvSpPr>
            <a:spLocks noGrp="1"/>
          </p:cNvSpPr>
          <p:nvPr>
            <p:ph idx="1"/>
          </p:nvPr>
        </p:nvSpPr>
        <p:spPr>
          <a:xfrm>
            <a:off x="205428"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7" name="Content Placeholder 2"/>
          <p:cNvSpPr>
            <a:spLocks noGrp="1"/>
          </p:cNvSpPr>
          <p:nvPr>
            <p:ph idx="16"/>
          </p:nvPr>
        </p:nvSpPr>
        <p:spPr>
          <a:xfrm>
            <a:off x="4172820"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8" name="Content Placeholder 2"/>
          <p:cNvSpPr>
            <a:spLocks noGrp="1"/>
          </p:cNvSpPr>
          <p:nvPr>
            <p:ph idx="17"/>
          </p:nvPr>
        </p:nvSpPr>
        <p:spPr>
          <a:xfrm>
            <a:off x="8137987" y="2404945"/>
            <a:ext cx="3840000"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36241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aph +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6005605"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913805"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5538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005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03200"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8" name="Content Placeholder 17"/>
          <p:cNvSpPr>
            <a:spLocks noGrp="1"/>
          </p:cNvSpPr>
          <p:nvPr>
            <p:ph sz="quarter" idx="13" hasCustomPrompt="1"/>
          </p:nvPr>
        </p:nvSpPr>
        <p:spPr>
          <a:xfrm>
            <a:off x="203200"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17818560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hapter - Purpl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FE5E28AD-81B7-4EF6-9696-3F3AB1EA7477}" type="datetime1">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6"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spTree>
    <p:extLst>
      <p:ext uri="{BB962C8B-B14F-4D97-AF65-F5344CB8AC3E}">
        <p14:creationId xmlns:p14="http://schemas.microsoft.com/office/powerpoint/2010/main" val="27483526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hapter - Green">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rgbClr val="007C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039511AD-D426-4085-AEBC-8477DD4D22DC}" type="datetime1">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7801988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hapter - Yellow">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tx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78DC772D-D63E-40FC-A575-A1A1B3ECD078}" type="datetime1">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758960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hapter - Blue">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FE2EA996-E947-4E65-A2AE-09679EB23303}" type="datetime1">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a:p>
        </p:txBody>
      </p:sp>
      <p:cxnSp>
        <p:nvCxnSpPr>
          <p:cNvPr id="13" name="Straight Connector 12"/>
          <p:cNvCxnSpPr/>
          <p:nvPr/>
        </p:nvCxnSpPr>
        <p:spPr>
          <a:xfrm>
            <a:off x="693249" y="3443895"/>
            <a:ext cx="430844" cy="0"/>
          </a:xfrm>
          <a:prstGeom prst="line">
            <a:avLst/>
          </a:prstGeom>
          <a:ln w="63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18575835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hapter - Red">
    <p:spTree>
      <p:nvGrpSpPr>
        <p:cNvPr id="1" name=""/>
        <p:cNvGrpSpPr/>
        <p:nvPr/>
      </p:nvGrpSpPr>
      <p:grpSpPr>
        <a:xfrm>
          <a:off x="0" y="0"/>
          <a:ext cx="0" cy="0"/>
          <a:chOff x="0" y="0"/>
          <a:chExt cx="0" cy="0"/>
        </a:xfrm>
      </p:grpSpPr>
      <p:sp>
        <p:nvSpPr>
          <p:cNvPr id="10" name="Rectangle 9"/>
          <p:cNvSpPr/>
          <p:nvPr/>
        </p:nvSpPr>
        <p:spPr>
          <a:xfrm>
            <a:off x="203200" y="220134"/>
            <a:ext cx="11777013" cy="604078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ctrTitle"/>
          </p:nvPr>
        </p:nvSpPr>
        <p:spPr>
          <a:xfrm>
            <a:off x="663051" y="1659468"/>
            <a:ext cx="5754683" cy="1540933"/>
          </a:xfrm>
        </p:spPr>
        <p:txBody>
          <a:bodyPr anchor="b">
            <a:normAutofit/>
          </a:bodyPr>
          <a:lstStyle>
            <a:lvl1pPr>
              <a:defRPr sz="4267">
                <a:solidFill>
                  <a:schemeClr val="bg1"/>
                </a:solidFill>
              </a:defRPr>
            </a:lvl1pPr>
          </a:lstStyle>
          <a:p>
            <a:r>
              <a:rPr lang="en-US"/>
              <a:t>Click to edit Master title style</a:t>
            </a:r>
            <a:endParaRPr lang="nb-NO" dirty="0"/>
          </a:p>
        </p:txBody>
      </p:sp>
      <p:sp>
        <p:nvSpPr>
          <p:cNvPr id="3" name="Subtitle 2"/>
          <p:cNvSpPr>
            <a:spLocks noGrp="1"/>
          </p:cNvSpPr>
          <p:nvPr>
            <p:ph type="subTitle" idx="1"/>
          </p:nvPr>
        </p:nvSpPr>
        <p:spPr>
          <a:xfrm>
            <a:off x="663051" y="3657600"/>
            <a:ext cx="5754683" cy="711200"/>
          </a:xfrm>
        </p:spPr>
        <p:txBody>
          <a:bodyPr lIns="0" rIns="0">
            <a:normAutofit/>
          </a:bodyPr>
          <a:lstStyle>
            <a:lvl1pPr marL="0" indent="0" algn="l">
              <a:buNone/>
              <a:defRPr sz="2133">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tx1"/>
                </a:solidFill>
              </a:defRPr>
            </a:lvl1pPr>
          </a:lstStyle>
          <a:p>
            <a:fld id="{9A425212-AB53-46F8-B6A9-96345D43E050}" type="datetime1">
              <a:rPr lang="nb-NO" smtClean="0"/>
              <a:t>17.12.2022</a:t>
            </a:fld>
            <a:endParaRPr lang="nb-N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nb-N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AE70B66-0019-4FA2-8F09-A8AEF25B5BFF}" type="slidenum">
              <a:rPr lang="nb-NO" smtClean="0"/>
              <a:t>‹#›</a:t>
            </a:fld>
            <a:endParaRPr lang="nb-NO"/>
          </a:p>
        </p:txBody>
      </p:sp>
      <p:sp>
        <p:nvSpPr>
          <p:cNvPr id="12" name="Picture Placeholder 11"/>
          <p:cNvSpPr>
            <a:spLocks noGrp="1"/>
          </p:cNvSpPr>
          <p:nvPr>
            <p:ph type="pic" sz="quarter" idx="13"/>
          </p:nvPr>
        </p:nvSpPr>
        <p:spPr>
          <a:xfrm>
            <a:off x="6874933" y="292377"/>
            <a:ext cx="5105400" cy="5968537"/>
          </a:xfrm>
          <a:solidFill>
            <a:srgbClr val="7E9492"/>
          </a:solidFill>
        </p:spPr>
        <p:txBody>
          <a:bodyPr/>
          <a:lstStyle/>
          <a:p>
            <a:r>
              <a:rPr lang="en-US"/>
              <a:t>Click icon to add picture</a:t>
            </a:r>
            <a:endParaRPr lang="nb-NO" dirty="0"/>
          </a:p>
        </p:txBody>
      </p:sp>
      <p:cxnSp>
        <p:nvCxnSpPr>
          <p:cNvPr id="13" name="Straight Connector 12"/>
          <p:cNvCxnSpPr/>
          <p:nvPr/>
        </p:nvCxnSpPr>
        <p:spPr>
          <a:xfrm>
            <a:off x="693249" y="3443895"/>
            <a:ext cx="430844" cy="0"/>
          </a:xfrm>
          <a:prstGeom prst="line">
            <a:avLst/>
          </a:prstGeom>
          <a:ln w="6350"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427" y="220965"/>
            <a:ext cx="11774787" cy="7141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1419271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E2B9B9-723B-46F8-8D5B-550B19E59A54}" type="datetime1">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Tree>
    <p:extLst>
      <p:ext uri="{BB962C8B-B14F-4D97-AF65-F5344CB8AC3E}">
        <p14:creationId xmlns:p14="http://schemas.microsoft.com/office/powerpoint/2010/main" val="32734933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extLst>
      <p:ext uri="{BB962C8B-B14F-4D97-AF65-F5344CB8AC3E}">
        <p14:creationId xmlns:p14="http://schemas.microsoft.com/office/powerpoint/2010/main" val="7066122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8CE92-F368-4FC9-A89C-EA4558D416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D5924E-0BDE-48E1-BCD8-10691C1F1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911988-C680-43BE-A04D-6946BC88E354}"/>
              </a:ext>
            </a:extLst>
          </p:cNvPr>
          <p:cNvSpPr>
            <a:spLocks noGrp="1"/>
          </p:cNvSpPr>
          <p:nvPr>
            <p:ph type="dt" sz="half" idx="10"/>
          </p:nvPr>
        </p:nvSpPr>
        <p:spPr/>
        <p:txBody>
          <a:bodyPr/>
          <a:lstStyle/>
          <a:p>
            <a:fld id="{62D37EB5-F6BE-40F5-A214-0FB4D8E3629A}" type="datetime1">
              <a:rPr lang="nb-NO" smtClean="0"/>
              <a:t>17.12.2022</a:t>
            </a:fld>
            <a:endParaRPr lang="en-US"/>
          </a:p>
        </p:txBody>
      </p:sp>
      <p:sp>
        <p:nvSpPr>
          <p:cNvPr id="5" name="Footer Placeholder 4">
            <a:extLst>
              <a:ext uri="{FF2B5EF4-FFF2-40B4-BE49-F238E27FC236}">
                <a16:creationId xmlns:a16="http://schemas.microsoft.com/office/drawing/2014/main" id="{D1C3BC3D-2419-408B-89B7-7CA6AAE5B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1C54A-43D2-4770-BEAE-F79B7249116A}"/>
              </a:ext>
            </a:extLst>
          </p:cNvPr>
          <p:cNvSpPr>
            <a:spLocks noGrp="1"/>
          </p:cNvSpPr>
          <p:nvPr>
            <p:ph type="sldNum" sz="quarter" idx="12"/>
          </p:nvPr>
        </p:nvSpPr>
        <p:spPr/>
        <p:txBody>
          <a:bodyPr/>
          <a:lstStyle/>
          <a:p>
            <a:fld id="{5FD7E917-F602-4766-B016-6929CB716679}" type="slidenum">
              <a:rPr lang="en-US" smtClean="0"/>
              <a:t>‹#›</a:t>
            </a:fld>
            <a:endParaRPr lang="en-US"/>
          </a:p>
        </p:txBody>
      </p:sp>
    </p:spTree>
    <p:extLst>
      <p:ext uri="{BB962C8B-B14F-4D97-AF65-F5344CB8AC3E}">
        <p14:creationId xmlns:p14="http://schemas.microsoft.com/office/powerpoint/2010/main" val="11104146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7256-4CD9-49E5-8A41-1BDA8ACCA8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92EFEF-86FF-49FF-B4E0-C6D989836A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14850-D0F0-463C-8A81-513E8F674682}"/>
              </a:ext>
            </a:extLst>
          </p:cNvPr>
          <p:cNvSpPr>
            <a:spLocks noGrp="1"/>
          </p:cNvSpPr>
          <p:nvPr>
            <p:ph type="dt" sz="half" idx="10"/>
          </p:nvPr>
        </p:nvSpPr>
        <p:spPr/>
        <p:txBody>
          <a:bodyPr/>
          <a:lstStyle/>
          <a:p>
            <a:fld id="{436756E2-7C98-491D-8AC4-7E21DAAD1C9A}" type="datetime1">
              <a:rPr lang="nb-NO" smtClean="0"/>
              <a:t>17.12.2022</a:t>
            </a:fld>
            <a:endParaRPr lang="en-US"/>
          </a:p>
        </p:txBody>
      </p:sp>
      <p:sp>
        <p:nvSpPr>
          <p:cNvPr id="5" name="Footer Placeholder 4">
            <a:extLst>
              <a:ext uri="{FF2B5EF4-FFF2-40B4-BE49-F238E27FC236}">
                <a16:creationId xmlns:a16="http://schemas.microsoft.com/office/drawing/2014/main" id="{01F69F65-698B-4326-A36E-737A6AB073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56EC0-0B40-41F1-9696-CDFF9423A279}"/>
              </a:ext>
            </a:extLst>
          </p:cNvPr>
          <p:cNvSpPr>
            <a:spLocks noGrp="1"/>
          </p:cNvSpPr>
          <p:nvPr>
            <p:ph type="sldNum" sz="quarter" idx="12"/>
          </p:nvPr>
        </p:nvSpPr>
        <p:spPr/>
        <p:txBody>
          <a:bodyPr/>
          <a:lstStyle/>
          <a:p>
            <a:fld id="{5FD7E917-F602-4766-B016-6929CB716679}" type="slidenum">
              <a:rPr lang="en-US" smtClean="0"/>
              <a:t>‹#›</a:t>
            </a:fld>
            <a:endParaRPr lang="en-US"/>
          </a:p>
        </p:txBody>
      </p:sp>
    </p:spTree>
    <p:extLst>
      <p:ext uri="{BB962C8B-B14F-4D97-AF65-F5344CB8AC3E}">
        <p14:creationId xmlns:p14="http://schemas.microsoft.com/office/powerpoint/2010/main" val="26654554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B32F-1D98-46B3-A725-4E8E5958A2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071E43-C5F9-49A3-B5F1-78C0885F17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E1DE7-C427-4A7A-BE0B-E7DBE7161336}"/>
              </a:ext>
            </a:extLst>
          </p:cNvPr>
          <p:cNvSpPr>
            <a:spLocks noGrp="1"/>
          </p:cNvSpPr>
          <p:nvPr>
            <p:ph type="dt" sz="half" idx="10"/>
          </p:nvPr>
        </p:nvSpPr>
        <p:spPr/>
        <p:txBody>
          <a:bodyPr/>
          <a:lstStyle/>
          <a:p>
            <a:fld id="{A3E08016-336C-437F-A994-EC2886B0AE79}" type="datetime1">
              <a:rPr lang="nb-NO" smtClean="0"/>
              <a:t>17.12.2022</a:t>
            </a:fld>
            <a:endParaRPr lang="en-US"/>
          </a:p>
        </p:txBody>
      </p:sp>
      <p:sp>
        <p:nvSpPr>
          <p:cNvPr id="5" name="Footer Placeholder 4">
            <a:extLst>
              <a:ext uri="{FF2B5EF4-FFF2-40B4-BE49-F238E27FC236}">
                <a16:creationId xmlns:a16="http://schemas.microsoft.com/office/drawing/2014/main" id="{3834B9A6-0DFF-4592-AF88-D8AE2C4FE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351A2-D70C-4D43-BE39-E6CFB7F39290}"/>
              </a:ext>
            </a:extLst>
          </p:cNvPr>
          <p:cNvSpPr>
            <a:spLocks noGrp="1"/>
          </p:cNvSpPr>
          <p:nvPr>
            <p:ph type="sldNum" sz="quarter" idx="12"/>
          </p:nvPr>
        </p:nvSpPr>
        <p:spPr/>
        <p:txBody>
          <a:bodyPr/>
          <a:lstStyle/>
          <a:p>
            <a:fld id="{5FD7E917-F602-4766-B016-6929CB716679}" type="slidenum">
              <a:rPr lang="en-US" smtClean="0"/>
              <a:t>‹#›</a:t>
            </a:fld>
            <a:endParaRPr lang="en-US"/>
          </a:p>
        </p:txBody>
      </p:sp>
    </p:spTree>
    <p:extLst>
      <p:ext uri="{BB962C8B-B14F-4D97-AF65-F5344CB8AC3E}">
        <p14:creationId xmlns:p14="http://schemas.microsoft.com/office/powerpoint/2010/main" val="3593258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 Graph - White">
    <p:spTree>
      <p:nvGrpSpPr>
        <p:cNvPr id="1" name=""/>
        <p:cNvGrpSpPr/>
        <p:nvPr/>
      </p:nvGrpSpPr>
      <p:grpSpPr>
        <a:xfrm>
          <a:off x="0" y="0"/>
          <a:ext cx="0" cy="0"/>
          <a:chOff x="0" y="0"/>
          <a:chExt cx="0" cy="0"/>
        </a:xfrm>
      </p:grpSpPr>
      <p:sp>
        <p:nvSpPr>
          <p:cNvPr id="2" name="Title 1"/>
          <p:cNvSpPr>
            <a:spLocks noGrp="1"/>
          </p:cNvSpPr>
          <p:nvPr>
            <p:ph type="title"/>
          </p:nvPr>
        </p:nvSpPr>
        <p:spPr>
          <a:xfrm>
            <a:off x="671604" y="570881"/>
            <a:ext cx="5458263" cy="1143000"/>
          </a:xfrm>
        </p:spPr>
        <p:txBody>
          <a:bodyPr/>
          <a:lstStyle/>
          <a:p>
            <a:r>
              <a:rPr lang="en-US"/>
              <a:t>Click to edit Master title style</a:t>
            </a:r>
            <a:endParaRPr lang="nb-NO" dirty="0"/>
          </a:p>
        </p:txBody>
      </p:sp>
      <p:sp>
        <p:nvSpPr>
          <p:cNvPr id="3" name="Content Placeholder 2"/>
          <p:cNvSpPr>
            <a:spLocks noGrp="1"/>
          </p:cNvSpPr>
          <p:nvPr>
            <p:ph idx="1"/>
          </p:nvPr>
        </p:nvSpPr>
        <p:spPr>
          <a:xfrm>
            <a:off x="579804" y="2126457"/>
            <a:ext cx="5550063"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4419" y="220965"/>
            <a:ext cx="6441795"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11" name="Straight Connector 10"/>
          <p:cNvCxnSpPr/>
          <p:nvPr/>
        </p:nvCxnSpPr>
        <p:spPr>
          <a:xfrm>
            <a:off x="6716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874813" y="220134"/>
            <a:ext cx="5105400" cy="604078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13" name="Content Placeholder 17"/>
          <p:cNvSpPr>
            <a:spLocks noGrp="1"/>
          </p:cNvSpPr>
          <p:nvPr>
            <p:ph sz="quarter" idx="13" hasCustomPrompt="1"/>
          </p:nvPr>
        </p:nvSpPr>
        <p:spPr>
          <a:xfrm>
            <a:off x="6874813" y="220134"/>
            <a:ext cx="5105400" cy="6040780"/>
          </a:xfrm>
        </p:spPr>
        <p:txBody>
          <a:bodyPr/>
          <a:lstStyle>
            <a:lvl1pPr marL="0" indent="0">
              <a:buNone/>
              <a:defRPr baseline="0"/>
            </a:lvl1pPr>
          </a:lstStyle>
          <a:p>
            <a:pPr lvl="0"/>
            <a:r>
              <a:rPr lang="nb-NO" dirty="0"/>
              <a:t>Graph / </a:t>
            </a:r>
            <a:r>
              <a:rPr lang="nb-NO" dirty="0" err="1"/>
              <a:t>Smartart</a:t>
            </a:r>
            <a:endParaRPr lang="nb-NO" dirty="0"/>
          </a:p>
        </p:txBody>
      </p:sp>
    </p:spTree>
    <p:extLst>
      <p:ext uri="{BB962C8B-B14F-4D97-AF65-F5344CB8AC3E}">
        <p14:creationId xmlns:p14="http://schemas.microsoft.com/office/powerpoint/2010/main" val="3736232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C88D-17E7-4B37-9283-4BF5AE42FC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324D59-F3FA-473B-B7FC-1B81D11330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AACA5B-C47A-436D-81A3-A70EFDDB44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100A01-1C11-4801-962C-12F3CF042B0D}"/>
              </a:ext>
            </a:extLst>
          </p:cNvPr>
          <p:cNvSpPr>
            <a:spLocks noGrp="1"/>
          </p:cNvSpPr>
          <p:nvPr>
            <p:ph type="dt" sz="half" idx="10"/>
          </p:nvPr>
        </p:nvSpPr>
        <p:spPr/>
        <p:txBody>
          <a:bodyPr/>
          <a:lstStyle/>
          <a:p>
            <a:fld id="{C7D87626-18C3-40DB-993A-977D59676597}" type="datetime1">
              <a:rPr lang="nb-NO" smtClean="0"/>
              <a:t>17.12.2022</a:t>
            </a:fld>
            <a:endParaRPr lang="en-US"/>
          </a:p>
        </p:txBody>
      </p:sp>
      <p:sp>
        <p:nvSpPr>
          <p:cNvPr id="6" name="Footer Placeholder 5">
            <a:extLst>
              <a:ext uri="{FF2B5EF4-FFF2-40B4-BE49-F238E27FC236}">
                <a16:creationId xmlns:a16="http://schemas.microsoft.com/office/drawing/2014/main" id="{F433A47E-51E9-4E7F-9E38-D2E24F90BD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24D93F-80E9-4AD5-851C-F69F2A1647A2}"/>
              </a:ext>
            </a:extLst>
          </p:cNvPr>
          <p:cNvSpPr>
            <a:spLocks noGrp="1"/>
          </p:cNvSpPr>
          <p:nvPr>
            <p:ph type="sldNum" sz="quarter" idx="12"/>
          </p:nvPr>
        </p:nvSpPr>
        <p:spPr/>
        <p:txBody>
          <a:bodyPr/>
          <a:lstStyle/>
          <a:p>
            <a:fld id="{5FD7E917-F602-4766-B016-6929CB716679}" type="slidenum">
              <a:rPr lang="en-US" smtClean="0"/>
              <a:t>‹#›</a:t>
            </a:fld>
            <a:endParaRPr lang="en-US"/>
          </a:p>
        </p:txBody>
      </p:sp>
    </p:spTree>
    <p:extLst>
      <p:ext uri="{BB962C8B-B14F-4D97-AF65-F5344CB8AC3E}">
        <p14:creationId xmlns:p14="http://schemas.microsoft.com/office/powerpoint/2010/main" val="10100920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165C-9045-4566-8A13-4254BBC579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343C84-6015-4984-9B9D-5A93762F36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5BCDEE-34DD-4079-8FA7-F850B20899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5D923A-19C8-422E-B3D7-7920C26C7F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57868E-972D-4C8F-A43D-1522D4DE5E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D2E636-776F-42A4-A1D2-DF8B870D5B4F}"/>
              </a:ext>
            </a:extLst>
          </p:cNvPr>
          <p:cNvSpPr>
            <a:spLocks noGrp="1"/>
          </p:cNvSpPr>
          <p:nvPr>
            <p:ph type="dt" sz="half" idx="10"/>
          </p:nvPr>
        </p:nvSpPr>
        <p:spPr/>
        <p:txBody>
          <a:bodyPr/>
          <a:lstStyle/>
          <a:p>
            <a:fld id="{AEADF417-FB9C-486F-99CC-08C9A51F40A4}" type="datetime1">
              <a:rPr lang="nb-NO" smtClean="0"/>
              <a:t>17.12.2022</a:t>
            </a:fld>
            <a:endParaRPr lang="en-US"/>
          </a:p>
        </p:txBody>
      </p:sp>
      <p:sp>
        <p:nvSpPr>
          <p:cNvPr id="8" name="Footer Placeholder 7">
            <a:extLst>
              <a:ext uri="{FF2B5EF4-FFF2-40B4-BE49-F238E27FC236}">
                <a16:creationId xmlns:a16="http://schemas.microsoft.com/office/drawing/2014/main" id="{F0482163-FA32-40F0-A18E-B50E86182E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6E6977-97A4-4798-94A0-3DF2428C274B}"/>
              </a:ext>
            </a:extLst>
          </p:cNvPr>
          <p:cNvSpPr>
            <a:spLocks noGrp="1"/>
          </p:cNvSpPr>
          <p:nvPr>
            <p:ph type="sldNum" sz="quarter" idx="12"/>
          </p:nvPr>
        </p:nvSpPr>
        <p:spPr/>
        <p:txBody>
          <a:bodyPr/>
          <a:lstStyle/>
          <a:p>
            <a:fld id="{5FD7E917-F602-4766-B016-6929CB716679}" type="slidenum">
              <a:rPr lang="en-US" smtClean="0"/>
              <a:t>‹#›</a:t>
            </a:fld>
            <a:endParaRPr lang="en-US"/>
          </a:p>
        </p:txBody>
      </p:sp>
    </p:spTree>
    <p:extLst>
      <p:ext uri="{BB962C8B-B14F-4D97-AF65-F5344CB8AC3E}">
        <p14:creationId xmlns:p14="http://schemas.microsoft.com/office/powerpoint/2010/main" val="24242226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DD3-A0B7-4179-B8AA-C1BD123BA4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106472-EED9-43A3-93D8-D2F4A9190672}"/>
              </a:ext>
            </a:extLst>
          </p:cNvPr>
          <p:cNvSpPr>
            <a:spLocks noGrp="1"/>
          </p:cNvSpPr>
          <p:nvPr>
            <p:ph type="dt" sz="half" idx="10"/>
          </p:nvPr>
        </p:nvSpPr>
        <p:spPr/>
        <p:txBody>
          <a:bodyPr/>
          <a:lstStyle/>
          <a:p>
            <a:fld id="{B6FAA0E4-FD53-4DAD-BB2E-C480C783F7B6}" type="datetime1">
              <a:rPr lang="nb-NO" smtClean="0"/>
              <a:t>17.12.2022</a:t>
            </a:fld>
            <a:endParaRPr lang="en-US"/>
          </a:p>
        </p:txBody>
      </p:sp>
      <p:sp>
        <p:nvSpPr>
          <p:cNvPr id="4" name="Footer Placeholder 3">
            <a:extLst>
              <a:ext uri="{FF2B5EF4-FFF2-40B4-BE49-F238E27FC236}">
                <a16:creationId xmlns:a16="http://schemas.microsoft.com/office/drawing/2014/main" id="{537EAB95-2021-4F92-83F5-CEA2646F03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E41A7B-884A-481D-A4BA-D3F756277342}"/>
              </a:ext>
            </a:extLst>
          </p:cNvPr>
          <p:cNvSpPr>
            <a:spLocks noGrp="1"/>
          </p:cNvSpPr>
          <p:nvPr>
            <p:ph type="sldNum" sz="quarter" idx="12"/>
          </p:nvPr>
        </p:nvSpPr>
        <p:spPr/>
        <p:txBody>
          <a:bodyPr/>
          <a:lstStyle/>
          <a:p>
            <a:fld id="{5FD7E917-F602-4766-B016-6929CB716679}" type="slidenum">
              <a:rPr lang="en-US" smtClean="0"/>
              <a:t>‹#›</a:t>
            </a:fld>
            <a:endParaRPr lang="en-US"/>
          </a:p>
        </p:txBody>
      </p:sp>
    </p:spTree>
    <p:extLst>
      <p:ext uri="{BB962C8B-B14F-4D97-AF65-F5344CB8AC3E}">
        <p14:creationId xmlns:p14="http://schemas.microsoft.com/office/powerpoint/2010/main" val="16833879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A3928E-E866-47EE-BD9B-E43793E8504A}"/>
              </a:ext>
            </a:extLst>
          </p:cNvPr>
          <p:cNvSpPr>
            <a:spLocks noGrp="1"/>
          </p:cNvSpPr>
          <p:nvPr>
            <p:ph type="dt" sz="half" idx="10"/>
          </p:nvPr>
        </p:nvSpPr>
        <p:spPr/>
        <p:txBody>
          <a:bodyPr/>
          <a:lstStyle/>
          <a:p>
            <a:fld id="{25FEF1CA-04FA-4F4D-B669-011E29BBEC88}" type="datetime1">
              <a:rPr lang="nb-NO" smtClean="0"/>
              <a:t>17.12.2022</a:t>
            </a:fld>
            <a:endParaRPr lang="en-US"/>
          </a:p>
        </p:txBody>
      </p:sp>
      <p:sp>
        <p:nvSpPr>
          <p:cNvPr id="3" name="Footer Placeholder 2">
            <a:extLst>
              <a:ext uri="{FF2B5EF4-FFF2-40B4-BE49-F238E27FC236}">
                <a16:creationId xmlns:a16="http://schemas.microsoft.com/office/drawing/2014/main" id="{2F58636C-FB72-43FB-9FFE-E51941ED4C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C873D9-7FC7-44BB-9CED-A03C51891280}"/>
              </a:ext>
            </a:extLst>
          </p:cNvPr>
          <p:cNvSpPr>
            <a:spLocks noGrp="1"/>
          </p:cNvSpPr>
          <p:nvPr>
            <p:ph type="sldNum" sz="quarter" idx="12"/>
          </p:nvPr>
        </p:nvSpPr>
        <p:spPr/>
        <p:txBody>
          <a:bodyPr/>
          <a:lstStyle/>
          <a:p>
            <a:fld id="{5FD7E917-F602-4766-B016-6929CB716679}" type="slidenum">
              <a:rPr lang="en-US" smtClean="0"/>
              <a:t>‹#›</a:t>
            </a:fld>
            <a:endParaRPr lang="en-US"/>
          </a:p>
        </p:txBody>
      </p:sp>
    </p:spTree>
    <p:extLst>
      <p:ext uri="{BB962C8B-B14F-4D97-AF65-F5344CB8AC3E}">
        <p14:creationId xmlns:p14="http://schemas.microsoft.com/office/powerpoint/2010/main" val="3553848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F241-D04B-42CD-A7DF-F7B8E1CD05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30FAE0-B77D-4C26-9289-0162AE79AF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2B3A8B-DE53-4778-9A91-0B3FFF1FD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DE9F8E-D961-403A-B2FE-3D7068959B9C}"/>
              </a:ext>
            </a:extLst>
          </p:cNvPr>
          <p:cNvSpPr>
            <a:spLocks noGrp="1"/>
          </p:cNvSpPr>
          <p:nvPr>
            <p:ph type="dt" sz="half" idx="10"/>
          </p:nvPr>
        </p:nvSpPr>
        <p:spPr/>
        <p:txBody>
          <a:bodyPr/>
          <a:lstStyle/>
          <a:p>
            <a:fld id="{975BAF1F-6BED-4432-8E58-D550EDC21D6F}" type="datetime1">
              <a:rPr lang="nb-NO" smtClean="0"/>
              <a:t>17.12.2022</a:t>
            </a:fld>
            <a:endParaRPr lang="en-US"/>
          </a:p>
        </p:txBody>
      </p:sp>
      <p:sp>
        <p:nvSpPr>
          <p:cNvPr id="6" name="Footer Placeholder 5">
            <a:extLst>
              <a:ext uri="{FF2B5EF4-FFF2-40B4-BE49-F238E27FC236}">
                <a16:creationId xmlns:a16="http://schemas.microsoft.com/office/drawing/2014/main" id="{F6DFD120-6284-459B-89B3-2A2DB25CE5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2803D6-4F0D-40D5-8691-8D3EE23AAAEF}"/>
              </a:ext>
            </a:extLst>
          </p:cNvPr>
          <p:cNvSpPr>
            <a:spLocks noGrp="1"/>
          </p:cNvSpPr>
          <p:nvPr>
            <p:ph type="sldNum" sz="quarter" idx="12"/>
          </p:nvPr>
        </p:nvSpPr>
        <p:spPr/>
        <p:txBody>
          <a:bodyPr/>
          <a:lstStyle/>
          <a:p>
            <a:fld id="{5FD7E917-F602-4766-B016-6929CB716679}" type="slidenum">
              <a:rPr lang="en-US" smtClean="0"/>
              <a:t>‹#›</a:t>
            </a:fld>
            <a:endParaRPr lang="en-US"/>
          </a:p>
        </p:txBody>
      </p:sp>
    </p:spTree>
    <p:extLst>
      <p:ext uri="{BB962C8B-B14F-4D97-AF65-F5344CB8AC3E}">
        <p14:creationId xmlns:p14="http://schemas.microsoft.com/office/powerpoint/2010/main" val="3742275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F5597-8EC6-4C7F-98ED-48428D5F5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AA6702-FF5F-4488-989E-BDB4F59C4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D0CB22-8ECA-416D-8036-D7F0DEEB9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C7257-7E52-4E35-A7E5-5E1AF825C092}"/>
              </a:ext>
            </a:extLst>
          </p:cNvPr>
          <p:cNvSpPr>
            <a:spLocks noGrp="1"/>
          </p:cNvSpPr>
          <p:nvPr>
            <p:ph type="dt" sz="half" idx="10"/>
          </p:nvPr>
        </p:nvSpPr>
        <p:spPr/>
        <p:txBody>
          <a:bodyPr/>
          <a:lstStyle/>
          <a:p>
            <a:fld id="{23348B84-C34E-4DF4-B476-94C7418DCD32}" type="datetime1">
              <a:rPr lang="nb-NO" smtClean="0"/>
              <a:t>17.12.2022</a:t>
            </a:fld>
            <a:endParaRPr lang="en-US"/>
          </a:p>
        </p:txBody>
      </p:sp>
      <p:sp>
        <p:nvSpPr>
          <p:cNvPr id="6" name="Footer Placeholder 5">
            <a:extLst>
              <a:ext uri="{FF2B5EF4-FFF2-40B4-BE49-F238E27FC236}">
                <a16:creationId xmlns:a16="http://schemas.microsoft.com/office/drawing/2014/main" id="{22828840-97D7-4610-A4EE-A875B3308D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13D93-0522-4732-9480-7C5C45B2D27B}"/>
              </a:ext>
            </a:extLst>
          </p:cNvPr>
          <p:cNvSpPr>
            <a:spLocks noGrp="1"/>
          </p:cNvSpPr>
          <p:nvPr>
            <p:ph type="sldNum" sz="quarter" idx="12"/>
          </p:nvPr>
        </p:nvSpPr>
        <p:spPr/>
        <p:txBody>
          <a:bodyPr/>
          <a:lstStyle/>
          <a:p>
            <a:fld id="{5FD7E917-F602-4766-B016-6929CB716679}" type="slidenum">
              <a:rPr lang="en-US" smtClean="0"/>
              <a:t>‹#›</a:t>
            </a:fld>
            <a:endParaRPr lang="en-US"/>
          </a:p>
        </p:txBody>
      </p:sp>
    </p:spTree>
    <p:extLst>
      <p:ext uri="{BB962C8B-B14F-4D97-AF65-F5344CB8AC3E}">
        <p14:creationId xmlns:p14="http://schemas.microsoft.com/office/powerpoint/2010/main" val="11776862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9935-6603-466D-BED3-EA2D8330EF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ECA90A-1622-42C4-97A8-C6FEBBAAD9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B6428-FC90-4DA4-BB26-AB205A9DBA11}"/>
              </a:ext>
            </a:extLst>
          </p:cNvPr>
          <p:cNvSpPr>
            <a:spLocks noGrp="1"/>
          </p:cNvSpPr>
          <p:nvPr>
            <p:ph type="dt" sz="half" idx="10"/>
          </p:nvPr>
        </p:nvSpPr>
        <p:spPr/>
        <p:txBody>
          <a:bodyPr/>
          <a:lstStyle/>
          <a:p>
            <a:fld id="{C3A7120F-0A63-4A8D-8586-C2DB13CFAD71}" type="datetime1">
              <a:rPr lang="nb-NO" smtClean="0"/>
              <a:t>17.12.2022</a:t>
            </a:fld>
            <a:endParaRPr lang="en-US"/>
          </a:p>
        </p:txBody>
      </p:sp>
      <p:sp>
        <p:nvSpPr>
          <p:cNvPr id="5" name="Footer Placeholder 4">
            <a:extLst>
              <a:ext uri="{FF2B5EF4-FFF2-40B4-BE49-F238E27FC236}">
                <a16:creationId xmlns:a16="http://schemas.microsoft.com/office/drawing/2014/main" id="{9E4E75ED-F7AD-45A2-A370-F62113B0F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211E3-D16B-419C-AADC-4D21F6123342}"/>
              </a:ext>
            </a:extLst>
          </p:cNvPr>
          <p:cNvSpPr>
            <a:spLocks noGrp="1"/>
          </p:cNvSpPr>
          <p:nvPr>
            <p:ph type="sldNum" sz="quarter" idx="12"/>
          </p:nvPr>
        </p:nvSpPr>
        <p:spPr/>
        <p:txBody>
          <a:bodyPr/>
          <a:lstStyle/>
          <a:p>
            <a:fld id="{5FD7E917-F602-4766-B016-6929CB716679}" type="slidenum">
              <a:rPr lang="en-US" smtClean="0"/>
              <a:t>‹#›</a:t>
            </a:fld>
            <a:endParaRPr lang="en-US"/>
          </a:p>
        </p:txBody>
      </p:sp>
    </p:spTree>
    <p:extLst>
      <p:ext uri="{BB962C8B-B14F-4D97-AF65-F5344CB8AC3E}">
        <p14:creationId xmlns:p14="http://schemas.microsoft.com/office/powerpoint/2010/main" val="22990480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1937C3-C35F-4ED6-997C-2CDACD6C07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929570-BC99-417F-A808-479DDF1A1C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F9BE7-00A8-494C-AC5B-F5EF8ACFA2BE}"/>
              </a:ext>
            </a:extLst>
          </p:cNvPr>
          <p:cNvSpPr>
            <a:spLocks noGrp="1"/>
          </p:cNvSpPr>
          <p:nvPr>
            <p:ph type="dt" sz="half" idx="10"/>
          </p:nvPr>
        </p:nvSpPr>
        <p:spPr/>
        <p:txBody>
          <a:bodyPr/>
          <a:lstStyle/>
          <a:p>
            <a:fld id="{A55DCA28-CA9C-45D6-8544-2573530CCA24}" type="datetime1">
              <a:rPr lang="nb-NO" smtClean="0"/>
              <a:t>17.12.2022</a:t>
            </a:fld>
            <a:endParaRPr lang="en-US"/>
          </a:p>
        </p:txBody>
      </p:sp>
      <p:sp>
        <p:nvSpPr>
          <p:cNvPr id="5" name="Footer Placeholder 4">
            <a:extLst>
              <a:ext uri="{FF2B5EF4-FFF2-40B4-BE49-F238E27FC236}">
                <a16:creationId xmlns:a16="http://schemas.microsoft.com/office/drawing/2014/main" id="{226DBF0A-C590-4C82-B92F-BC1B90143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945A7-402C-4117-8C69-DAFC3114F18B}"/>
              </a:ext>
            </a:extLst>
          </p:cNvPr>
          <p:cNvSpPr>
            <a:spLocks noGrp="1"/>
          </p:cNvSpPr>
          <p:nvPr>
            <p:ph type="sldNum" sz="quarter" idx="12"/>
          </p:nvPr>
        </p:nvSpPr>
        <p:spPr/>
        <p:txBody>
          <a:bodyPr/>
          <a:lstStyle/>
          <a:p>
            <a:fld id="{5FD7E917-F602-4766-B016-6929CB716679}" type="slidenum">
              <a:rPr lang="en-US" smtClean="0"/>
              <a:t>‹#›</a:t>
            </a:fld>
            <a:endParaRPr lang="en-US"/>
          </a:p>
        </p:txBody>
      </p:sp>
    </p:spTree>
    <p:extLst>
      <p:ext uri="{BB962C8B-B14F-4D97-AF65-F5344CB8AC3E}">
        <p14:creationId xmlns:p14="http://schemas.microsoft.com/office/powerpoint/2010/main" val="12980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m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Tree>
    <p:extLst>
      <p:ext uri="{BB962C8B-B14F-4D97-AF65-F5344CB8AC3E}">
        <p14:creationId xmlns:p14="http://schemas.microsoft.com/office/powerpoint/2010/main" val="63833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 Grey">
    <p:spTree>
      <p:nvGrpSpPr>
        <p:cNvPr id="1" name=""/>
        <p:cNvGrpSpPr/>
        <p:nvPr/>
      </p:nvGrpSpPr>
      <p:grpSpPr>
        <a:xfrm>
          <a:off x="0" y="0"/>
          <a:ext cx="0" cy="0"/>
          <a:chOff x="0" y="0"/>
          <a:chExt cx="0" cy="0"/>
        </a:xfrm>
      </p:grpSpPr>
      <p:sp>
        <p:nvSpPr>
          <p:cNvPr id="7" name="Rectangle 6"/>
          <p:cNvSpPr/>
          <p:nvPr/>
        </p:nvSpPr>
        <p:spPr>
          <a:xfrm>
            <a:off x="203200" y="220134"/>
            <a:ext cx="11777013" cy="6040780"/>
          </a:xfrm>
          <a:prstGeom prst="rect">
            <a:avLst/>
          </a:prstGeom>
          <a:solidFill>
            <a:schemeClr val="bg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p:cNvSpPr>
            <a:spLocks noGrp="1"/>
          </p:cNvSpPr>
          <p:nvPr>
            <p:ph type="title"/>
          </p:nvPr>
        </p:nvSpPr>
        <p:spPr/>
        <p:txBody>
          <a:bodyPr/>
          <a:lstStyle/>
          <a:p>
            <a:r>
              <a:rPr lang="en-US"/>
              <a:t>Click to edit Master title style</a:t>
            </a:r>
            <a:endParaRPr lang="nb-NO"/>
          </a:p>
        </p:txBody>
      </p:sp>
      <p:sp>
        <p:nvSpPr>
          <p:cNvPr id="4" name="Date Placeholder 3"/>
          <p:cNvSpPr>
            <a:spLocks noGrp="1"/>
          </p:cNvSpPr>
          <p:nvPr>
            <p:ph type="dt" sz="half" idx="10"/>
          </p:nvPr>
        </p:nvSpPr>
        <p:spPr/>
        <p:txBody>
          <a:bodyPr/>
          <a:lstStyle/>
          <a:p>
            <a:fld id="{0DBFEE91-C3F9-4E6F-B7EE-6E391E27B426}" type="datetimeFigureOut">
              <a:rPr lang="nb-NO" smtClean="0"/>
              <a:t>17.12.2022</a:t>
            </a:fld>
            <a:endParaRPr lang="nb-NO"/>
          </a:p>
        </p:txBody>
      </p:sp>
      <p:sp>
        <p:nvSpPr>
          <p:cNvPr id="5" name="Footer Placeholder 4"/>
          <p:cNvSpPr>
            <a:spLocks noGrp="1"/>
          </p:cNvSpPr>
          <p:nvPr>
            <p:ph type="ftr" sz="quarter" idx="11"/>
          </p:nvPr>
        </p:nvSpPr>
        <p:spPr/>
        <p:txBody>
          <a:bodyPr/>
          <a:lstStyle/>
          <a:p>
            <a:r>
              <a:rPr lang="nb-NO"/>
              <a:t>Tittel på foredraget</a:t>
            </a:r>
          </a:p>
        </p:txBody>
      </p:sp>
      <p:sp>
        <p:nvSpPr>
          <p:cNvPr id="6" name="Slide Number Placeholder 5"/>
          <p:cNvSpPr>
            <a:spLocks noGrp="1"/>
          </p:cNvSpPr>
          <p:nvPr>
            <p:ph type="sldNum" sz="quarter" idx="12"/>
          </p:nvPr>
        </p:nvSpPr>
        <p:spPr/>
        <p:txBody>
          <a:bodyPr/>
          <a:lstStyle/>
          <a:p>
            <a:fld id="{AAE70B66-0019-4FA2-8F09-A8AEF25B5BFF}" type="slidenum">
              <a:rPr lang="nb-NO" smtClean="0"/>
              <a:t>‹#›</a:t>
            </a:fld>
            <a:endParaRPr lang="nb-NO"/>
          </a:p>
        </p:txBody>
      </p:sp>
      <p:sp>
        <p:nvSpPr>
          <p:cNvPr id="8" name="Rectangle 7"/>
          <p:cNvSpPr/>
          <p:nvPr/>
        </p:nvSpPr>
        <p:spPr>
          <a:xfrm>
            <a:off x="205427" y="220965"/>
            <a:ext cx="11774787" cy="71412"/>
          </a:xfrm>
          <a:prstGeom prst="rect">
            <a:avLst/>
          </a:prstGeom>
          <a:solidFill>
            <a:srgbClr val="4B4C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cxnSp>
        <p:nvCxnSpPr>
          <p:cNvPr id="9" name="Straight Connector 8"/>
          <p:cNvCxnSpPr/>
          <p:nvPr/>
        </p:nvCxnSpPr>
        <p:spPr>
          <a:xfrm>
            <a:off x="874805" y="1780141"/>
            <a:ext cx="43084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a:spLocks noGrp="1"/>
          </p:cNvSpPr>
          <p:nvPr>
            <p:ph idx="1"/>
          </p:nvPr>
        </p:nvSpPr>
        <p:spPr>
          <a:xfrm>
            <a:off x="783005"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3" name="Content Placeholder 2"/>
          <p:cNvSpPr>
            <a:spLocks noGrp="1"/>
          </p:cNvSpPr>
          <p:nvPr>
            <p:ph idx="13"/>
          </p:nvPr>
        </p:nvSpPr>
        <p:spPr>
          <a:xfrm>
            <a:off x="6231827" y="2126457"/>
            <a:ext cx="5258772" cy="380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2159522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image" Target="../media/image1.pn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image" Target="../media/image1.png"/><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4.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4804" y="570881"/>
            <a:ext cx="10615795" cy="1143000"/>
          </a:xfrm>
          <a:prstGeom prst="rect">
            <a:avLst/>
          </a:prstGeom>
        </p:spPr>
        <p:txBody>
          <a:bodyPr vert="horz" lIns="0" tIns="0" rIns="0" bIns="0" rtlCol="0" anchor="ctr">
            <a:normAutofit/>
          </a:bodyPr>
          <a:lstStyle/>
          <a:p>
            <a:r>
              <a:rPr lang="nb-NO" dirty="0"/>
              <a:t>Klikk for å redigere tittelstil</a:t>
            </a:r>
          </a:p>
        </p:txBody>
      </p:sp>
      <p:sp>
        <p:nvSpPr>
          <p:cNvPr id="3" name="Text Placeholder 2"/>
          <p:cNvSpPr>
            <a:spLocks noGrp="1"/>
          </p:cNvSpPr>
          <p:nvPr>
            <p:ph type="body" idx="1"/>
          </p:nvPr>
        </p:nvSpPr>
        <p:spPr>
          <a:xfrm>
            <a:off x="783004" y="2126457"/>
            <a:ext cx="10707595" cy="3800208"/>
          </a:xfrm>
          <a:prstGeom prst="rect">
            <a:avLst/>
          </a:prstGeom>
        </p:spPr>
        <p:txBody>
          <a:bodyPr vert="horz" lIns="91440" tIns="0" rIns="9144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4" name="Date Placeholder 3"/>
          <p:cNvSpPr>
            <a:spLocks noGrp="1"/>
          </p:cNvSpPr>
          <p:nvPr>
            <p:ph type="dt" sz="half" idx="2"/>
          </p:nvPr>
        </p:nvSpPr>
        <p:spPr>
          <a:xfrm>
            <a:off x="1828542" y="6446386"/>
            <a:ext cx="2205709" cy="212821"/>
          </a:xfrm>
          <a:prstGeom prst="rect">
            <a:avLst/>
          </a:prstGeom>
        </p:spPr>
        <p:txBody>
          <a:bodyPr vert="horz" lIns="0" tIns="0" rIns="0" bIns="0" rtlCol="0" anchor="ctr"/>
          <a:lstStyle>
            <a:lvl1pPr algn="l">
              <a:defRPr sz="1067">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3"/>
          </p:nvPr>
        </p:nvSpPr>
        <p:spPr>
          <a:xfrm>
            <a:off x="3981984" y="6446386"/>
            <a:ext cx="3860800" cy="212821"/>
          </a:xfrm>
          <a:prstGeom prst="rect">
            <a:avLst/>
          </a:prstGeom>
        </p:spPr>
        <p:txBody>
          <a:bodyPr vert="horz" lIns="0" tIns="0" rIns="0" bIns="0" rtlCol="0" anchor="ctr"/>
          <a:lstStyle>
            <a:lvl1pPr algn="ctr">
              <a:defRPr sz="1067">
                <a:solidFill>
                  <a:schemeClr val="tx1"/>
                </a:solidFill>
              </a:defRPr>
            </a:lvl1pPr>
          </a:lstStyle>
          <a:p>
            <a:r>
              <a:rPr lang="nb-NO"/>
              <a:t>Tittel på foredraget</a:t>
            </a:r>
            <a:endParaRPr lang="nb-NO" dirty="0"/>
          </a:p>
        </p:txBody>
      </p:sp>
      <p:sp>
        <p:nvSpPr>
          <p:cNvPr id="6" name="Slide Number Placeholder 5"/>
          <p:cNvSpPr>
            <a:spLocks noGrp="1"/>
          </p:cNvSpPr>
          <p:nvPr>
            <p:ph type="sldNum" sz="quarter" idx="4"/>
          </p:nvPr>
        </p:nvSpPr>
        <p:spPr>
          <a:xfrm>
            <a:off x="9135413" y="6446386"/>
            <a:ext cx="2844800" cy="212821"/>
          </a:xfrm>
          <a:prstGeom prst="rect">
            <a:avLst/>
          </a:prstGeom>
        </p:spPr>
        <p:txBody>
          <a:bodyPr vert="horz" lIns="0" tIns="0" rIns="0" bIns="0" rtlCol="0" anchor="ctr"/>
          <a:lstStyle>
            <a:lvl1pPr algn="r">
              <a:defRPr sz="1067">
                <a:solidFill>
                  <a:schemeClr val="tx1"/>
                </a:solidFill>
              </a:defRPr>
            </a:lvl1pPr>
          </a:lstStyle>
          <a:p>
            <a:fld id="{AAE70B66-0019-4FA2-8F09-A8AEF25B5BFF}" type="slidenum">
              <a:rPr lang="nb-NO" smtClean="0"/>
              <a:t>‹#›</a:t>
            </a:fld>
            <a:endParaRPr lang="nb-NO"/>
          </a:p>
        </p:txBody>
      </p:sp>
      <p:pic>
        <p:nvPicPr>
          <p:cNvPr id="8" name="Picture 7"/>
          <p:cNvPicPr>
            <a:picLocks noChangeAspect="1"/>
          </p:cNvPicPr>
          <p:nvPr/>
        </p:nvPicPr>
        <p:blipFill>
          <a:blip r:embed="rId23"/>
          <a:stretch>
            <a:fillRect/>
          </a:stretch>
        </p:blipFill>
        <p:spPr>
          <a:xfrm>
            <a:off x="99570" y="6250439"/>
            <a:ext cx="1569439" cy="659583"/>
          </a:xfrm>
          <a:prstGeom prst="rect">
            <a:avLst/>
          </a:prstGeom>
        </p:spPr>
      </p:pic>
    </p:spTree>
    <p:extLst>
      <p:ext uri="{BB962C8B-B14F-4D97-AF65-F5344CB8AC3E}">
        <p14:creationId xmlns:p14="http://schemas.microsoft.com/office/powerpoint/2010/main" val="180092589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Lst>
  <p:txStyles>
    <p:titleStyle>
      <a:lvl1pPr algn="l" defTabSz="609585" rtl="0" eaLnBrk="1" latinLnBrk="0" hangingPunct="1">
        <a:spcBef>
          <a:spcPct val="0"/>
        </a:spcBef>
        <a:buNone/>
        <a:defRPr sz="4267" b="1" kern="1200">
          <a:solidFill>
            <a:schemeClr val="tx1"/>
          </a:solidFill>
          <a:latin typeface="Times New Roman"/>
          <a:ea typeface="+mj-ea"/>
          <a:cs typeface="Times New Roman"/>
        </a:defRPr>
      </a:lvl1pPr>
    </p:titleStyle>
    <p:body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4804" y="570881"/>
            <a:ext cx="10615795" cy="1143000"/>
          </a:xfrm>
          <a:prstGeom prst="rect">
            <a:avLst/>
          </a:prstGeom>
        </p:spPr>
        <p:txBody>
          <a:bodyPr vert="horz" lIns="0" tIns="0" rIns="0" bIns="0" rtlCol="0" anchor="ctr">
            <a:normAutofit/>
          </a:bodyPr>
          <a:lstStyle/>
          <a:p>
            <a:r>
              <a:rPr lang="nb-NO" dirty="0"/>
              <a:t>Klikk for å redigere tittelstil</a:t>
            </a:r>
          </a:p>
        </p:txBody>
      </p:sp>
      <p:sp>
        <p:nvSpPr>
          <p:cNvPr id="3" name="Text Placeholder 2"/>
          <p:cNvSpPr>
            <a:spLocks noGrp="1"/>
          </p:cNvSpPr>
          <p:nvPr>
            <p:ph type="body" idx="1"/>
          </p:nvPr>
        </p:nvSpPr>
        <p:spPr>
          <a:xfrm>
            <a:off x="783004" y="2126457"/>
            <a:ext cx="10707595" cy="3800208"/>
          </a:xfrm>
          <a:prstGeom prst="rect">
            <a:avLst/>
          </a:prstGeom>
        </p:spPr>
        <p:txBody>
          <a:bodyPr vert="horz" lIns="91440" tIns="0" rIns="9144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4" name="Date Placeholder 3"/>
          <p:cNvSpPr>
            <a:spLocks noGrp="1"/>
          </p:cNvSpPr>
          <p:nvPr>
            <p:ph type="dt" sz="half" idx="2"/>
          </p:nvPr>
        </p:nvSpPr>
        <p:spPr>
          <a:xfrm>
            <a:off x="1828542" y="6446386"/>
            <a:ext cx="2205709" cy="212821"/>
          </a:xfrm>
          <a:prstGeom prst="rect">
            <a:avLst/>
          </a:prstGeom>
        </p:spPr>
        <p:txBody>
          <a:bodyPr vert="horz" lIns="0" tIns="0" rIns="0" bIns="0" rtlCol="0" anchor="ctr"/>
          <a:lstStyle>
            <a:lvl1pPr algn="l">
              <a:defRPr sz="1067">
                <a:solidFill>
                  <a:schemeClr val="tx1"/>
                </a:solidFill>
              </a:defRPr>
            </a:lvl1pPr>
          </a:lstStyle>
          <a:p>
            <a:fld id="{0DBFEE91-C3F9-4E6F-B7EE-6E391E27B426}" type="datetimeFigureOut">
              <a:rPr lang="nb-NO" smtClean="0"/>
              <a:t>17.12.2022</a:t>
            </a:fld>
            <a:endParaRPr lang="nb-NO"/>
          </a:p>
        </p:txBody>
      </p:sp>
      <p:sp>
        <p:nvSpPr>
          <p:cNvPr id="5" name="Footer Placeholder 4"/>
          <p:cNvSpPr>
            <a:spLocks noGrp="1"/>
          </p:cNvSpPr>
          <p:nvPr>
            <p:ph type="ftr" sz="quarter" idx="3"/>
          </p:nvPr>
        </p:nvSpPr>
        <p:spPr>
          <a:xfrm>
            <a:off x="3981984" y="6446386"/>
            <a:ext cx="3860800" cy="212821"/>
          </a:xfrm>
          <a:prstGeom prst="rect">
            <a:avLst/>
          </a:prstGeom>
        </p:spPr>
        <p:txBody>
          <a:bodyPr vert="horz" lIns="0" tIns="0" rIns="0" bIns="0" rtlCol="0" anchor="ctr"/>
          <a:lstStyle>
            <a:lvl1pPr algn="ctr">
              <a:defRPr sz="1067">
                <a:solidFill>
                  <a:schemeClr val="tx1"/>
                </a:solidFill>
              </a:defRPr>
            </a:lvl1pPr>
          </a:lstStyle>
          <a:p>
            <a:endParaRPr lang="nb-NO"/>
          </a:p>
        </p:txBody>
      </p:sp>
      <p:sp>
        <p:nvSpPr>
          <p:cNvPr id="6" name="Slide Number Placeholder 5"/>
          <p:cNvSpPr>
            <a:spLocks noGrp="1"/>
          </p:cNvSpPr>
          <p:nvPr>
            <p:ph type="sldNum" sz="quarter" idx="4"/>
          </p:nvPr>
        </p:nvSpPr>
        <p:spPr>
          <a:xfrm>
            <a:off x="9135413" y="6446386"/>
            <a:ext cx="2844800" cy="212821"/>
          </a:xfrm>
          <a:prstGeom prst="rect">
            <a:avLst/>
          </a:prstGeom>
        </p:spPr>
        <p:txBody>
          <a:bodyPr vert="horz" lIns="0" tIns="0" rIns="0" bIns="0" rtlCol="0" anchor="ctr"/>
          <a:lstStyle>
            <a:lvl1pPr algn="r">
              <a:defRPr sz="1067">
                <a:solidFill>
                  <a:schemeClr val="tx1"/>
                </a:solidFill>
              </a:defRPr>
            </a:lvl1pPr>
          </a:lstStyle>
          <a:p>
            <a:fld id="{AAE70B66-0019-4FA2-8F09-A8AEF25B5BFF}" type="slidenum">
              <a:rPr lang="nb-NO" smtClean="0"/>
              <a:t>‹#›</a:t>
            </a:fld>
            <a:endParaRPr lang="nb-NO"/>
          </a:p>
        </p:txBody>
      </p:sp>
      <p:pic>
        <p:nvPicPr>
          <p:cNvPr id="8" name="Picture 7"/>
          <p:cNvPicPr>
            <a:picLocks noChangeAspect="1"/>
          </p:cNvPicPr>
          <p:nvPr/>
        </p:nvPicPr>
        <p:blipFill>
          <a:blip r:embed="rId24"/>
          <a:stretch>
            <a:fillRect/>
          </a:stretch>
        </p:blipFill>
        <p:spPr>
          <a:xfrm>
            <a:off x="99570" y="6250439"/>
            <a:ext cx="1569439" cy="659583"/>
          </a:xfrm>
          <a:prstGeom prst="rect">
            <a:avLst/>
          </a:prstGeom>
        </p:spPr>
      </p:pic>
    </p:spTree>
    <p:extLst>
      <p:ext uri="{BB962C8B-B14F-4D97-AF65-F5344CB8AC3E}">
        <p14:creationId xmlns:p14="http://schemas.microsoft.com/office/powerpoint/2010/main" val="185527841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Lst>
  <p:txStyles>
    <p:titleStyle>
      <a:lvl1pPr algn="l" defTabSz="609585" rtl="0" eaLnBrk="1" latinLnBrk="0" hangingPunct="1">
        <a:spcBef>
          <a:spcPct val="0"/>
        </a:spcBef>
        <a:buNone/>
        <a:defRPr sz="4267" b="1" kern="1200">
          <a:solidFill>
            <a:schemeClr val="tx1"/>
          </a:solidFill>
          <a:latin typeface="Times New Roman"/>
          <a:ea typeface="+mj-ea"/>
          <a:cs typeface="Times New Roman"/>
        </a:defRPr>
      </a:lvl1pPr>
    </p:titleStyle>
    <p:body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4804" y="570881"/>
            <a:ext cx="10615795" cy="1143000"/>
          </a:xfrm>
          <a:prstGeom prst="rect">
            <a:avLst/>
          </a:prstGeom>
        </p:spPr>
        <p:txBody>
          <a:bodyPr vert="horz" lIns="0" tIns="0" rIns="0" bIns="0" rtlCol="0" anchor="ctr">
            <a:normAutofit/>
          </a:bodyPr>
          <a:lstStyle/>
          <a:p>
            <a:r>
              <a:rPr lang="nb-NO" dirty="0"/>
              <a:t>Klikk for å redigere tittelstil</a:t>
            </a:r>
          </a:p>
        </p:txBody>
      </p:sp>
      <p:sp>
        <p:nvSpPr>
          <p:cNvPr id="3" name="Text Placeholder 2"/>
          <p:cNvSpPr>
            <a:spLocks noGrp="1"/>
          </p:cNvSpPr>
          <p:nvPr>
            <p:ph type="body" idx="1"/>
          </p:nvPr>
        </p:nvSpPr>
        <p:spPr>
          <a:xfrm>
            <a:off x="783004" y="2126457"/>
            <a:ext cx="10707595" cy="3800208"/>
          </a:xfrm>
          <a:prstGeom prst="rect">
            <a:avLst/>
          </a:prstGeom>
        </p:spPr>
        <p:txBody>
          <a:bodyPr vert="horz" lIns="91440" tIns="0" rIns="9144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4" name="Date Placeholder 3"/>
          <p:cNvSpPr>
            <a:spLocks noGrp="1"/>
          </p:cNvSpPr>
          <p:nvPr>
            <p:ph type="dt" sz="half" idx="2"/>
          </p:nvPr>
        </p:nvSpPr>
        <p:spPr>
          <a:xfrm>
            <a:off x="1828542" y="6446386"/>
            <a:ext cx="2205709" cy="212821"/>
          </a:xfrm>
          <a:prstGeom prst="rect">
            <a:avLst/>
          </a:prstGeom>
        </p:spPr>
        <p:txBody>
          <a:bodyPr vert="horz" lIns="0" tIns="0" rIns="0" bIns="0" rtlCol="0" anchor="ctr"/>
          <a:lstStyle>
            <a:lvl1pPr algn="l">
              <a:defRPr sz="1067">
                <a:solidFill>
                  <a:schemeClr val="tx1"/>
                </a:solidFill>
              </a:defRPr>
            </a:lvl1pPr>
          </a:lstStyle>
          <a:p>
            <a:fld id="{9AA26AD1-429B-42AA-BD4D-73B1CCFFDFB2}" type="datetime1">
              <a:rPr lang="nb-NO" smtClean="0"/>
              <a:t>17.12.2022</a:t>
            </a:fld>
            <a:endParaRPr lang="nb-NO"/>
          </a:p>
        </p:txBody>
      </p:sp>
      <p:sp>
        <p:nvSpPr>
          <p:cNvPr id="5" name="Footer Placeholder 4"/>
          <p:cNvSpPr>
            <a:spLocks noGrp="1"/>
          </p:cNvSpPr>
          <p:nvPr>
            <p:ph type="ftr" sz="quarter" idx="3"/>
          </p:nvPr>
        </p:nvSpPr>
        <p:spPr>
          <a:xfrm>
            <a:off x="3981984" y="6446386"/>
            <a:ext cx="3860800" cy="212821"/>
          </a:xfrm>
          <a:prstGeom prst="rect">
            <a:avLst/>
          </a:prstGeom>
        </p:spPr>
        <p:txBody>
          <a:bodyPr vert="horz" lIns="0" tIns="0" rIns="0" bIns="0" rtlCol="0" anchor="ctr"/>
          <a:lstStyle>
            <a:lvl1pPr algn="ctr">
              <a:defRPr sz="1067">
                <a:solidFill>
                  <a:schemeClr val="tx1"/>
                </a:solidFill>
              </a:defRPr>
            </a:lvl1pPr>
          </a:lstStyle>
          <a:p>
            <a:endParaRPr lang="nb-NO"/>
          </a:p>
        </p:txBody>
      </p:sp>
      <p:sp>
        <p:nvSpPr>
          <p:cNvPr id="6" name="Slide Number Placeholder 5"/>
          <p:cNvSpPr>
            <a:spLocks noGrp="1"/>
          </p:cNvSpPr>
          <p:nvPr>
            <p:ph type="sldNum" sz="quarter" idx="4"/>
          </p:nvPr>
        </p:nvSpPr>
        <p:spPr>
          <a:xfrm>
            <a:off x="9135413" y="6446386"/>
            <a:ext cx="2844800" cy="212821"/>
          </a:xfrm>
          <a:prstGeom prst="rect">
            <a:avLst/>
          </a:prstGeom>
        </p:spPr>
        <p:txBody>
          <a:bodyPr vert="horz" lIns="0" tIns="0" rIns="0" bIns="0" rtlCol="0" anchor="ctr"/>
          <a:lstStyle>
            <a:lvl1pPr algn="r">
              <a:defRPr sz="1067">
                <a:solidFill>
                  <a:schemeClr val="tx1"/>
                </a:solidFill>
              </a:defRPr>
            </a:lvl1pPr>
          </a:lstStyle>
          <a:p>
            <a:fld id="{AAE70B66-0019-4FA2-8F09-A8AEF25B5BFF}" type="slidenum">
              <a:rPr lang="nb-NO" smtClean="0"/>
              <a:t>‹#›</a:t>
            </a:fld>
            <a:endParaRPr lang="nb-NO"/>
          </a:p>
        </p:txBody>
      </p:sp>
      <p:pic>
        <p:nvPicPr>
          <p:cNvPr id="8" name="Picture 7"/>
          <p:cNvPicPr>
            <a:picLocks noChangeAspect="1"/>
          </p:cNvPicPr>
          <p:nvPr/>
        </p:nvPicPr>
        <p:blipFill>
          <a:blip r:embed="rId25"/>
          <a:stretch>
            <a:fillRect/>
          </a:stretch>
        </p:blipFill>
        <p:spPr>
          <a:xfrm>
            <a:off x="99570" y="6250439"/>
            <a:ext cx="1569439" cy="659583"/>
          </a:xfrm>
          <a:prstGeom prst="rect">
            <a:avLst/>
          </a:prstGeom>
        </p:spPr>
      </p:pic>
    </p:spTree>
    <p:extLst>
      <p:ext uri="{BB962C8B-B14F-4D97-AF65-F5344CB8AC3E}">
        <p14:creationId xmlns:p14="http://schemas.microsoft.com/office/powerpoint/2010/main" val="31956650"/>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Lst>
  <p:hf hdr="0" ftr="0" dt="0"/>
  <p:txStyles>
    <p:titleStyle>
      <a:lvl1pPr algn="l" defTabSz="609585" rtl="0" eaLnBrk="1" latinLnBrk="0" hangingPunct="1">
        <a:spcBef>
          <a:spcPct val="0"/>
        </a:spcBef>
        <a:buNone/>
        <a:defRPr sz="4267" b="1" kern="1200">
          <a:solidFill>
            <a:schemeClr val="tx1"/>
          </a:solidFill>
          <a:latin typeface="Times New Roman"/>
          <a:ea typeface="+mj-ea"/>
          <a:cs typeface="Times New Roman"/>
        </a:defRPr>
      </a:lvl1pPr>
    </p:titleStyle>
    <p:body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610C0D-BAB5-49DA-8857-498E192B51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F553A8-1A0C-480B-8558-0E1B4550B6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CFEFE-4470-4D5D-B0AE-FC4EDCFD8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E278D-3478-4ED2-AABA-4D945EFC0F4F}" type="datetime1">
              <a:rPr lang="nb-NO" smtClean="0"/>
              <a:t>17.12.2022</a:t>
            </a:fld>
            <a:endParaRPr lang="en-US"/>
          </a:p>
        </p:txBody>
      </p:sp>
      <p:sp>
        <p:nvSpPr>
          <p:cNvPr id="5" name="Footer Placeholder 4">
            <a:extLst>
              <a:ext uri="{FF2B5EF4-FFF2-40B4-BE49-F238E27FC236}">
                <a16:creationId xmlns:a16="http://schemas.microsoft.com/office/drawing/2014/main" id="{CD4941C7-B72F-4878-A020-B54DA3BA8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6C3C40-653B-4C60-92B9-DC6D8E8316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7E917-F602-4766-B016-6929CB716679}" type="slidenum">
              <a:rPr lang="en-US" smtClean="0"/>
              <a:t>‹#›</a:t>
            </a:fld>
            <a:endParaRPr lang="en-US"/>
          </a:p>
        </p:txBody>
      </p:sp>
    </p:spTree>
    <p:extLst>
      <p:ext uri="{BB962C8B-B14F-4D97-AF65-F5344CB8AC3E}">
        <p14:creationId xmlns:p14="http://schemas.microsoft.com/office/powerpoint/2010/main" val="1998067005"/>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3" Type="http://schemas.openxmlformats.org/officeDocument/2006/relationships/hyperlink" Target="http://nosql-database.org/" TargetMode="External"/><Relationship Id="rId2" Type="http://schemas.openxmlformats.org/officeDocument/2006/relationships/notesSlide" Target="../notesSlides/notesSlide65.xml"/><Relationship Id="rId1" Type="http://schemas.openxmlformats.org/officeDocument/2006/relationships/slideLayout" Target="../slideLayouts/slideLayout23.xml"/><Relationship Id="rId4" Type="http://schemas.openxmlformats.org/officeDocument/2006/relationships/image" Target="../media/image43.png"/></Relationships>
</file>

<file path=ppt/slides/_rels/slide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bin"/><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3.bin"/><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image" Target="../media/image22.wmf"/><Relationship Id="rId11" Type="http://schemas.openxmlformats.org/officeDocument/2006/relationships/image" Target="../media/image25.png"/><Relationship Id="rId5" Type="http://schemas.openxmlformats.org/officeDocument/2006/relationships/oleObject" Target="../embeddings/oleObject5.bin"/><Relationship Id="rId10" Type="http://schemas.openxmlformats.org/officeDocument/2006/relationships/image" Target="../media/image18.png"/><Relationship Id="rId4" Type="http://schemas.openxmlformats.org/officeDocument/2006/relationships/image" Target="../media/image21.wmf"/><Relationship Id="rId9"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5.xml"/><Relationship Id="rId1" Type="http://schemas.openxmlformats.org/officeDocument/2006/relationships/slideLayout" Target="../slideLayouts/slideLayout66.xml"/><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End-semester Review</a:t>
            </a:r>
            <a:br>
              <a:rPr lang="en-US" dirty="0"/>
            </a:br>
            <a:r>
              <a:rPr lang="en-US" dirty="0"/>
              <a:t>Part 2</a:t>
            </a:r>
          </a:p>
        </p:txBody>
      </p:sp>
      <p:sp>
        <p:nvSpPr>
          <p:cNvPr id="3" name="Subtitle 2"/>
          <p:cNvSpPr>
            <a:spLocks noGrp="1"/>
          </p:cNvSpPr>
          <p:nvPr>
            <p:ph type="subTitle" idx="1"/>
          </p:nvPr>
        </p:nvSpPr>
        <p:spPr/>
        <p:txBody>
          <a:bodyPr>
            <a:normAutofit lnSpcReduction="10000"/>
          </a:bodyPr>
          <a:lstStyle/>
          <a:p>
            <a:r>
              <a:rPr lang="nb-NO" dirty="0"/>
              <a:t>Ali Chelli</a:t>
            </a:r>
          </a:p>
          <a:p>
            <a:r>
              <a:rPr lang="nb-NO" dirty="0"/>
              <a:t>Course: Database 2 (DAT2000R)</a:t>
            </a:r>
          </a:p>
          <a:p>
            <a:endParaRPr lang="nb-NO" dirty="0"/>
          </a:p>
        </p:txBody>
      </p:sp>
      <p:pic>
        <p:nvPicPr>
          <p:cNvPr id="7" name="Picture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795" b="2795"/>
          <a:stretch>
            <a:fillRect/>
          </a:stretch>
        </p:blipFill>
        <p:spPr/>
      </p:pic>
    </p:spTree>
    <p:extLst>
      <p:ext uri="{BB962C8B-B14F-4D97-AF65-F5344CB8AC3E}">
        <p14:creationId xmlns:p14="http://schemas.microsoft.com/office/powerpoint/2010/main" val="804839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4400" dirty="0"/>
              <a:t>Triggers</a:t>
            </a:r>
          </a:p>
        </p:txBody>
      </p:sp>
    </p:spTree>
    <p:extLst>
      <p:ext uri="{BB962C8B-B14F-4D97-AF65-F5344CB8AC3E}">
        <p14:creationId xmlns:p14="http://schemas.microsoft.com/office/powerpoint/2010/main" val="14065998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XML</a:t>
            </a:r>
          </a:p>
        </p:txBody>
      </p:sp>
    </p:spTree>
    <p:extLst>
      <p:ext uri="{BB962C8B-B14F-4D97-AF65-F5344CB8AC3E}">
        <p14:creationId xmlns:p14="http://schemas.microsoft.com/office/powerpoint/2010/main" val="31995029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XML?</a:t>
            </a:r>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2800" dirty="0"/>
              <a:t>XML stands for </a:t>
            </a:r>
            <a:r>
              <a:rPr lang="en-US" sz="2800" dirty="0" err="1"/>
              <a:t>eXtensible</a:t>
            </a:r>
            <a:r>
              <a:rPr lang="en-US" sz="2800" dirty="0"/>
              <a:t> Markup Language.</a:t>
            </a:r>
          </a:p>
          <a:p>
            <a:pPr marL="285750" indent="-285750">
              <a:buFont typeface="Arial" panose="020B0604020202020204" pitchFamily="34" charset="0"/>
              <a:buChar char="•"/>
            </a:pPr>
            <a:r>
              <a:rPr lang="en-US" sz="2800" dirty="0"/>
              <a:t>XML is a markup language much like HTML</a:t>
            </a:r>
          </a:p>
          <a:p>
            <a:pPr marL="285750" indent="-285750">
              <a:buFont typeface="Arial" panose="020B0604020202020204" pitchFamily="34" charset="0"/>
              <a:buChar char="•"/>
            </a:pPr>
            <a:r>
              <a:rPr lang="en-US" sz="2800" dirty="0"/>
              <a:t>XML was designed to store and transport data over the Internet.</a:t>
            </a:r>
          </a:p>
          <a:p>
            <a:pPr marL="285750" indent="-285750">
              <a:buFont typeface="Arial" panose="020B0604020202020204" pitchFamily="34" charset="0"/>
              <a:buChar char="•"/>
            </a:pPr>
            <a:r>
              <a:rPr lang="en-US" sz="2800" dirty="0"/>
              <a:t>XML was designed to be self-descriptive</a:t>
            </a:r>
          </a:p>
          <a:p>
            <a:pPr marL="285750" indent="-285750">
              <a:buFont typeface="Arial" panose="020B0604020202020204" pitchFamily="34" charset="0"/>
              <a:buChar char="•"/>
            </a:pPr>
            <a:r>
              <a:rPr lang="en-US" sz="2800" dirty="0"/>
              <a:t>XML was designed to be both human- and machine-readable.</a:t>
            </a:r>
          </a:p>
        </p:txBody>
      </p:sp>
    </p:spTree>
    <p:extLst>
      <p:ext uri="{BB962C8B-B14F-4D97-AF65-F5344CB8AC3E}">
        <p14:creationId xmlns:p14="http://schemas.microsoft.com/office/powerpoint/2010/main" val="10400935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DC6C8-E9C7-462E-803D-50B75A7ED55F}"/>
              </a:ext>
            </a:extLst>
          </p:cNvPr>
          <p:cNvSpPr txBox="1"/>
          <p:nvPr/>
        </p:nvSpPr>
        <p:spPr>
          <a:xfrm>
            <a:off x="6271109" y="2281187"/>
            <a:ext cx="5755908" cy="2031325"/>
          </a:xfrm>
          <a:prstGeom prst="rect">
            <a:avLst/>
          </a:prstGeom>
          <a:solidFill>
            <a:schemeClr val="bg1"/>
          </a:solidFill>
          <a:ln w="158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?xml</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version</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="1.0"</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encoding</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="UTF-8"</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800" b="0" i="0" u="none" strike="noStrike" kern="1200" cap="none" spc="0" normalizeH="0" baseline="0" noProof="0" dirty="0">
                <a:ln>
                  <a:noFill/>
                </a:ln>
                <a:solidFill>
                  <a:srgbClr val="252525"/>
                </a:solidFill>
                <a:effectLst/>
                <a:uLnTx/>
                <a:uFillTx/>
                <a:latin typeface="Calibri"/>
                <a:ea typeface="+mn-ea"/>
                <a:cs typeface="+mn-cs"/>
              </a:rPr>
            </a:b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note</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800" b="0" i="0" u="none" strike="noStrike" kern="1200" cap="none" spc="0" normalizeH="0" baseline="0" noProof="0" dirty="0">
                <a:ln>
                  <a:noFill/>
                </a:ln>
                <a:solidFill>
                  <a:srgbClr val="252525"/>
                </a:solidFill>
                <a:effectLst/>
                <a:uLnTx/>
                <a:uFillTx/>
                <a:latin typeface="Calibri"/>
                <a:ea typeface="+mn-ea"/>
                <a:cs typeface="+mn-cs"/>
              </a:rPr>
            </a:b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to</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Tove</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/to</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800" b="0" i="0" u="none" strike="noStrike" kern="1200" cap="none" spc="0" normalizeH="0" baseline="0" noProof="0" dirty="0">
                <a:ln>
                  <a:noFill/>
                </a:ln>
                <a:solidFill>
                  <a:srgbClr val="252525"/>
                </a:solidFill>
                <a:effectLst/>
                <a:uLnTx/>
                <a:uFillTx/>
                <a:latin typeface="Calibri"/>
                <a:ea typeface="+mn-ea"/>
                <a:cs typeface="+mn-cs"/>
              </a:rPr>
            </a:b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Jani</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800" b="0" i="0" u="none" strike="noStrike" kern="1200" cap="none" spc="0" normalizeH="0" baseline="0" noProof="0" dirty="0">
                <a:ln>
                  <a:noFill/>
                </a:ln>
                <a:solidFill>
                  <a:srgbClr val="252525"/>
                </a:solidFill>
                <a:effectLst/>
                <a:uLnTx/>
                <a:uFillTx/>
                <a:latin typeface="Calibri"/>
                <a:ea typeface="+mn-ea"/>
                <a:cs typeface="+mn-cs"/>
              </a:rPr>
            </a:b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heading</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Reminder</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/heading</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800" b="0" i="0" u="none" strike="noStrike" kern="1200" cap="none" spc="0" normalizeH="0" baseline="0" noProof="0" dirty="0">
                <a:ln>
                  <a:noFill/>
                </a:ln>
                <a:solidFill>
                  <a:srgbClr val="252525"/>
                </a:solidFill>
                <a:effectLst/>
                <a:uLnTx/>
                <a:uFillTx/>
                <a:latin typeface="Calibri"/>
                <a:ea typeface="+mn-ea"/>
                <a:cs typeface="+mn-cs"/>
              </a:rPr>
            </a:b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body</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Don't forget me this weekend!</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/body</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800" b="0" i="0" u="none" strike="noStrike" kern="1200" cap="none" spc="0" normalizeH="0" baseline="0" noProof="0" dirty="0">
                <a:ln>
                  <a:noFill/>
                </a:ln>
                <a:solidFill>
                  <a:srgbClr val="252525"/>
                </a:solidFill>
                <a:effectLst/>
                <a:uLnTx/>
                <a:uFillTx/>
                <a:latin typeface="Calibri"/>
                <a:ea typeface="+mn-ea"/>
                <a:cs typeface="+mn-cs"/>
              </a:rPr>
            </a:b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/note</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XML Example</a:t>
            </a:r>
          </a:p>
        </p:txBody>
      </p:sp>
      <p:sp>
        <p:nvSpPr>
          <p:cNvPr id="3" name="Content Placeholder 2"/>
          <p:cNvSpPr>
            <a:spLocks noGrp="1"/>
          </p:cNvSpPr>
          <p:nvPr>
            <p:ph idx="1"/>
          </p:nvPr>
        </p:nvSpPr>
        <p:spPr>
          <a:xfrm>
            <a:off x="783005" y="2126457"/>
            <a:ext cx="5029896" cy="3696827"/>
          </a:xfrm>
        </p:spPr>
        <p:txBody>
          <a:bodyPr>
            <a:noAutofit/>
          </a:bodyPr>
          <a:lstStyle/>
          <a:p>
            <a:pPr marL="285750" indent="-285750">
              <a:buFont typeface="Arial" panose="020B0604020202020204" pitchFamily="34" charset="0"/>
              <a:buChar char="•"/>
            </a:pPr>
            <a:r>
              <a:rPr lang="en-US" sz="1800" dirty="0"/>
              <a:t>XML prolog informs of the version XML conforms to; the  character encoding scheme used in the document.</a:t>
            </a:r>
          </a:p>
          <a:p>
            <a:pPr marL="285750" indent="-285750">
              <a:buFont typeface="Arial" panose="020B0604020202020204" pitchFamily="34" charset="0"/>
              <a:buChar char="•"/>
            </a:pPr>
            <a:r>
              <a:rPr lang="en-US" sz="1800" dirty="0"/>
              <a:t>UTF-8 is the default character encoding for XML documents, it allows to interpret correctly international characters, like Norwegian ø æ å </a:t>
            </a:r>
          </a:p>
          <a:p>
            <a:pPr marL="285750" indent="-285750">
              <a:buFont typeface="Arial" panose="020B0604020202020204" pitchFamily="34" charset="0"/>
              <a:buChar char="•"/>
            </a:pPr>
            <a:r>
              <a:rPr lang="en-US" sz="1800" b="1" dirty="0"/>
              <a:t>XML is self-descriptive</a:t>
            </a:r>
            <a:r>
              <a:rPr lang="en-US" sz="1800" dirty="0"/>
              <a:t>:</a:t>
            </a:r>
          </a:p>
          <a:p>
            <a:pPr marL="654041" lvl="1" indent="-285750">
              <a:buFont typeface="Arial" panose="020B0604020202020204" pitchFamily="34" charset="0"/>
              <a:buChar char="•"/>
            </a:pPr>
            <a:r>
              <a:rPr lang="en-US" sz="1800" dirty="0"/>
              <a:t>This note has </a:t>
            </a:r>
            <a:r>
              <a:rPr lang="en-US" sz="1800" b="1" dirty="0"/>
              <a:t>sender</a:t>
            </a:r>
            <a:r>
              <a:rPr lang="en-US" sz="1800" dirty="0"/>
              <a:t>, </a:t>
            </a:r>
            <a:r>
              <a:rPr lang="en-US" sz="1800" b="1" dirty="0"/>
              <a:t>receiver</a:t>
            </a:r>
            <a:r>
              <a:rPr lang="en-US" sz="1800" dirty="0"/>
              <a:t> information, a </a:t>
            </a:r>
            <a:r>
              <a:rPr lang="en-US" sz="1800" b="1" dirty="0"/>
              <a:t>heading</a:t>
            </a:r>
            <a:r>
              <a:rPr lang="en-US" sz="1800" dirty="0"/>
              <a:t> and a message </a:t>
            </a:r>
            <a:r>
              <a:rPr lang="en-US" sz="1800" b="1" dirty="0"/>
              <a:t>body</a:t>
            </a:r>
            <a:r>
              <a:rPr lang="en-US" sz="1800" dirty="0"/>
              <a:t>.</a:t>
            </a:r>
          </a:p>
          <a:p>
            <a:pPr marL="285750" indent="-285750">
              <a:buFont typeface="Arial" panose="020B0604020202020204" pitchFamily="34" charset="0"/>
              <a:buChar char="•"/>
            </a:pPr>
            <a:r>
              <a:rPr kumimoji="0" lang="en-US" sz="1800" b="0" i="0" u="none" strike="noStrike" kern="1200" cap="none" spc="0" normalizeH="0" baseline="0" noProof="0" dirty="0">
                <a:ln>
                  <a:noFill/>
                </a:ln>
                <a:solidFill>
                  <a:srgbClr val="252525"/>
                </a:solidFill>
                <a:effectLst/>
                <a:uLnTx/>
                <a:uFillTx/>
                <a:latin typeface="Calibri"/>
                <a:ea typeface="+mn-ea"/>
                <a:cs typeface="Calibri"/>
              </a:rPr>
              <a:t>The </a:t>
            </a:r>
            <a:r>
              <a:rPr kumimoji="0" lang="en-US" sz="1800" b="1" i="0" u="none" strike="noStrike" kern="1200" cap="none" spc="0" normalizeH="0" baseline="0" noProof="0" dirty="0">
                <a:ln>
                  <a:noFill/>
                </a:ln>
                <a:solidFill>
                  <a:srgbClr val="252525"/>
                </a:solidFill>
                <a:effectLst/>
                <a:uLnTx/>
                <a:uFillTx/>
                <a:latin typeface="Calibri"/>
                <a:ea typeface="+mn-ea"/>
                <a:cs typeface="Calibri"/>
              </a:rPr>
              <a:t>note element </a:t>
            </a:r>
            <a:r>
              <a:rPr kumimoji="0" lang="en-US" sz="1800" b="0" i="1" u="none" strike="noStrike" kern="1200" cap="none" spc="0" normalizeH="0" baseline="0" noProof="0" dirty="0">
                <a:ln>
                  <a:noFill/>
                </a:ln>
                <a:solidFill>
                  <a:srgbClr val="252525"/>
                </a:solidFill>
                <a:effectLst/>
                <a:uLnTx/>
                <a:uFillTx/>
                <a:latin typeface="Calibri"/>
                <a:ea typeface="+mn-ea"/>
                <a:cs typeface="Calibri"/>
              </a:rPr>
              <a:t>starts</a:t>
            </a:r>
            <a:r>
              <a:rPr kumimoji="0" lang="en-US" sz="1800" b="0" i="0" u="none" strike="noStrike" kern="1200" cap="none" spc="0" normalizeH="0" baseline="0" noProof="0" dirty="0">
                <a:ln>
                  <a:noFill/>
                </a:ln>
                <a:solidFill>
                  <a:srgbClr val="252525"/>
                </a:solidFill>
                <a:effectLst/>
                <a:uLnTx/>
                <a:uFillTx/>
                <a:latin typeface="Calibri"/>
                <a:ea typeface="+mn-ea"/>
                <a:cs typeface="Calibri"/>
              </a:rPr>
              <a:t> with </a:t>
            </a:r>
            <a:r>
              <a:rPr kumimoji="0" lang="en-US" sz="1800" b="1" i="0" u="none" strike="noStrike" kern="1200" cap="none" spc="0" normalizeH="0" baseline="0" noProof="0" dirty="0">
                <a:ln>
                  <a:noFill/>
                </a:ln>
                <a:solidFill>
                  <a:srgbClr val="252525"/>
                </a:solidFill>
                <a:effectLst/>
                <a:uLnTx/>
                <a:uFillTx/>
                <a:latin typeface="Calibri"/>
                <a:ea typeface="+mn-ea"/>
                <a:cs typeface="Calibri"/>
              </a:rPr>
              <a:t>an opening tag </a:t>
            </a:r>
            <a:r>
              <a:rPr kumimoji="0" lang="en-US" sz="1800" b="0" i="0" u="none" strike="noStrike" kern="1200" cap="none" spc="0" normalizeH="0" baseline="0" noProof="0" dirty="0">
                <a:ln>
                  <a:noFill/>
                </a:ln>
                <a:solidFill>
                  <a:srgbClr val="252525"/>
                </a:solidFill>
                <a:effectLst/>
                <a:uLnTx/>
                <a:uFillTx/>
                <a:latin typeface="Calibri"/>
                <a:ea typeface="+mn-ea"/>
                <a:cs typeface="Calibri"/>
              </a:rPr>
              <a:t>&lt;note&gt; and </a:t>
            </a:r>
            <a:r>
              <a:rPr kumimoji="0" lang="en-US" sz="1800" b="0" i="1" u="none" strike="noStrike" kern="1200" cap="none" spc="0" normalizeH="0" baseline="0" noProof="0" dirty="0">
                <a:ln>
                  <a:noFill/>
                </a:ln>
                <a:solidFill>
                  <a:srgbClr val="252525"/>
                </a:solidFill>
                <a:effectLst/>
                <a:uLnTx/>
                <a:uFillTx/>
                <a:latin typeface="Calibri"/>
                <a:ea typeface="+mn-ea"/>
                <a:cs typeface="Calibri"/>
              </a:rPr>
              <a:t>ends</a:t>
            </a:r>
            <a:r>
              <a:rPr kumimoji="0" lang="en-US" sz="1800" b="0" i="0" u="none" strike="noStrike" kern="1200" cap="none" spc="0" normalizeH="0" baseline="0" noProof="0" dirty="0">
                <a:ln>
                  <a:noFill/>
                </a:ln>
                <a:solidFill>
                  <a:srgbClr val="252525"/>
                </a:solidFill>
                <a:effectLst/>
                <a:uLnTx/>
                <a:uFillTx/>
                <a:latin typeface="Calibri"/>
                <a:ea typeface="+mn-ea"/>
                <a:cs typeface="Calibri"/>
              </a:rPr>
              <a:t> with </a:t>
            </a:r>
            <a:r>
              <a:rPr kumimoji="0" lang="en-US" sz="1800" b="1" i="0" u="none" strike="noStrike" kern="1200" cap="none" spc="0" normalizeH="0" baseline="0" noProof="0" dirty="0">
                <a:ln>
                  <a:noFill/>
                </a:ln>
                <a:solidFill>
                  <a:srgbClr val="252525"/>
                </a:solidFill>
                <a:effectLst/>
                <a:uLnTx/>
                <a:uFillTx/>
                <a:latin typeface="Calibri"/>
                <a:ea typeface="+mn-ea"/>
                <a:cs typeface="Calibri"/>
              </a:rPr>
              <a:t>a closing tag </a:t>
            </a:r>
            <a:r>
              <a:rPr kumimoji="0" lang="en-US" sz="1800" b="0" i="0" u="none" strike="noStrike" kern="1200" cap="none" spc="0" normalizeH="0" baseline="0" noProof="0" dirty="0">
                <a:ln>
                  <a:noFill/>
                </a:ln>
                <a:solidFill>
                  <a:srgbClr val="252525"/>
                </a:solidFill>
                <a:effectLst/>
                <a:uLnTx/>
                <a:uFillTx/>
                <a:latin typeface="Calibri"/>
                <a:ea typeface="+mn-ea"/>
                <a:cs typeface="Calibri"/>
              </a:rPr>
              <a:t>&lt;/note&gt;.</a:t>
            </a:r>
            <a:endParaRPr lang="en-US" sz="1800" dirty="0"/>
          </a:p>
        </p:txBody>
      </p:sp>
      <p:cxnSp>
        <p:nvCxnSpPr>
          <p:cNvPr id="8" name="Straight Arrow Connector 7">
            <a:extLst>
              <a:ext uri="{FF2B5EF4-FFF2-40B4-BE49-F238E27FC236}">
                <a16:creationId xmlns:a16="http://schemas.microsoft.com/office/drawing/2014/main" id="{57F936F3-EE0C-4ED9-B618-5747988868C4}"/>
              </a:ext>
            </a:extLst>
          </p:cNvPr>
          <p:cNvCxnSpPr>
            <a:cxnSpLocks/>
          </p:cNvCxnSpPr>
          <p:nvPr/>
        </p:nvCxnSpPr>
        <p:spPr>
          <a:xfrm>
            <a:off x="5724525" y="2371725"/>
            <a:ext cx="654576" cy="1047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79645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and HTML Differences</a:t>
            </a:r>
          </a:p>
        </p:txBody>
      </p:sp>
      <p:sp>
        <p:nvSpPr>
          <p:cNvPr id="3" name="Content Placeholder 2"/>
          <p:cNvSpPr>
            <a:spLocks noGrp="1"/>
          </p:cNvSpPr>
          <p:nvPr>
            <p:ph idx="1"/>
          </p:nvPr>
        </p:nvSpPr>
        <p:spPr>
          <a:xfrm>
            <a:off x="783004" y="2126457"/>
            <a:ext cx="10707595" cy="4059190"/>
          </a:xfrm>
        </p:spPr>
        <p:txBody>
          <a:bodyPr>
            <a:normAutofit fontScale="85000" lnSpcReduction="20000"/>
          </a:bodyPr>
          <a:lstStyle/>
          <a:p>
            <a:pPr marL="285750" indent="-285750">
              <a:buFont typeface="Arial" panose="020B0604020202020204" pitchFamily="34" charset="0"/>
              <a:buChar char="•"/>
            </a:pPr>
            <a:r>
              <a:rPr lang="en-US" sz="2800" dirty="0"/>
              <a:t>XML and HTML were designed with different goals:</a:t>
            </a:r>
          </a:p>
          <a:p>
            <a:pPr marL="654041" lvl="1" indent="-285750">
              <a:buFont typeface="Arial" panose="020B0604020202020204" pitchFamily="34" charset="0"/>
              <a:buChar char="•"/>
            </a:pPr>
            <a:r>
              <a:rPr lang="en-US" sz="2800" b="1" dirty="0"/>
              <a:t>XML</a:t>
            </a:r>
            <a:r>
              <a:rPr lang="en-US" sz="2800" dirty="0"/>
              <a:t> was designed to carry data - with </a:t>
            </a:r>
            <a:r>
              <a:rPr lang="en-US" sz="2800" b="1" dirty="0"/>
              <a:t>focus on what data is</a:t>
            </a:r>
          </a:p>
          <a:p>
            <a:pPr marL="654041" lvl="1" indent="-285750">
              <a:buFont typeface="Arial" panose="020B0604020202020204" pitchFamily="34" charset="0"/>
              <a:buChar char="•"/>
            </a:pPr>
            <a:r>
              <a:rPr lang="en-US" sz="2800" b="1" dirty="0"/>
              <a:t>HTML</a:t>
            </a:r>
            <a:r>
              <a:rPr lang="en-US" sz="2800" dirty="0"/>
              <a:t> was designed to display data - with </a:t>
            </a:r>
            <a:r>
              <a:rPr lang="en-US" sz="2800" b="1" dirty="0"/>
              <a:t>focus on how data looks</a:t>
            </a:r>
          </a:p>
          <a:p>
            <a:pPr marL="654041" lvl="1" indent="-285750">
              <a:buFont typeface="Arial" panose="020B0604020202020204" pitchFamily="34" charset="0"/>
              <a:buChar char="•"/>
            </a:pPr>
            <a:r>
              <a:rPr lang="en-US" sz="2800" b="1" dirty="0"/>
              <a:t>XML tags are not predefined </a:t>
            </a:r>
            <a:r>
              <a:rPr lang="en-US" sz="2800" dirty="0"/>
              <a:t>like HTML tags are</a:t>
            </a:r>
          </a:p>
          <a:p>
            <a:pPr marL="285750" indent="-285750">
              <a:buFont typeface="Arial" panose="020B0604020202020204" pitchFamily="34" charset="0"/>
              <a:buChar char="•"/>
            </a:pPr>
            <a:r>
              <a:rPr lang="en-US" sz="2800" dirty="0"/>
              <a:t>XML Does Not Use Predefined Tags</a:t>
            </a:r>
          </a:p>
          <a:p>
            <a:pPr marL="654041" lvl="1" indent="-285750">
              <a:buFont typeface="Arial" panose="020B0604020202020204" pitchFamily="34" charset="0"/>
              <a:buChar char="•"/>
            </a:pPr>
            <a:r>
              <a:rPr lang="en-US" sz="2800" dirty="0"/>
              <a:t>The XML language has no predefined tags.</a:t>
            </a:r>
          </a:p>
          <a:p>
            <a:pPr marL="654041" lvl="1" indent="-285750">
              <a:buFont typeface="Arial" panose="020B0604020202020204" pitchFamily="34" charset="0"/>
              <a:buChar char="•"/>
            </a:pPr>
            <a:r>
              <a:rPr lang="en-US" sz="2800" b="1" dirty="0"/>
              <a:t>The tags </a:t>
            </a:r>
            <a:r>
              <a:rPr lang="en-US" sz="2800" dirty="0"/>
              <a:t>in the example in previous slide (like &lt;to&gt; and &lt;from&gt;) are </a:t>
            </a:r>
            <a:r>
              <a:rPr lang="en-US" sz="2800" b="1" dirty="0"/>
              <a:t>not defined in any XML standard</a:t>
            </a:r>
            <a:r>
              <a:rPr lang="en-US" sz="2800" dirty="0"/>
              <a:t>. These </a:t>
            </a:r>
            <a:r>
              <a:rPr lang="en-US" sz="2800" b="1" dirty="0"/>
              <a:t>tags are "invented" by the author of the XML document</a:t>
            </a:r>
            <a:r>
              <a:rPr lang="en-US" sz="2800" dirty="0"/>
              <a:t>.</a:t>
            </a:r>
          </a:p>
          <a:p>
            <a:pPr marL="654041" lvl="1" indent="-285750">
              <a:buFont typeface="Arial" panose="020B0604020202020204" pitchFamily="34" charset="0"/>
              <a:buChar char="•"/>
            </a:pPr>
            <a:r>
              <a:rPr lang="en-US" sz="2800" dirty="0"/>
              <a:t>HTML works with predefined tags like &lt;p&gt;, &lt;h1&gt;, &lt;table&gt;, etc.</a:t>
            </a:r>
          </a:p>
          <a:p>
            <a:pPr marL="654041" lvl="1" indent="-285750">
              <a:buFont typeface="Arial" panose="020B0604020202020204" pitchFamily="34" charset="0"/>
              <a:buChar char="•"/>
            </a:pPr>
            <a:r>
              <a:rPr lang="en-US" sz="2800" dirty="0"/>
              <a:t>With XML, the author must define both the tags and the document structure.</a:t>
            </a:r>
          </a:p>
        </p:txBody>
      </p:sp>
    </p:spTree>
    <p:extLst>
      <p:ext uri="{BB962C8B-B14F-4D97-AF65-F5344CB8AC3E}">
        <p14:creationId xmlns:p14="http://schemas.microsoft.com/office/powerpoint/2010/main" val="26903078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0223-EBC4-44AF-B29A-7A4C3E1F727C}"/>
              </a:ext>
            </a:extLst>
          </p:cNvPr>
          <p:cNvSpPr>
            <a:spLocks noGrp="1"/>
          </p:cNvSpPr>
          <p:nvPr>
            <p:ph type="title"/>
          </p:nvPr>
        </p:nvSpPr>
        <p:spPr/>
        <p:txBody>
          <a:bodyPr/>
          <a:lstStyle/>
          <a:p>
            <a:r>
              <a:rPr lang="nb-NO" dirty="0"/>
              <a:t>XML </a:t>
            </a:r>
            <a:r>
              <a:rPr lang="en-US" dirty="0"/>
              <a:t>Motivation</a:t>
            </a:r>
          </a:p>
        </p:txBody>
      </p:sp>
      <p:sp>
        <p:nvSpPr>
          <p:cNvPr id="3" name="Content Placeholder 2">
            <a:extLst>
              <a:ext uri="{FF2B5EF4-FFF2-40B4-BE49-F238E27FC236}">
                <a16:creationId xmlns:a16="http://schemas.microsoft.com/office/drawing/2014/main" id="{5BED3D6B-DB8E-4B99-ABB9-3C375F64406E}"/>
              </a:ext>
            </a:extLst>
          </p:cNvPr>
          <p:cNvSpPr>
            <a:spLocks noGrp="1"/>
          </p:cNvSpPr>
          <p:nvPr>
            <p:ph idx="1"/>
          </p:nvPr>
        </p:nvSpPr>
        <p:spPr>
          <a:xfrm>
            <a:off x="783004" y="2069432"/>
            <a:ext cx="10707595" cy="3857233"/>
          </a:xfrm>
        </p:spPr>
        <p:txBody>
          <a:bodyPr>
            <a:normAutofit fontScale="92500" lnSpcReduction="10000"/>
          </a:bodyPr>
          <a:lstStyle/>
          <a:p>
            <a:r>
              <a:rPr lang="en-US" dirty="0"/>
              <a:t>XML is Extensible, unlike HTML, i.e., users can add new tags.</a:t>
            </a:r>
          </a:p>
          <a:p>
            <a:r>
              <a:rPr lang="en-US" dirty="0"/>
              <a:t>XML Simplifies data sharing, data transport, platform changes, and data availability.</a:t>
            </a:r>
          </a:p>
          <a:p>
            <a:r>
              <a:rPr lang="en-US" dirty="0"/>
              <a:t>Many computer systems contain data in incompatible formats. Exchanging data between incompatible systems is a time-consuming task and requires data to be converted, and incompatible data is often lost.</a:t>
            </a:r>
          </a:p>
          <a:p>
            <a:r>
              <a:rPr lang="en-US" dirty="0"/>
              <a:t>XML stores data in plain text format. This provides a software- and hardware-independent way of storing, transporting, and sharing data.</a:t>
            </a:r>
          </a:p>
          <a:p>
            <a:r>
              <a:rPr lang="en-US" dirty="0"/>
              <a:t>XML also makes it easier to expand or upgrade to new operating systems, new applications, or new browsers, without losing data.</a:t>
            </a:r>
          </a:p>
        </p:txBody>
      </p:sp>
    </p:spTree>
    <p:extLst>
      <p:ext uri="{BB962C8B-B14F-4D97-AF65-F5344CB8AC3E}">
        <p14:creationId xmlns:p14="http://schemas.microsoft.com/office/powerpoint/2010/main" val="40240510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2D05-B5BE-4116-8CBF-50C81C090D3B}"/>
              </a:ext>
            </a:extLst>
          </p:cNvPr>
          <p:cNvSpPr>
            <a:spLocks noGrp="1"/>
          </p:cNvSpPr>
          <p:nvPr>
            <p:ph type="title"/>
          </p:nvPr>
        </p:nvSpPr>
        <p:spPr/>
        <p:txBody>
          <a:bodyPr/>
          <a:lstStyle/>
          <a:p>
            <a:r>
              <a:rPr lang="en-US" dirty="0"/>
              <a:t>XML Tree Structure</a:t>
            </a:r>
          </a:p>
        </p:txBody>
      </p:sp>
      <p:sp>
        <p:nvSpPr>
          <p:cNvPr id="3" name="Content Placeholder 2">
            <a:extLst>
              <a:ext uri="{FF2B5EF4-FFF2-40B4-BE49-F238E27FC236}">
                <a16:creationId xmlns:a16="http://schemas.microsoft.com/office/drawing/2014/main" id="{C287E641-643B-4146-853E-0714FC505EEF}"/>
              </a:ext>
            </a:extLst>
          </p:cNvPr>
          <p:cNvSpPr>
            <a:spLocks noGrp="1"/>
          </p:cNvSpPr>
          <p:nvPr>
            <p:ph idx="1"/>
          </p:nvPr>
        </p:nvSpPr>
        <p:spPr>
          <a:xfrm>
            <a:off x="783005" y="2126457"/>
            <a:ext cx="6785922" cy="3800208"/>
          </a:xfrm>
        </p:spPr>
        <p:txBody>
          <a:bodyPr>
            <a:normAutofit fontScale="85000" lnSpcReduction="20000"/>
          </a:bodyPr>
          <a:lstStyle/>
          <a:p>
            <a:r>
              <a:rPr lang="en-US" dirty="0"/>
              <a:t>XML documents are formed as trees.</a:t>
            </a:r>
          </a:p>
          <a:p>
            <a:r>
              <a:rPr lang="en-US" dirty="0"/>
              <a:t>An XML tree starts at a root element (&lt;bookstore&gt;)and branches from the root to child element (&lt;book&gt;).</a:t>
            </a:r>
          </a:p>
          <a:p>
            <a:r>
              <a:rPr lang="en-US" dirty="0"/>
              <a:t>The &lt;book&gt; element have 4 child elements </a:t>
            </a:r>
            <a:r>
              <a:rPr lang="en-US" sz="2600" b="0" i="0" dirty="0">
                <a:solidFill>
                  <a:srgbClr val="0000CD"/>
                </a:solidFill>
                <a:effectLst/>
                <a:latin typeface="Consolas" panose="020B0609020204030204" pitchFamily="49" charset="0"/>
              </a:rPr>
              <a:t>&lt;</a:t>
            </a:r>
            <a:r>
              <a:rPr lang="en-US" sz="2600" b="0" i="0" dirty="0">
                <a:solidFill>
                  <a:srgbClr val="A52A2A"/>
                </a:solidFill>
                <a:effectLst/>
                <a:latin typeface="Consolas" panose="020B0609020204030204" pitchFamily="49" charset="0"/>
              </a:rPr>
              <a:t>author</a:t>
            </a:r>
            <a:r>
              <a:rPr lang="en-US" sz="2600" b="0" i="0" dirty="0">
                <a:solidFill>
                  <a:srgbClr val="0000CD"/>
                </a:solidFill>
                <a:effectLst/>
                <a:latin typeface="Consolas" panose="020B0609020204030204" pitchFamily="49" charset="0"/>
              </a:rPr>
              <a:t>&gt;</a:t>
            </a:r>
            <a:r>
              <a:rPr lang="en-US" sz="2600" dirty="0"/>
              <a:t>, </a:t>
            </a:r>
            <a:r>
              <a:rPr lang="en-US" sz="2600" b="0" i="0" dirty="0">
                <a:solidFill>
                  <a:srgbClr val="0000CD"/>
                </a:solidFill>
                <a:effectLst/>
                <a:latin typeface="Consolas" panose="020B0609020204030204" pitchFamily="49" charset="0"/>
              </a:rPr>
              <a:t>&lt;</a:t>
            </a:r>
            <a:r>
              <a:rPr lang="en-US" sz="2600" b="0" i="0" dirty="0">
                <a:solidFill>
                  <a:srgbClr val="A52A2A"/>
                </a:solidFill>
                <a:effectLst/>
                <a:latin typeface="Consolas" panose="020B0609020204030204" pitchFamily="49" charset="0"/>
              </a:rPr>
              <a:t>year</a:t>
            </a:r>
            <a:r>
              <a:rPr lang="en-US" sz="2600" b="0" i="0" dirty="0">
                <a:solidFill>
                  <a:srgbClr val="0000CD"/>
                </a:solidFill>
                <a:effectLst/>
                <a:latin typeface="Consolas" panose="020B0609020204030204" pitchFamily="49" charset="0"/>
              </a:rPr>
              <a:t>&gt;</a:t>
            </a:r>
            <a:r>
              <a:rPr lang="en-US" sz="2600" dirty="0"/>
              <a:t>, and </a:t>
            </a:r>
            <a:r>
              <a:rPr lang="en-US" sz="2600" b="0" i="0" dirty="0">
                <a:solidFill>
                  <a:srgbClr val="0000CD"/>
                </a:solidFill>
                <a:effectLst/>
                <a:latin typeface="Consolas" panose="020B0609020204030204" pitchFamily="49" charset="0"/>
              </a:rPr>
              <a:t>&lt;</a:t>
            </a:r>
            <a:r>
              <a:rPr lang="en-US" sz="2600" b="0" i="0" dirty="0">
                <a:solidFill>
                  <a:srgbClr val="A52A2A"/>
                </a:solidFill>
                <a:effectLst/>
                <a:latin typeface="Consolas" panose="020B0609020204030204" pitchFamily="49" charset="0"/>
              </a:rPr>
              <a:t>price</a:t>
            </a:r>
            <a:r>
              <a:rPr lang="en-US" sz="2600" b="0" i="0" dirty="0">
                <a:solidFill>
                  <a:srgbClr val="0000CD"/>
                </a:solidFill>
                <a:effectLst/>
                <a:latin typeface="Consolas" panose="020B0609020204030204" pitchFamily="49" charset="0"/>
              </a:rPr>
              <a:t>&gt;</a:t>
            </a:r>
            <a:endParaRPr lang="en-US" sz="2600" dirty="0"/>
          </a:p>
          <a:p>
            <a:r>
              <a:rPr lang="en-US" dirty="0"/>
              <a:t>The element title has text content (Harry Potter) and attributes </a:t>
            </a:r>
            <a:r>
              <a:rPr lang="en-US" sz="2700" dirty="0"/>
              <a:t>(lang="</a:t>
            </a:r>
            <a:r>
              <a:rPr lang="en-US" sz="2700" dirty="0" err="1"/>
              <a:t>en</a:t>
            </a:r>
            <a:r>
              <a:rPr lang="en-US" sz="2700" dirty="0"/>
              <a:t>") </a:t>
            </a:r>
            <a:r>
              <a:rPr kumimoji="0" lang="en-US" sz="26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2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title</a:t>
            </a:r>
            <a:r>
              <a:rPr kumimoji="0" lang="en-US" sz="26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lang</a:t>
            </a:r>
            <a:r>
              <a:rPr kumimoji="0" lang="en-US" sz="26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a:t>
            </a:r>
            <a:r>
              <a:rPr kumimoji="0" lang="en-US" sz="2600" b="0" i="0" u="none" strike="noStrike" kern="1200" cap="none" spc="0" normalizeH="0" baseline="0" noProof="0" dirty="0" err="1">
                <a:ln>
                  <a:noFill/>
                </a:ln>
                <a:solidFill>
                  <a:srgbClr val="0000CD"/>
                </a:solidFill>
                <a:effectLst/>
                <a:uLnTx/>
                <a:uFillTx/>
                <a:latin typeface="Consolas" panose="020B0609020204030204" pitchFamily="49" charset="0"/>
                <a:ea typeface="+mn-ea"/>
                <a:cs typeface="+mn-cs"/>
              </a:rPr>
              <a:t>en</a:t>
            </a:r>
            <a:r>
              <a:rPr kumimoji="0" lang="en-US" sz="26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2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Harry Potter</a:t>
            </a:r>
            <a:r>
              <a:rPr kumimoji="0" lang="en-US" sz="26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2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/title</a:t>
            </a:r>
            <a:r>
              <a:rPr kumimoji="0" lang="en-US" sz="26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p>
          <a:p>
            <a:r>
              <a:rPr kumimoji="0" lang="en-US" sz="2600" b="0" i="0" u="none" strike="noStrike" kern="1200" cap="none" spc="0" normalizeH="0" baseline="0" noProof="0" dirty="0">
                <a:ln>
                  <a:noFill/>
                </a:ln>
                <a:solidFill>
                  <a:srgbClr val="252525"/>
                </a:solidFill>
                <a:effectLst/>
                <a:uLnTx/>
                <a:uFillTx/>
                <a:latin typeface="Calibri"/>
                <a:ea typeface="+mn-ea"/>
                <a:cs typeface="+mn-cs"/>
              </a:rPr>
              <a:t>The book element starts with an opening tag &lt;book&gt; and ends with a closing tag &lt;/book&gt;.</a:t>
            </a:r>
            <a:br>
              <a:rPr kumimoji="0" lang="en-US" sz="2600" b="0" i="0" u="none" strike="noStrike" kern="1200" cap="none" spc="0" normalizeH="0" baseline="0" noProof="0" dirty="0">
                <a:ln>
                  <a:noFill/>
                </a:ln>
                <a:solidFill>
                  <a:srgbClr val="252525"/>
                </a:solidFill>
                <a:effectLst/>
                <a:uLnTx/>
                <a:uFillTx/>
                <a:latin typeface="Calibri"/>
                <a:ea typeface="+mn-ea"/>
                <a:cs typeface="+mn-cs"/>
              </a:rPr>
            </a:br>
            <a:endParaRPr lang="en-US" sz="2600" dirty="0"/>
          </a:p>
        </p:txBody>
      </p:sp>
      <p:sp>
        <p:nvSpPr>
          <p:cNvPr id="4" name="TextBox 3">
            <a:extLst>
              <a:ext uri="{FF2B5EF4-FFF2-40B4-BE49-F238E27FC236}">
                <a16:creationId xmlns:a16="http://schemas.microsoft.com/office/drawing/2014/main" id="{046E2AC5-947F-4444-80D4-F768CB3713A4}"/>
              </a:ext>
            </a:extLst>
          </p:cNvPr>
          <p:cNvSpPr txBox="1"/>
          <p:nvPr/>
        </p:nvSpPr>
        <p:spPr>
          <a:xfrm>
            <a:off x="8001000" y="2155032"/>
            <a:ext cx="3943350" cy="37548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?xml</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version</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="1.0"</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encoding</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="UTF-8</a:t>
            </a:r>
            <a:r>
              <a:rPr kumimoji="0" lang="en-US" sz="1400" b="1"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bookstore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book</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category</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="children"&gt;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title</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lang</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CD"/>
                </a:solidFill>
                <a:effectLst/>
                <a:uLnTx/>
                <a:uFillTx/>
                <a:latin typeface="Consolas" panose="020B0609020204030204" pitchFamily="49" charset="0"/>
                <a:ea typeface="+mn-ea"/>
                <a:cs typeface="+mn-cs"/>
              </a:rPr>
              <a:t>en</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Harry Potter</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/title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author</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J K. Rowling</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/author</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year</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2005</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/year</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price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29.99</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/price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/book</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book</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category</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="web"&gt;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title</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lang</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CD"/>
                </a:solidFill>
                <a:effectLst/>
                <a:uLnTx/>
                <a:uFillTx/>
                <a:latin typeface="Consolas" panose="020B0609020204030204" pitchFamily="49" charset="0"/>
                <a:ea typeface="+mn-ea"/>
                <a:cs typeface="+mn-cs"/>
              </a:rPr>
              <a:t>en</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Learning XML</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/title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author</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Erik T. Ray</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/author</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year</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2003</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/year</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price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39.95</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/price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/book</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/bookstore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19262214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CE84-90B8-4D35-B5B2-37F06F43A123}"/>
              </a:ext>
            </a:extLst>
          </p:cNvPr>
          <p:cNvSpPr>
            <a:spLocks noGrp="1"/>
          </p:cNvSpPr>
          <p:nvPr>
            <p:ph type="title"/>
          </p:nvPr>
        </p:nvSpPr>
        <p:spPr/>
        <p:txBody>
          <a:bodyPr/>
          <a:lstStyle/>
          <a:p>
            <a:r>
              <a:rPr lang="en-US" dirty="0"/>
              <a:t>XML Syntax Rules</a:t>
            </a:r>
          </a:p>
        </p:txBody>
      </p:sp>
      <p:sp>
        <p:nvSpPr>
          <p:cNvPr id="3" name="Content Placeholder 2">
            <a:extLst>
              <a:ext uri="{FF2B5EF4-FFF2-40B4-BE49-F238E27FC236}">
                <a16:creationId xmlns:a16="http://schemas.microsoft.com/office/drawing/2014/main" id="{29EAB196-867E-4FA3-B8B7-3BF485BB4FCC}"/>
              </a:ext>
            </a:extLst>
          </p:cNvPr>
          <p:cNvSpPr>
            <a:spLocks noGrp="1"/>
          </p:cNvSpPr>
          <p:nvPr>
            <p:ph idx="1"/>
          </p:nvPr>
        </p:nvSpPr>
        <p:spPr/>
        <p:txBody>
          <a:bodyPr>
            <a:normAutofit fontScale="92500" lnSpcReduction="20000"/>
          </a:bodyPr>
          <a:lstStyle/>
          <a:p>
            <a:r>
              <a:rPr lang="en-US" dirty="0"/>
              <a:t>An XML document must have a </a:t>
            </a:r>
            <a:r>
              <a:rPr lang="en-US" b="1" dirty="0"/>
              <a:t>single root </a:t>
            </a:r>
            <a:r>
              <a:rPr lang="en-US" dirty="0"/>
              <a:t>element that is the parent of all other elements.</a:t>
            </a:r>
          </a:p>
          <a:p>
            <a:r>
              <a:rPr lang="en-US" dirty="0"/>
              <a:t>All XML elements must have a closing tag. It is illegal to omit the closing tag. </a:t>
            </a:r>
          </a:p>
          <a:p>
            <a:r>
              <a:rPr lang="en-US" b="1" dirty="0"/>
              <a:t>XML tags are case sensitive</a:t>
            </a:r>
            <a:r>
              <a:rPr lang="en-US" dirty="0"/>
              <a:t>. The tag &lt;Letter&gt; is different from the tag &lt;letter&gt;. Opening and closing tags must be written with the same case.</a:t>
            </a:r>
          </a:p>
          <a:p>
            <a:pPr lvl="1"/>
            <a:r>
              <a:rPr lang="en-US" dirty="0"/>
              <a:t>Valid: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message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correct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/message</a:t>
            </a:r>
            <a:r>
              <a:rPr lang="en-US" b="0" i="0" dirty="0">
                <a:solidFill>
                  <a:srgbClr val="0000CD"/>
                </a:solidFill>
                <a:effectLst/>
                <a:latin typeface="Consolas" panose="020B0609020204030204" pitchFamily="49" charset="0"/>
              </a:rPr>
              <a:t>&gt;</a:t>
            </a:r>
          </a:p>
          <a:p>
            <a:pPr lvl="1"/>
            <a:r>
              <a:rPr lang="en-US" dirty="0"/>
              <a:t>Not Valid:</a:t>
            </a:r>
            <a:r>
              <a:rPr kumimoji="0" lang="en-US" sz="2700" b="0" i="0" u="none" strike="noStrike" kern="1200" cap="none" spc="0" normalizeH="0" baseline="0" noProof="0" dirty="0">
                <a:ln>
                  <a:noFill/>
                </a:ln>
                <a:solidFill>
                  <a:srgbClr val="0000CD"/>
                </a:solidFill>
                <a:effectLst/>
                <a:uLnTx/>
                <a:uFillTx/>
                <a:latin typeface="Consolas" panose="020B0609020204030204" pitchFamily="49" charset="0"/>
                <a:ea typeface="+mn-ea"/>
                <a:cs typeface="Calibri"/>
              </a:rPr>
              <a:t>&lt;</a:t>
            </a:r>
            <a:r>
              <a:rPr lang="en-US" b="0" i="0" dirty="0">
                <a:solidFill>
                  <a:srgbClr val="A52A2A"/>
                </a:solidFill>
                <a:effectLst/>
                <a:latin typeface="Consolas" panose="020B0609020204030204" pitchFamily="49" charset="0"/>
              </a:rPr>
              <a:t>Message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wrong</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/message</a:t>
            </a:r>
            <a:r>
              <a:rPr lang="en-US" b="0" i="0" dirty="0">
                <a:solidFill>
                  <a:srgbClr val="0000CD"/>
                </a:solidFill>
                <a:effectLst/>
                <a:latin typeface="Consolas" panose="020B0609020204030204" pitchFamily="49" charset="0"/>
              </a:rPr>
              <a:t>&gt;</a:t>
            </a:r>
          </a:p>
          <a:p>
            <a:r>
              <a:rPr lang="en-US" b="0" i="0" dirty="0">
                <a:solidFill>
                  <a:srgbClr val="000000"/>
                </a:solidFill>
                <a:effectLst/>
                <a:latin typeface="Segoe UI" panose="020B0502040204020203" pitchFamily="34" charset="0"/>
              </a:rPr>
              <a:t>XML elements must be </a:t>
            </a:r>
            <a:r>
              <a:rPr lang="en-US" b="1" i="0" dirty="0">
                <a:solidFill>
                  <a:srgbClr val="000000"/>
                </a:solidFill>
                <a:effectLst/>
                <a:latin typeface="Segoe UI" panose="020B0502040204020203" pitchFamily="34" charset="0"/>
              </a:rPr>
              <a:t>properly nested</a:t>
            </a:r>
          </a:p>
          <a:p>
            <a:pPr lvl="1"/>
            <a:r>
              <a:rPr lang="en-US" altLang="en-US" dirty="0"/>
              <a:t>Proper nesting: </a:t>
            </a:r>
            <a:r>
              <a:rPr lang="en-US" altLang="en-US" dirty="0">
                <a:solidFill>
                  <a:srgbClr val="993300"/>
                </a:solidFill>
              </a:rPr>
              <a:t>&lt;book&gt; … &lt;title&gt;  …. &lt;/title&gt; &lt;/book&gt; </a:t>
            </a:r>
          </a:p>
          <a:p>
            <a:pPr lvl="1"/>
            <a:r>
              <a:rPr lang="en-US" altLang="en-US" dirty="0"/>
              <a:t>Improper nesting: </a:t>
            </a:r>
            <a:r>
              <a:rPr lang="en-US" altLang="en-US" dirty="0">
                <a:solidFill>
                  <a:srgbClr val="993300"/>
                </a:solidFill>
              </a:rPr>
              <a:t>&lt;book&gt; … &lt;title&gt;  …. &lt;/book&gt; &lt;/title&gt;</a:t>
            </a:r>
            <a:endParaRPr lang="en-US" b="0" i="0" dirty="0">
              <a:solidFill>
                <a:srgbClr val="000000"/>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8780853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5A6E-6BE9-46EA-947D-C97635761AF1}"/>
              </a:ext>
            </a:extLst>
          </p:cNvPr>
          <p:cNvSpPr>
            <a:spLocks noGrp="1"/>
          </p:cNvSpPr>
          <p:nvPr>
            <p:ph type="title"/>
          </p:nvPr>
        </p:nvSpPr>
        <p:spPr/>
        <p:txBody>
          <a:bodyPr/>
          <a:lstStyle/>
          <a:p>
            <a:r>
              <a:rPr lang="en-US" dirty="0"/>
              <a:t>XML Syntax Rules</a:t>
            </a:r>
          </a:p>
        </p:txBody>
      </p:sp>
      <p:sp>
        <p:nvSpPr>
          <p:cNvPr id="3" name="Content Placeholder 2">
            <a:extLst>
              <a:ext uri="{FF2B5EF4-FFF2-40B4-BE49-F238E27FC236}">
                <a16:creationId xmlns:a16="http://schemas.microsoft.com/office/drawing/2014/main" id="{1C5BBD6A-14A4-46F1-8203-3D306F1C1DED}"/>
              </a:ext>
            </a:extLst>
          </p:cNvPr>
          <p:cNvSpPr>
            <a:spLocks noGrp="1"/>
          </p:cNvSpPr>
          <p:nvPr>
            <p:ph idx="1"/>
          </p:nvPr>
        </p:nvSpPr>
        <p:spPr/>
        <p:txBody>
          <a:bodyPr>
            <a:normAutofit fontScale="92500" lnSpcReduction="10000"/>
          </a:bodyPr>
          <a:lstStyle/>
          <a:p>
            <a:pPr algn="l"/>
            <a:r>
              <a:rPr lang="en-US" dirty="0"/>
              <a:t>XML Attribute Values Must Always be Quoted: XML elements can have attributes in name/value pairs just like in HTML. In XML, </a:t>
            </a:r>
            <a:r>
              <a:rPr lang="en-US" b="1" dirty="0"/>
              <a:t>the attribute values must always be quoted</a:t>
            </a:r>
            <a:r>
              <a:rPr lang="en-US" dirty="0"/>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note</a:t>
            </a:r>
            <a:r>
              <a:rPr lang="en-US" b="0" i="0" dirty="0">
                <a:solidFill>
                  <a:srgbClr val="FF0000"/>
                </a:solidFill>
                <a:effectLst/>
                <a:latin typeface="Consolas" panose="020B0609020204030204" pitchFamily="49" charset="0"/>
              </a:rPr>
              <a:t> date</a:t>
            </a:r>
            <a:r>
              <a:rPr lang="en-US" b="0" i="0" dirty="0">
                <a:solidFill>
                  <a:srgbClr val="0000CD"/>
                </a:solidFill>
                <a:effectLst/>
                <a:latin typeface="Consolas" panose="020B0609020204030204" pitchFamily="49" charset="0"/>
              </a:rPr>
              <a:t>="12/11/2007"&gt;</a:t>
            </a:r>
          </a:p>
          <a:p>
            <a:pPr algn="l"/>
            <a:r>
              <a:rPr lang="en-US" sz="2700" dirty="0"/>
              <a:t>Entity References: Some characters have a special meaning in XML. </a:t>
            </a:r>
          </a:p>
          <a:p>
            <a:pPr lvl="1"/>
            <a:r>
              <a:rPr lang="en-US" sz="2700" dirty="0"/>
              <a:t>If you place a character like "&lt;" inside an XML element, it will generate an error because the parser interprets it as the start of a new element.</a:t>
            </a:r>
          </a:p>
          <a:p>
            <a:pPr lvl="1"/>
            <a:r>
              <a:rPr lang="en-US" sz="2700" dirty="0"/>
              <a:t>To avoid this error, replace the "&lt;" character with an entity reference: </a:t>
            </a:r>
            <a:r>
              <a:rPr lang="en-US" sz="2000" b="0" i="0" dirty="0">
                <a:solidFill>
                  <a:srgbClr val="E80000"/>
                </a:solidFill>
                <a:effectLst/>
                <a:latin typeface="Consolas" panose="020B0609020204030204" pitchFamily="49" charset="0"/>
              </a:rPr>
              <a:t>&amp;</a:t>
            </a:r>
            <a:r>
              <a:rPr lang="en-US" sz="2000" b="0" i="0" dirty="0" err="1">
                <a:solidFill>
                  <a:srgbClr val="E80000"/>
                </a:solidFill>
                <a:effectLst/>
                <a:latin typeface="Consolas" panose="020B0609020204030204" pitchFamily="49" charset="0"/>
              </a:rPr>
              <a:t>lt</a:t>
            </a:r>
            <a:r>
              <a:rPr lang="en-US" sz="2000" b="0" i="0" dirty="0">
                <a:solidFill>
                  <a:srgbClr val="E80000"/>
                </a:solidFill>
                <a:effectLst/>
                <a:latin typeface="Consolas" panose="020B0609020204030204" pitchFamily="49" charset="0"/>
              </a:rPr>
              <a:t>;</a:t>
            </a:r>
            <a:r>
              <a:rPr lang="en-US" sz="2700" dirty="0"/>
              <a:t> </a:t>
            </a:r>
          </a:p>
          <a:p>
            <a:pPr lvl="1"/>
            <a:r>
              <a:rPr lang="en-US" sz="2700" b="1" dirty="0"/>
              <a:t>Wrong Syntax</a:t>
            </a:r>
            <a:r>
              <a:rPr lang="en-US" sz="2700" dirty="0"/>
              <a:t>: </a:t>
            </a:r>
            <a:r>
              <a:rPr lang="en-US" sz="2100" b="0" i="0" dirty="0">
                <a:solidFill>
                  <a:srgbClr val="000000"/>
                </a:solidFill>
                <a:effectLst/>
                <a:latin typeface="Consolas" panose="020B0609020204030204" pitchFamily="49" charset="0"/>
              </a:rPr>
              <a:t>&lt;message&gt;salary &lt; 1000&lt;/message&gt; </a:t>
            </a:r>
            <a:endParaRPr lang="en-US" sz="2100" dirty="0"/>
          </a:p>
          <a:p>
            <a:pPr lvl="1"/>
            <a:r>
              <a:rPr lang="en-US" sz="2700" b="1" dirty="0"/>
              <a:t>Correct Syntax</a:t>
            </a:r>
            <a:r>
              <a:rPr lang="en-US" sz="2700" dirty="0"/>
              <a:t>: </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message</a:t>
            </a:r>
            <a:r>
              <a:rPr lang="en-US" sz="2000" b="0" i="0" dirty="0">
                <a:solidFill>
                  <a:srgbClr val="0000CD"/>
                </a:solidFill>
                <a:effectLst/>
                <a:latin typeface="Consolas" panose="020B0609020204030204" pitchFamily="49" charset="0"/>
              </a:rPr>
              <a:t>&gt;</a:t>
            </a:r>
            <a:r>
              <a:rPr lang="en-US" sz="2000" b="0" i="0" dirty="0">
                <a:solidFill>
                  <a:srgbClr val="000000"/>
                </a:solidFill>
                <a:effectLst/>
                <a:latin typeface="Consolas" panose="020B0609020204030204" pitchFamily="49" charset="0"/>
              </a:rPr>
              <a:t>salary </a:t>
            </a:r>
            <a:r>
              <a:rPr lang="en-US" sz="2000" b="0" i="0" dirty="0">
                <a:solidFill>
                  <a:srgbClr val="E80000"/>
                </a:solidFill>
                <a:effectLst/>
                <a:latin typeface="Consolas" panose="020B0609020204030204" pitchFamily="49" charset="0"/>
              </a:rPr>
              <a:t>&amp;</a:t>
            </a:r>
            <a:r>
              <a:rPr lang="en-US" sz="2000" b="0" i="0" dirty="0" err="1">
                <a:solidFill>
                  <a:srgbClr val="E80000"/>
                </a:solidFill>
                <a:effectLst/>
                <a:latin typeface="Consolas" panose="020B0609020204030204" pitchFamily="49" charset="0"/>
              </a:rPr>
              <a:t>lt</a:t>
            </a:r>
            <a:r>
              <a:rPr lang="en-US" sz="2000" b="0" i="0" dirty="0">
                <a:solidFill>
                  <a:srgbClr val="E80000"/>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1000</a:t>
            </a:r>
            <a:r>
              <a:rPr lang="en-US" sz="2000" b="0" i="0" dirty="0">
                <a:solidFill>
                  <a:srgbClr val="0000CD"/>
                </a:solidFill>
                <a:effectLst/>
                <a:latin typeface="Consolas" panose="020B0609020204030204" pitchFamily="49" charset="0"/>
              </a:rPr>
              <a:t>&lt;</a:t>
            </a:r>
            <a:r>
              <a:rPr lang="en-US" sz="2000" b="0" i="0" dirty="0">
                <a:solidFill>
                  <a:srgbClr val="A52A2A"/>
                </a:solidFill>
                <a:effectLst/>
                <a:latin typeface="Consolas" panose="020B0609020204030204" pitchFamily="49" charset="0"/>
              </a:rPr>
              <a:t>/message</a:t>
            </a:r>
            <a:r>
              <a:rPr lang="en-US" sz="2000" b="0" i="0" dirty="0">
                <a:solidFill>
                  <a:srgbClr val="0000CD"/>
                </a:solidFill>
                <a:effectLst/>
                <a:latin typeface="Consolas" panose="020B0609020204030204" pitchFamily="49" charset="0"/>
              </a:rPr>
              <a:t>&gt;</a:t>
            </a:r>
            <a:endParaRPr lang="en-US" dirty="0"/>
          </a:p>
        </p:txBody>
      </p:sp>
    </p:spTree>
    <p:extLst>
      <p:ext uri="{BB962C8B-B14F-4D97-AF65-F5344CB8AC3E}">
        <p14:creationId xmlns:p14="http://schemas.microsoft.com/office/powerpoint/2010/main" val="2442223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D03B-36E8-40AF-BF2A-72E5E14D14C0}"/>
              </a:ext>
            </a:extLst>
          </p:cNvPr>
          <p:cNvSpPr>
            <a:spLocks noGrp="1"/>
          </p:cNvSpPr>
          <p:nvPr>
            <p:ph type="title"/>
          </p:nvPr>
        </p:nvSpPr>
        <p:spPr/>
        <p:txBody>
          <a:bodyPr/>
          <a:lstStyle/>
          <a:p>
            <a:r>
              <a:rPr lang="en-US" dirty="0"/>
              <a:t>XML Syntax Rules</a:t>
            </a:r>
          </a:p>
        </p:txBody>
      </p:sp>
      <p:sp>
        <p:nvSpPr>
          <p:cNvPr id="3" name="Content Placeholder 2">
            <a:extLst>
              <a:ext uri="{FF2B5EF4-FFF2-40B4-BE49-F238E27FC236}">
                <a16:creationId xmlns:a16="http://schemas.microsoft.com/office/drawing/2014/main" id="{3E24834F-E936-4F87-9FCD-1AAAEB171197}"/>
              </a:ext>
            </a:extLst>
          </p:cNvPr>
          <p:cNvSpPr>
            <a:spLocks noGrp="1"/>
          </p:cNvSpPr>
          <p:nvPr>
            <p:ph idx="1"/>
          </p:nvPr>
        </p:nvSpPr>
        <p:spPr/>
        <p:txBody>
          <a:bodyPr>
            <a:normAutofit fontScale="85000" lnSpcReduction="10000"/>
          </a:bodyPr>
          <a:lstStyle/>
          <a:p>
            <a:r>
              <a:rPr lang="en-US" dirty="0"/>
              <a:t>There are 5 pre-defined entity references in XML:</a:t>
            </a:r>
          </a:p>
          <a:p>
            <a:pPr lvl="1"/>
            <a:r>
              <a:rPr lang="en-US" dirty="0"/>
              <a:t>&amp;</a:t>
            </a:r>
            <a:r>
              <a:rPr lang="en-US" dirty="0" err="1"/>
              <a:t>lt</a:t>
            </a:r>
            <a:r>
              <a:rPr lang="en-US" dirty="0"/>
              <a:t>;			&lt;		less than</a:t>
            </a:r>
          </a:p>
          <a:p>
            <a:pPr lvl="1"/>
            <a:r>
              <a:rPr lang="en-US" dirty="0"/>
              <a:t>&amp;</a:t>
            </a:r>
            <a:r>
              <a:rPr lang="en-US" dirty="0" err="1"/>
              <a:t>gt</a:t>
            </a:r>
            <a:r>
              <a:rPr lang="en-US" dirty="0"/>
              <a:t>;			&gt;		greater than</a:t>
            </a:r>
          </a:p>
          <a:p>
            <a:pPr lvl="1"/>
            <a:r>
              <a:rPr lang="en-US" dirty="0"/>
              <a:t>&amp;amp;		&amp;		ampersand </a:t>
            </a:r>
          </a:p>
          <a:p>
            <a:pPr lvl="1"/>
            <a:r>
              <a:rPr lang="en-US" dirty="0"/>
              <a:t>&amp;apos;		‘		apostrophe</a:t>
            </a:r>
          </a:p>
          <a:p>
            <a:pPr lvl="1"/>
            <a:r>
              <a:rPr lang="en-US" dirty="0"/>
              <a:t>&amp;</a:t>
            </a:r>
            <a:r>
              <a:rPr lang="en-US" dirty="0" err="1"/>
              <a:t>quot</a:t>
            </a:r>
            <a:r>
              <a:rPr lang="en-US" dirty="0"/>
              <a:t>;		"		quotation mark</a:t>
            </a:r>
          </a:p>
          <a:p>
            <a:r>
              <a:rPr lang="en-US" dirty="0"/>
              <a:t>Comments in XML: The syntax for writing comments in XML is like that of HTML: </a:t>
            </a:r>
          </a:p>
          <a:p>
            <a:pPr lvl="1"/>
            <a:r>
              <a:rPr lang="en-US" sz="2700" dirty="0"/>
              <a:t>Valid comment: </a:t>
            </a:r>
            <a:r>
              <a:rPr lang="en-US" b="0" i="0" dirty="0">
                <a:solidFill>
                  <a:srgbClr val="008000"/>
                </a:solidFill>
                <a:effectLst/>
                <a:latin typeface="Consolas" panose="020B0609020204030204" pitchFamily="49" charset="0"/>
              </a:rPr>
              <a:t>&lt;!-- This is a comment --&gt;</a:t>
            </a:r>
          </a:p>
          <a:p>
            <a:pPr lvl="1"/>
            <a:r>
              <a:rPr lang="en-US" sz="2700" b="1" dirty="0"/>
              <a:t>Two dashes </a:t>
            </a:r>
            <a:r>
              <a:rPr lang="en-US" sz="2700" dirty="0"/>
              <a:t>in the </a:t>
            </a:r>
            <a:r>
              <a:rPr lang="en-US" sz="2700" b="1" dirty="0"/>
              <a:t>middle of a comment </a:t>
            </a:r>
            <a:r>
              <a:rPr lang="en-US" sz="2700" dirty="0"/>
              <a:t>are </a:t>
            </a:r>
            <a:r>
              <a:rPr lang="en-US" sz="2700" b="1" dirty="0"/>
              <a:t>not allowed</a:t>
            </a:r>
            <a:r>
              <a:rPr lang="en-US" sz="2700" dirty="0"/>
              <a:t>: </a:t>
            </a:r>
          </a:p>
          <a:p>
            <a:pPr marL="325959" lvl="1" indent="0">
              <a:buNone/>
            </a:pPr>
            <a:r>
              <a:rPr lang="en-US" b="0" i="0" dirty="0">
                <a:solidFill>
                  <a:srgbClr val="008000"/>
                </a:solidFill>
                <a:effectLst/>
                <a:latin typeface="Consolas" panose="020B0609020204030204" pitchFamily="49" charset="0"/>
              </a:rPr>
              <a:t>	&lt;!-- This is an invalid -- comment --&gt;</a:t>
            </a:r>
            <a:endParaRPr lang="en-US" dirty="0"/>
          </a:p>
        </p:txBody>
      </p:sp>
    </p:spTree>
    <p:extLst>
      <p:ext uri="{BB962C8B-B14F-4D97-AF65-F5344CB8AC3E}">
        <p14:creationId xmlns:p14="http://schemas.microsoft.com/office/powerpoint/2010/main" val="29517868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JSON</a:t>
            </a:r>
          </a:p>
        </p:txBody>
      </p:sp>
    </p:spTree>
    <p:extLst>
      <p:ext uri="{BB962C8B-B14F-4D97-AF65-F5344CB8AC3E}">
        <p14:creationId xmlns:p14="http://schemas.microsoft.com/office/powerpoint/2010/main" val="609419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a:bodyPr>
          <a:lstStyle/>
          <a:p>
            <a:r>
              <a:rPr lang="en-US" dirty="0"/>
              <a:t>Stored procedures:</a:t>
            </a:r>
          </a:p>
          <a:p>
            <a:pPr lvl="1"/>
            <a:r>
              <a:rPr lang="en-US" dirty="0"/>
              <a:t>Procedural codes to encapsulate task or calculations and execute business logic</a:t>
            </a:r>
          </a:p>
          <a:p>
            <a:pPr lvl="1"/>
            <a:r>
              <a:rPr lang="en-US" dirty="0"/>
              <a:t>They are safely stored on the database server</a:t>
            </a:r>
          </a:p>
          <a:p>
            <a:pPr lvl="1"/>
            <a:r>
              <a:rPr lang="en-US" dirty="0"/>
              <a:t>They are executed explicitly by users of the system</a:t>
            </a:r>
          </a:p>
        </p:txBody>
      </p:sp>
    </p:spTree>
    <p:extLst>
      <p:ext uri="{BB962C8B-B14F-4D97-AF65-F5344CB8AC3E}">
        <p14:creationId xmlns:p14="http://schemas.microsoft.com/office/powerpoint/2010/main" val="33617049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A75-2B99-4BAE-ACC0-86CDC16B8CE9}"/>
              </a:ext>
            </a:extLst>
          </p:cNvPr>
          <p:cNvSpPr>
            <a:spLocks noGrp="1"/>
          </p:cNvSpPr>
          <p:nvPr>
            <p:ph type="title"/>
          </p:nvPr>
        </p:nvSpPr>
        <p:spPr/>
        <p:txBody>
          <a:bodyPr/>
          <a:lstStyle/>
          <a:p>
            <a:r>
              <a:rPr lang="en-US" dirty="0"/>
              <a:t>JSON - Introduction</a:t>
            </a:r>
          </a:p>
        </p:txBody>
      </p:sp>
      <p:sp>
        <p:nvSpPr>
          <p:cNvPr id="3" name="Content Placeholder 2">
            <a:extLst>
              <a:ext uri="{FF2B5EF4-FFF2-40B4-BE49-F238E27FC236}">
                <a16:creationId xmlns:a16="http://schemas.microsoft.com/office/drawing/2014/main" id="{03378596-930D-469F-BFD1-03681738D8A5}"/>
              </a:ext>
            </a:extLst>
          </p:cNvPr>
          <p:cNvSpPr>
            <a:spLocks noGrp="1"/>
          </p:cNvSpPr>
          <p:nvPr>
            <p:ph idx="1"/>
          </p:nvPr>
        </p:nvSpPr>
        <p:spPr>
          <a:xfrm>
            <a:off x="783004" y="1924050"/>
            <a:ext cx="10707595" cy="4363069"/>
          </a:xfrm>
        </p:spPr>
        <p:txBody>
          <a:bodyPr>
            <a:normAutofit lnSpcReduction="10000"/>
          </a:bodyPr>
          <a:lstStyle/>
          <a:p>
            <a:r>
              <a:rPr lang="en-US" dirty="0"/>
              <a:t>JSON stands for JavaScript Object Notation.</a:t>
            </a:r>
          </a:p>
          <a:p>
            <a:r>
              <a:rPr lang="en-US" dirty="0"/>
              <a:t>JSON is a text format for storing and transporting data.</a:t>
            </a:r>
          </a:p>
          <a:p>
            <a:r>
              <a:rPr lang="en-US" dirty="0"/>
              <a:t>JSON is a lightweight data-interchange format used to send data between computers (including API requests and responses). </a:t>
            </a:r>
          </a:p>
          <a:p>
            <a:r>
              <a:rPr lang="en-US" dirty="0"/>
              <a:t>Since JSON format is text only, JSON data can easily be sent between computers.</a:t>
            </a:r>
          </a:p>
          <a:p>
            <a:r>
              <a:rPr lang="en-US" dirty="0"/>
              <a:t>JSON is a self-describing, easy to understand, and can be used in any programming language.</a:t>
            </a:r>
          </a:p>
          <a:p>
            <a:r>
              <a:rPr lang="en-US" dirty="0"/>
              <a:t>JSON can be easily transformed into a JavaScript object (more details in the upcoming slides) for further manipulations.</a:t>
            </a:r>
          </a:p>
        </p:txBody>
      </p:sp>
    </p:spTree>
    <p:extLst>
      <p:ext uri="{BB962C8B-B14F-4D97-AF65-F5344CB8AC3E}">
        <p14:creationId xmlns:p14="http://schemas.microsoft.com/office/powerpoint/2010/main" val="41739415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A75-2B99-4BAE-ACC0-86CDC16B8CE9}"/>
              </a:ext>
            </a:extLst>
          </p:cNvPr>
          <p:cNvSpPr>
            <a:spLocks noGrp="1"/>
          </p:cNvSpPr>
          <p:nvPr>
            <p:ph type="title"/>
          </p:nvPr>
        </p:nvSpPr>
        <p:spPr/>
        <p:txBody>
          <a:bodyPr/>
          <a:lstStyle/>
          <a:p>
            <a:r>
              <a:rPr lang="en-US" dirty="0"/>
              <a:t>JSON - Introduction</a:t>
            </a:r>
          </a:p>
        </p:txBody>
      </p:sp>
      <p:sp>
        <p:nvSpPr>
          <p:cNvPr id="3" name="Content Placeholder 2">
            <a:extLst>
              <a:ext uri="{FF2B5EF4-FFF2-40B4-BE49-F238E27FC236}">
                <a16:creationId xmlns:a16="http://schemas.microsoft.com/office/drawing/2014/main" id="{03378596-930D-469F-BFD1-03681738D8A5}"/>
              </a:ext>
            </a:extLst>
          </p:cNvPr>
          <p:cNvSpPr>
            <a:spLocks noGrp="1"/>
          </p:cNvSpPr>
          <p:nvPr>
            <p:ph idx="1"/>
          </p:nvPr>
        </p:nvSpPr>
        <p:spPr>
          <a:xfrm>
            <a:off x="783004" y="1924050"/>
            <a:ext cx="10707595" cy="4363069"/>
          </a:xfrm>
        </p:spPr>
        <p:txBody>
          <a:bodyPr>
            <a:normAutofit fontScale="92500" lnSpcReduction="10000"/>
          </a:bodyPr>
          <a:lstStyle/>
          <a:p>
            <a:r>
              <a:rPr lang="en-US" dirty="0"/>
              <a:t>This example is a JSON </a:t>
            </a:r>
            <a:r>
              <a:rPr lang="en-US" b="1" dirty="0"/>
              <a:t>object</a:t>
            </a:r>
            <a:r>
              <a:rPr lang="en-US" dirty="0"/>
              <a:t>: </a:t>
            </a:r>
          </a:p>
          <a:p>
            <a:pPr lvl="1"/>
            <a:r>
              <a:rPr lang="en-US" sz="2400" b="0" i="0" dirty="0">
                <a:solidFill>
                  <a:srgbClr val="A52A2A"/>
                </a:solidFill>
                <a:effectLst/>
                <a:latin typeface="Consolas" panose="020B0609020204030204" pitchFamily="49" charset="0"/>
              </a:rPr>
              <a:t>{"name":"John", "age":30, "</a:t>
            </a:r>
            <a:r>
              <a:rPr lang="en-US" sz="2400" b="0" i="0" dirty="0" err="1">
                <a:solidFill>
                  <a:srgbClr val="A52A2A"/>
                </a:solidFill>
                <a:effectLst/>
                <a:latin typeface="Consolas" panose="020B0609020204030204" pitchFamily="49" charset="0"/>
              </a:rPr>
              <a:t>car":null</a:t>
            </a:r>
            <a:r>
              <a:rPr lang="en-US" sz="2400" b="0" i="0" dirty="0">
                <a:solidFill>
                  <a:srgbClr val="A52A2A"/>
                </a:solidFill>
                <a:effectLst/>
                <a:latin typeface="Consolas" panose="020B0609020204030204" pitchFamily="49" charset="0"/>
              </a:rPr>
              <a:t>, "approved": true}</a:t>
            </a:r>
          </a:p>
          <a:p>
            <a:pPr lvl="1"/>
            <a:endParaRPr lang="en-US" dirty="0"/>
          </a:p>
          <a:p>
            <a:pPr lvl="1"/>
            <a:r>
              <a:rPr lang="en-US" dirty="0"/>
              <a:t>It defines an object with 4 attributes: name, age, car, approved.</a:t>
            </a:r>
          </a:p>
          <a:p>
            <a:pPr lvl="1"/>
            <a:r>
              <a:rPr lang="en-US" dirty="0"/>
              <a:t>Each attribute is a key value pair, where the key is the label of the attribute.</a:t>
            </a:r>
          </a:p>
          <a:p>
            <a:r>
              <a:rPr lang="en-US" dirty="0"/>
              <a:t>You can access the data in the JSON object as:</a:t>
            </a:r>
          </a:p>
          <a:p>
            <a:pPr lvl="1"/>
            <a:r>
              <a:rPr lang="en-US" dirty="0" err="1"/>
              <a:t>personName</a:t>
            </a:r>
            <a:r>
              <a:rPr lang="en-US" dirty="0"/>
              <a:t> = obj.name;</a:t>
            </a:r>
          </a:p>
          <a:p>
            <a:pPr lvl="1"/>
            <a:r>
              <a:rPr lang="en-US" dirty="0" err="1"/>
              <a:t>personAge</a:t>
            </a:r>
            <a:r>
              <a:rPr lang="en-US" dirty="0"/>
              <a:t> = </a:t>
            </a:r>
            <a:r>
              <a:rPr lang="en-US" dirty="0" err="1"/>
              <a:t>obj.age</a:t>
            </a:r>
            <a:r>
              <a:rPr lang="en-US" dirty="0"/>
              <a:t>;</a:t>
            </a:r>
          </a:p>
          <a:p>
            <a:r>
              <a:rPr lang="en-US" dirty="0"/>
              <a:t>The corresponding </a:t>
            </a:r>
            <a:r>
              <a:rPr lang="en-US" b="1" dirty="0"/>
              <a:t>JSON string</a:t>
            </a:r>
            <a:r>
              <a:rPr lang="en-US" dirty="0"/>
              <a:t> is:</a:t>
            </a:r>
          </a:p>
          <a:p>
            <a:pPr marL="603236" marR="0" lvl="1" indent="-277277" algn="l" defTabSz="601118"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Calibri"/>
              </a:rPr>
              <a:t>'{"name":"John", "age":30, "</a:t>
            </a:r>
            <a:r>
              <a:rPr kumimoji="0" lang="en-US" sz="2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Calibri"/>
              </a:rPr>
              <a:t>car":null</a:t>
            </a:r>
            <a:r>
              <a:rPr kumimoji="0" lang="en-US"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Calibri"/>
              </a:rPr>
              <a:t>, "approved": true}'</a:t>
            </a:r>
            <a:endParaRPr lang="en-US" dirty="0"/>
          </a:p>
        </p:txBody>
      </p:sp>
      <p:sp>
        <p:nvSpPr>
          <p:cNvPr id="4" name="TextBox 3">
            <a:extLst>
              <a:ext uri="{FF2B5EF4-FFF2-40B4-BE49-F238E27FC236}">
                <a16:creationId xmlns:a16="http://schemas.microsoft.com/office/drawing/2014/main" id="{C12ADB03-298B-44EE-9A73-2FCF43B6E514}"/>
              </a:ext>
            </a:extLst>
          </p:cNvPr>
          <p:cNvSpPr txBox="1"/>
          <p:nvPr/>
        </p:nvSpPr>
        <p:spPr>
          <a:xfrm>
            <a:off x="1819275" y="257724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3139B"/>
                </a:solidFill>
                <a:effectLst/>
                <a:uLnTx/>
                <a:uFillTx/>
                <a:latin typeface="Calibri"/>
                <a:ea typeface="+mn-ea"/>
                <a:cs typeface="+mn-cs"/>
              </a:rPr>
              <a:t>key</a:t>
            </a:r>
          </a:p>
        </p:txBody>
      </p:sp>
      <p:sp>
        <p:nvSpPr>
          <p:cNvPr id="5" name="TextBox 4">
            <a:extLst>
              <a:ext uri="{FF2B5EF4-FFF2-40B4-BE49-F238E27FC236}">
                <a16:creationId xmlns:a16="http://schemas.microsoft.com/office/drawing/2014/main" id="{02AE962B-AD68-4770-8525-EFCA55DB3BCB}"/>
              </a:ext>
            </a:extLst>
          </p:cNvPr>
          <p:cNvSpPr txBox="1"/>
          <p:nvPr/>
        </p:nvSpPr>
        <p:spPr>
          <a:xfrm>
            <a:off x="2733675" y="265344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value</a:t>
            </a:r>
          </a:p>
        </p:txBody>
      </p:sp>
      <p:sp>
        <p:nvSpPr>
          <p:cNvPr id="6" name="Left Brace 5">
            <a:extLst>
              <a:ext uri="{FF2B5EF4-FFF2-40B4-BE49-F238E27FC236}">
                <a16:creationId xmlns:a16="http://schemas.microsoft.com/office/drawing/2014/main" id="{B1DBFDB6-2BE9-493D-824E-CC9F9BC1A893}"/>
              </a:ext>
            </a:extLst>
          </p:cNvPr>
          <p:cNvSpPr/>
          <p:nvPr/>
        </p:nvSpPr>
        <p:spPr>
          <a:xfrm rot="16200000">
            <a:off x="1981200" y="2139100"/>
            <a:ext cx="133350" cy="8763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525"/>
              </a:solidFill>
              <a:effectLst/>
              <a:uLnTx/>
              <a:uFillTx/>
              <a:latin typeface="Calibri"/>
              <a:ea typeface="+mn-ea"/>
              <a:cs typeface="+mn-cs"/>
            </a:endParaRPr>
          </a:p>
        </p:txBody>
      </p:sp>
      <p:sp>
        <p:nvSpPr>
          <p:cNvPr id="7" name="Left Brace 6">
            <a:extLst>
              <a:ext uri="{FF2B5EF4-FFF2-40B4-BE49-F238E27FC236}">
                <a16:creationId xmlns:a16="http://schemas.microsoft.com/office/drawing/2014/main" id="{D2397835-0B66-4012-A397-F9320FC0EF35}"/>
              </a:ext>
            </a:extLst>
          </p:cNvPr>
          <p:cNvSpPr/>
          <p:nvPr/>
        </p:nvSpPr>
        <p:spPr>
          <a:xfrm rot="16200000">
            <a:off x="3095625" y="2215299"/>
            <a:ext cx="152401" cy="876300"/>
          </a:xfrm>
          <a:prstGeom prst="lef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Calibri"/>
              <a:ea typeface="+mn-ea"/>
              <a:cs typeface="+mn-cs"/>
            </a:endParaRPr>
          </a:p>
        </p:txBody>
      </p:sp>
    </p:spTree>
    <p:extLst>
      <p:ext uri="{BB962C8B-B14F-4D97-AF65-F5344CB8AC3E}">
        <p14:creationId xmlns:p14="http://schemas.microsoft.com/office/powerpoint/2010/main" val="22597001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796A-CBF2-4098-BB8C-2DF0519AB61F}"/>
              </a:ext>
            </a:extLst>
          </p:cNvPr>
          <p:cNvSpPr>
            <a:spLocks noGrp="1"/>
          </p:cNvSpPr>
          <p:nvPr>
            <p:ph type="title"/>
          </p:nvPr>
        </p:nvSpPr>
        <p:spPr/>
        <p:txBody>
          <a:bodyPr/>
          <a:lstStyle/>
          <a:p>
            <a:r>
              <a:rPr lang="en-US" dirty="0"/>
              <a:t>JSON Syntax for Objects</a:t>
            </a:r>
          </a:p>
        </p:txBody>
      </p:sp>
      <p:sp>
        <p:nvSpPr>
          <p:cNvPr id="3" name="Content Placeholder 2">
            <a:extLst>
              <a:ext uri="{FF2B5EF4-FFF2-40B4-BE49-F238E27FC236}">
                <a16:creationId xmlns:a16="http://schemas.microsoft.com/office/drawing/2014/main" id="{57D15B90-A7B3-4A00-80B4-0465A45E6F67}"/>
              </a:ext>
            </a:extLst>
          </p:cNvPr>
          <p:cNvSpPr>
            <a:spLocks noGrp="1"/>
          </p:cNvSpPr>
          <p:nvPr>
            <p:ph idx="1"/>
          </p:nvPr>
        </p:nvSpPr>
        <p:spPr/>
        <p:txBody>
          <a:bodyPr>
            <a:normAutofit fontScale="85000" lnSpcReduction="20000"/>
          </a:bodyPr>
          <a:lstStyle/>
          <a:p>
            <a:r>
              <a:rPr lang="en-US" dirty="0"/>
              <a:t>JSON syntax is derived from JavaScript object notation syntax:</a:t>
            </a:r>
          </a:p>
          <a:p>
            <a:pPr lvl="1"/>
            <a:r>
              <a:rPr lang="en-US" dirty="0"/>
              <a:t>Data is written in key/value pairs</a:t>
            </a:r>
          </a:p>
          <a:p>
            <a:pPr lvl="1"/>
            <a:r>
              <a:rPr lang="en-US" b="1" dirty="0"/>
              <a:t>Data is separated by commas</a:t>
            </a:r>
          </a:p>
          <a:p>
            <a:pPr lvl="1"/>
            <a:r>
              <a:rPr lang="en-US" b="1" dirty="0"/>
              <a:t>No trailing comma</a:t>
            </a:r>
          </a:p>
          <a:p>
            <a:pPr lvl="1"/>
            <a:r>
              <a:rPr lang="en-US" dirty="0"/>
              <a:t>Curly braces { } hold objects </a:t>
            </a:r>
          </a:p>
          <a:p>
            <a:pPr lvl="1"/>
            <a:r>
              <a:rPr lang="en-US" b="1" dirty="0">
                <a:solidFill>
                  <a:srgbClr val="FF0000"/>
                </a:solidFill>
              </a:rPr>
              <a:t>Key must be surrounded with double quotes</a:t>
            </a:r>
          </a:p>
          <a:p>
            <a:pPr lvl="1"/>
            <a:r>
              <a:rPr lang="en-US" dirty="0"/>
              <a:t>A key/value pair consists of a field name, followed by a colon, followed by a value:</a:t>
            </a:r>
            <a:r>
              <a:rPr lang="en-US" b="0" i="0" dirty="0">
                <a:solidFill>
                  <a:srgbClr val="A52A2A"/>
                </a:solidFill>
                <a:effectLst/>
                <a:latin typeface="Consolas" panose="020B0609020204030204" pitchFamily="49" charset="0"/>
              </a:rPr>
              <a:t> "</a:t>
            </a:r>
            <a:r>
              <a:rPr lang="en-US" b="0" i="0" dirty="0" err="1">
                <a:solidFill>
                  <a:srgbClr val="A52A2A"/>
                </a:solidFill>
                <a:effectLst/>
                <a:latin typeface="Consolas" panose="020B0609020204030204" pitchFamily="49" charset="0"/>
              </a:rPr>
              <a:t>name"</a:t>
            </a:r>
            <a:r>
              <a:rPr lang="en-US" b="0" i="0" dirty="0" err="1">
                <a:solidFill>
                  <a:srgbClr val="000000"/>
                </a:solidFill>
                <a:effectLst/>
                <a:latin typeface="Consolas" panose="020B0609020204030204" pitchFamily="49" charset="0"/>
              </a:rPr>
              <a:t>:</a:t>
            </a:r>
            <a:r>
              <a:rPr lang="en-US" b="0" i="0" dirty="0" err="1">
                <a:solidFill>
                  <a:srgbClr val="A52A2A"/>
                </a:solidFill>
                <a:effectLst/>
                <a:latin typeface="Consolas" panose="020B0609020204030204" pitchFamily="49" charset="0"/>
              </a:rPr>
              <a:t>"John</a:t>
            </a:r>
            <a:r>
              <a:rPr kumimoji="0" lang="en-US" sz="2700" b="0" i="0" u="none" strike="noStrike" kern="1200" cap="none" spc="0" normalizeH="0" baseline="0" noProof="0" dirty="0">
                <a:ln>
                  <a:noFill/>
                </a:ln>
                <a:solidFill>
                  <a:srgbClr val="A52A2A"/>
                </a:solidFill>
                <a:effectLst/>
                <a:uLnTx/>
                <a:uFillTx/>
                <a:latin typeface="Consolas" panose="020B0609020204030204" pitchFamily="49" charset="0"/>
                <a:ea typeface="+mn-ea"/>
                <a:cs typeface="Calibri"/>
              </a:rPr>
              <a:t>" </a:t>
            </a:r>
            <a:endParaRPr lang="en-US" b="0" i="0" dirty="0">
              <a:solidFill>
                <a:srgbClr val="A52A2A"/>
              </a:solidFill>
              <a:effectLst/>
              <a:latin typeface="Consolas" panose="020B0609020204030204" pitchFamily="49" charset="0"/>
            </a:endParaRPr>
          </a:p>
          <a:p>
            <a:pPr lvl="1"/>
            <a:r>
              <a:rPr lang="en-US" sz="2700" dirty="0"/>
              <a:t>A value can be string, number, Boolean, null, even an array, or other objects.</a:t>
            </a:r>
          </a:p>
          <a:p>
            <a:pPr lvl="1"/>
            <a:r>
              <a:rPr lang="en-US" sz="2700" dirty="0"/>
              <a:t>A string value must be in double quotes, while numerical and Boolean values don’t need quotes in JSON.</a:t>
            </a:r>
          </a:p>
        </p:txBody>
      </p:sp>
      <p:sp>
        <p:nvSpPr>
          <p:cNvPr id="4" name="TextBox 3">
            <a:extLst>
              <a:ext uri="{FF2B5EF4-FFF2-40B4-BE49-F238E27FC236}">
                <a16:creationId xmlns:a16="http://schemas.microsoft.com/office/drawing/2014/main" id="{9C41509F-46A2-4E3E-99F5-2B247C813EBB}"/>
              </a:ext>
            </a:extLst>
          </p:cNvPr>
          <p:cNvSpPr txBox="1"/>
          <p:nvPr/>
        </p:nvSpPr>
        <p:spPr>
          <a:xfrm>
            <a:off x="6953250" y="2558758"/>
            <a:ext cx="3581400" cy="1569660"/>
          </a:xfrm>
          <a:prstGeom prst="rect">
            <a:avLst/>
          </a:prstGeom>
          <a:noFill/>
          <a:ln w="19050">
            <a:solidFill>
              <a:schemeClr val="tx1"/>
            </a:solidFill>
          </a:ln>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	"name":"John",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	"age":30,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car":null</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	"approved": true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22181836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796A-CBF2-4098-BB8C-2DF0519AB61F}"/>
              </a:ext>
            </a:extLst>
          </p:cNvPr>
          <p:cNvSpPr>
            <a:spLocks noGrp="1"/>
          </p:cNvSpPr>
          <p:nvPr>
            <p:ph type="title"/>
          </p:nvPr>
        </p:nvSpPr>
        <p:spPr/>
        <p:txBody>
          <a:bodyPr/>
          <a:lstStyle/>
          <a:p>
            <a:r>
              <a:rPr lang="en-US" dirty="0"/>
              <a:t>JSON Syntax for Arrays</a:t>
            </a:r>
          </a:p>
        </p:txBody>
      </p:sp>
      <p:sp>
        <p:nvSpPr>
          <p:cNvPr id="3" name="Content Placeholder 2">
            <a:extLst>
              <a:ext uri="{FF2B5EF4-FFF2-40B4-BE49-F238E27FC236}">
                <a16:creationId xmlns:a16="http://schemas.microsoft.com/office/drawing/2014/main" id="{57D15B90-A7B3-4A00-80B4-0465A45E6F67}"/>
              </a:ext>
            </a:extLst>
          </p:cNvPr>
          <p:cNvSpPr>
            <a:spLocks noGrp="1"/>
          </p:cNvSpPr>
          <p:nvPr>
            <p:ph idx="1"/>
          </p:nvPr>
        </p:nvSpPr>
        <p:spPr/>
        <p:txBody>
          <a:bodyPr>
            <a:normAutofit/>
          </a:bodyPr>
          <a:lstStyle/>
          <a:p>
            <a:r>
              <a:rPr lang="en-US" dirty="0"/>
              <a:t>An array is a list of values in order</a:t>
            </a:r>
          </a:p>
          <a:p>
            <a:r>
              <a:rPr lang="en-US" dirty="0"/>
              <a:t>Arrays have no keys, but has only values</a:t>
            </a:r>
          </a:p>
          <a:p>
            <a:r>
              <a:rPr lang="en-US" dirty="0"/>
              <a:t>Square brackets are used to hold arrays</a:t>
            </a:r>
          </a:p>
          <a:p>
            <a:r>
              <a:rPr lang="en-US" b="1" dirty="0"/>
              <a:t>No trailing comma in arrays</a:t>
            </a:r>
          </a:p>
          <a:p>
            <a:pPr marL="0" indent="0">
              <a:buNone/>
            </a:pPr>
            <a:endParaRPr lang="en-US" dirty="0"/>
          </a:p>
          <a:p>
            <a:endParaRPr lang="en-US" dirty="0"/>
          </a:p>
        </p:txBody>
      </p:sp>
      <p:sp>
        <p:nvSpPr>
          <p:cNvPr id="4" name="TextBox 3">
            <a:extLst>
              <a:ext uri="{FF2B5EF4-FFF2-40B4-BE49-F238E27FC236}">
                <a16:creationId xmlns:a16="http://schemas.microsoft.com/office/drawing/2014/main" id="{9C41509F-46A2-4E3E-99F5-2B247C813EBB}"/>
              </a:ext>
            </a:extLst>
          </p:cNvPr>
          <p:cNvSpPr txBox="1"/>
          <p:nvPr/>
        </p:nvSpPr>
        <p:spPr>
          <a:xfrm>
            <a:off x="1143000" y="4295449"/>
            <a:ext cx="3962400" cy="1631216"/>
          </a:xfrm>
          <a:prstGeom prst="rect">
            <a:avLst/>
          </a:prstGeom>
          <a:noFill/>
          <a:ln w="19050">
            <a:solidFill>
              <a:schemeClr val="tx1"/>
            </a:solidFill>
          </a:ln>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	 " Henry</a:t>
            </a:r>
            <a:r>
              <a:rPr kumimoji="0" lang="en-US" sz="20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Chu",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	 "Amanda Singh",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	 "Carmen Gutierrez"</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 </a:t>
            </a:r>
          </a:p>
        </p:txBody>
      </p:sp>
      <p:sp>
        <p:nvSpPr>
          <p:cNvPr id="6" name="TextBox 5">
            <a:extLst>
              <a:ext uri="{FF2B5EF4-FFF2-40B4-BE49-F238E27FC236}">
                <a16:creationId xmlns:a16="http://schemas.microsoft.com/office/drawing/2014/main" id="{2BDF66E2-27F6-4AA1-B6F7-1C633FA6F9E8}"/>
              </a:ext>
            </a:extLst>
          </p:cNvPr>
          <p:cNvSpPr txBox="1"/>
          <p:nvPr/>
        </p:nvSpPr>
        <p:spPr>
          <a:xfrm>
            <a:off x="5851281" y="4295449"/>
            <a:ext cx="5887945" cy="1508105"/>
          </a:xfrm>
          <a:prstGeom prst="rect">
            <a:avLst/>
          </a:prstGeom>
          <a:noFill/>
          <a:ln w="19050">
            <a:solidFill>
              <a:schemeClr val="tx1"/>
            </a:solidFill>
          </a:ln>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p>
          <a:p>
            <a:pPr marL="447675" marR="0" lvl="1" indent="95250" algn="l" defTabSz="990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"John"</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"Doe"</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br>
              <a:rPr kumimoji="0" lang="en-US" sz="1600" b="0" i="0" u="none" strike="noStrike" kern="1200" cap="none" spc="0" normalizeH="0" baseline="0" noProof="0" dirty="0">
                <a:ln>
                  <a:noFill/>
                </a:ln>
                <a:solidFill>
                  <a:srgbClr val="252525"/>
                </a:solidFill>
                <a:effectLst/>
                <a:uLnTx/>
                <a:uFillTx/>
                <a:latin typeface="Calibri"/>
                <a:ea typeface="+mn-ea"/>
                <a:cs typeface="+mn-cs"/>
              </a:rPr>
            </a:b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"Anna"</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"Smith"</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br>
              <a:rPr kumimoji="0" lang="en-US" sz="1600" b="0" i="0" u="none" strike="noStrike" kern="1200" cap="none" spc="0" normalizeH="0" baseline="0" noProof="0" dirty="0">
                <a:ln>
                  <a:noFill/>
                </a:ln>
                <a:solidFill>
                  <a:srgbClr val="252525"/>
                </a:solidFill>
                <a:effectLst/>
                <a:uLnTx/>
                <a:uFillTx/>
                <a:latin typeface="Calibri"/>
                <a:ea typeface="+mn-ea"/>
                <a:cs typeface="+mn-cs"/>
              </a:rPr>
            </a:b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"Peter"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"Jones"</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 </a:t>
            </a:r>
          </a:p>
        </p:txBody>
      </p:sp>
      <p:sp>
        <p:nvSpPr>
          <p:cNvPr id="7" name="TextBox 6">
            <a:extLst>
              <a:ext uri="{FF2B5EF4-FFF2-40B4-BE49-F238E27FC236}">
                <a16:creationId xmlns:a16="http://schemas.microsoft.com/office/drawing/2014/main" id="{DDBC5A58-A256-4DD7-BF76-33B7E420F90A}"/>
              </a:ext>
            </a:extLst>
          </p:cNvPr>
          <p:cNvSpPr txBox="1"/>
          <p:nvPr/>
        </p:nvSpPr>
        <p:spPr>
          <a:xfrm>
            <a:off x="7086602" y="5926665"/>
            <a:ext cx="28574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Array</a:t>
            </a:r>
            <a:r>
              <a:rPr kumimoji="0" lang="nb-NO" sz="1800" b="0" i="0" u="none" strike="noStrike" kern="1200" cap="none" spc="0" normalizeH="0" baseline="0" noProof="0" dirty="0">
                <a:ln>
                  <a:noFill/>
                </a:ln>
                <a:solidFill>
                  <a:srgbClr val="252525"/>
                </a:solidFill>
                <a:effectLst/>
                <a:uLnTx/>
                <a:uFillTx/>
                <a:latin typeface="Calibri"/>
                <a:ea typeface="+mn-ea"/>
                <a:cs typeface="+mn-cs"/>
              </a:rPr>
              <a:t> </a:t>
            </a:r>
            <a:r>
              <a:rPr kumimoji="0" lang="en-US" sz="1800" b="0" i="0" u="none" strike="noStrike" kern="1200" cap="none" spc="0" normalizeH="0" baseline="0" noProof="0" dirty="0">
                <a:ln>
                  <a:noFill/>
                </a:ln>
                <a:solidFill>
                  <a:srgbClr val="252525"/>
                </a:solidFill>
                <a:effectLst/>
                <a:uLnTx/>
                <a:uFillTx/>
                <a:latin typeface="Calibri"/>
                <a:ea typeface="+mn-ea"/>
                <a:cs typeface="+mn-cs"/>
              </a:rPr>
              <a:t>of</a:t>
            </a:r>
            <a:r>
              <a:rPr kumimoji="0" lang="nb-NO" sz="1800" b="0" i="0" u="none" strike="noStrike" kern="1200" cap="none" spc="0" normalizeH="0" baseline="0" noProof="0" dirty="0">
                <a:ln>
                  <a:noFill/>
                </a:ln>
                <a:solidFill>
                  <a:srgbClr val="252525"/>
                </a:solidFill>
                <a:effectLst/>
                <a:uLnTx/>
                <a:uFillTx/>
                <a:latin typeface="Calibri"/>
                <a:ea typeface="+mn-ea"/>
                <a:cs typeface="+mn-cs"/>
              </a:rPr>
              <a:t> </a:t>
            </a:r>
            <a:r>
              <a:rPr kumimoji="0" lang="en-US" sz="1800" b="0" i="0" u="none" strike="noStrike" kern="1200" cap="none" spc="0" normalizeH="0" baseline="0" noProof="0" dirty="0">
                <a:ln>
                  <a:noFill/>
                </a:ln>
                <a:solidFill>
                  <a:srgbClr val="252525"/>
                </a:solidFill>
                <a:effectLst/>
                <a:uLnTx/>
                <a:uFillTx/>
                <a:latin typeface="Calibri"/>
                <a:ea typeface="+mn-ea"/>
                <a:cs typeface="+mn-cs"/>
              </a:rPr>
              <a:t>objects</a:t>
            </a:r>
          </a:p>
        </p:txBody>
      </p:sp>
      <p:sp>
        <p:nvSpPr>
          <p:cNvPr id="8" name="TextBox 7">
            <a:extLst>
              <a:ext uri="{FF2B5EF4-FFF2-40B4-BE49-F238E27FC236}">
                <a16:creationId xmlns:a16="http://schemas.microsoft.com/office/drawing/2014/main" id="{425A759F-7FB2-41C9-A02F-12664AE8B7D6}"/>
              </a:ext>
            </a:extLst>
          </p:cNvPr>
          <p:cNvSpPr txBox="1"/>
          <p:nvPr/>
        </p:nvSpPr>
        <p:spPr>
          <a:xfrm>
            <a:off x="1809754" y="5969909"/>
            <a:ext cx="28574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Array</a:t>
            </a:r>
            <a:r>
              <a:rPr kumimoji="0" lang="nb-NO" sz="1800" b="0" i="0" u="none" strike="noStrike" kern="1200" cap="none" spc="0" normalizeH="0" baseline="0" noProof="0" dirty="0">
                <a:ln>
                  <a:noFill/>
                </a:ln>
                <a:solidFill>
                  <a:srgbClr val="252525"/>
                </a:solidFill>
                <a:effectLst/>
                <a:uLnTx/>
                <a:uFillTx/>
                <a:latin typeface="Calibri"/>
                <a:ea typeface="+mn-ea"/>
                <a:cs typeface="+mn-cs"/>
              </a:rPr>
              <a:t> </a:t>
            </a:r>
            <a:r>
              <a:rPr kumimoji="0" lang="en-US" sz="1800" b="0" i="0" u="none" strike="noStrike" kern="1200" cap="none" spc="0" normalizeH="0" baseline="0" noProof="0" dirty="0">
                <a:ln>
                  <a:noFill/>
                </a:ln>
                <a:solidFill>
                  <a:srgbClr val="252525"/>
                </a:solidFill>
                <a:effectLst/>
                <a:uLnTx/>
                <a:uFillTx/>
                <a:latin typeface="Calibri"/>
                <a:ea typeface="+mn-ea"/>
                <a:cs typeface="+mn-cs"/>
              </a:rPr>
              <a:t>of</a:t>
            </a:r>
            <a:r>
              <a:rPr kumimoji="0" lang="nb-NO" sz="1800" b="0" i="0" u="none" strike="noStrike" kern="1200" cap="none" spc="0" normalizeH="0" baseline="0" noProof="0" dirty="0">
                <a:ln>
                  <a:noFill/>
                </a:ln>
                <a:solidFill>
                  <a:srgbClr val="252525"/>
                </a:solidFill>
                <a:effectLst/>
                <a:uLnTx/>
                <a:uFillTx/>
                <a:latin typeface="Calibri"/>
                <a:ea typeface="+mn-ea"/>
                <a:cs typeface="+mn-cs"/>
              </a:rPr>
              <a:t> </a:t>
            </a:r>
            <a:r>
              <a:rPr kumimoji="0" lang="en-US" sz="1800" b="0" i="0" u="none" strike="noStrike" kern="1200" cap="none" spc="0" normalizeH="0" baseline="0" noProof="0" dirty="0">
                <a:ln>
                  <a:noFill/>
                </a:ln>
                <a:solidFill>
                  <a:srgbClr val="252525"/>
                </a:solidFill>
                <a:effectLst/>
                <a:uLnTx/>
                <a:uFillTx/>
                <a:latin typeface="Calibri"/>
                <a:ea typeface="+mn-ea"/>
                <a:cs typeface="+mn-cs"/>
              </a:rPr>
              <a:t>strings</a:t>
            </a:r>
          </a:p>
        </p:txBody>
      </p:sp>
    </p:spTree>
    <p:extLst>
      <p:ext uri="{BB962C8B-B14F-4D97-AF65-F5344CB8AC3E}">
        <p14:creationId xmlns:p14="http://schemas.microsoft.com/office/powerpoint/2010/main" val="13420597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B464-884F-48B5-90A9-68EFF9D9BC20}"/>
              </a:ext>
            </a:extLst>
          </p:cNvPr>
          <p:cNvSpPr>
            <a:spLocks noGrp="1"/>
          </p:cNvSpPr>
          <p:nvPr>
            <p:ph type="title"/>
          </p:nvPr>
        </p:nvSpPr>
        <p:spPr/>
        <p:txBody>
          <a:bodyPr/>
          <a:lstStyle/>
          <a:p>
            <a:r>
              <a:rPr lang="en-US" dirty="0"/>
              <a:t>Why Use JSON?</a:t>
            </a:r>
          </a:p>
        </p:txBody>
      </p:sp>
      <p:sp>
        <p:nvSpPr>
          <p:cNvPr id="3" name="Content Placeholder 2">
            <a:extLst>
              <a:ext uri="{FF2B5EF4-FFF2-40B4-BE49-F238E27FC236}">
                <a16:creationId xmlns:a16="http://schemas.microsoft.com/office/drawing/2014/main" id="{C592E152-2B03-4CB0-9F22-106BD51293C4}"/>
              </a:ext>
            </a:extLst>
          </p:cNvPr>
          <p:cNvSpPr>
            <a:spLocks noGrp="1"/>
          </p:cNvSpPr>
          <p:nvPr>
            <p:ph idx="1"/>
          </p:nvPr>
        </p:nvSpPr>
        <p:spPr>
          <a:xfrm>
            <a:off x="783004" y="2126457"/>
            <a:ext cx="10707595" cy="2283618"/>
          </a:xfrm>
        </p:spPr>
        <p:txBody>
          <a:bodyPr>
            <a:normAutofit fontScale="92500" lnSpcReduction="20000"/>
          </a:bodyPr>
          <a:lstStyle/>
          <a:p>
            <a:r>
              <a:rPr lang="en-US" dirty="0"/>
              <a:t>A JavaScript program can easily convert JSON string into JSON object.</a:t>
            </a:r>
          </a:p>
          <a:p>
            <a:r>
              <a:rPr lang="en-US" dirty="0"/>
              <a:t>JavaScript has a built-in function for </a:t>
            </a:r>
            <a:r>
              <a:rPr lang="en-US" b="1" dirty="0"/>
              <a:t>converting</a:t>
            </a:r>
            <a:r>
              <a:rPr lang="en-US" dirty="0"/>
              <a:t> </a:t>
            </a:r>
            <a:r>
              <a:rPr lang="en-US" b="1" i="1" dirty="0"/>
              <a:t>JSON strings </a:t>
            </a:r>
            <a:r>
              <a:rPr lang="en-US" i="1" u="sng" dirty="0"/>
              <a:t>into</a:t>
            </a:r>
            <a:r>
              <a:rPr lang="en-US" dirty="0"/>
              <a:t> </a:t>
            </a:r>
            <a:r>
              <a:rPr lang="en-US" b="1" dirty="0"/>
              <a:t>JavaScript</a:t>
            </a:r>
            <a:r>
              <a:rPr lang="en-US" dirty="0"/>
              <a:t> </a:t>
            </a:r>
            <a:r>
              <a:rPr lang="en-US" b="1" dirty="0"/>
              <a:t>objects</a:t>
            </a:r>
            <a:r>
              <a:rPr lang="en-US" dirty="0"/>
              <a:t>: </a:t>
            </a:r>
            <a:r>
              <a:rPr lang="en-US" dirty="0" err="1">
                <a:solidFill>
                  <a:srgbClr val="FF0000"/>
                </a:solidFill>
              </a:rPr>
              <a:t>JSON.parse</a:t>
            </a:r>
            <a:r>
              <a:rPr lang="en-US" dirty="0">
                <a:solidFill>
                  <a:srgbClr val="FF0000"/>
                </a:solidFill>
              </a:rPr>
              <a:t>()</a:t>
            </a:r>
          </a:p>
          <a:p>
            <a:r>
              <a:rPr lang="en-US" dirty="0"/>
              <a:t>JavaScript also has a built-in function for converting an object into a JSON string: </a:t>
            </a:r>
            <a:r>
              <a:rPr lang="en-US" dirty="0">
                <a:solidFill>
                  <a:srgbClr val="FF0000"/>
                </a:solidFill>
              </a:rPr>
              <a:t>JSON.stringify()</a:t>
            </a:r>
          </a:p>
          <a:p>
            <a:r>
              <a:rPr lang="en-US" dirty="0"/>
              <a:t>You can receive pure text from a server and use it as a JavaScript object.</a:t>
            </a:r>
          </a:p>
        </p:txBody>
      </p:sp>
      <p:sp>
        <p:nvSpPr>
          <p:cNvPr id="4" name="TextBox 3">
            <a:extLst>
              <a:ext uri="{FF2B5EF4-FFF2-40B4-BE49-F238E27FC236}">
                <a16:creationId xmlns:a16="http://schemas.microsoft.com/office/drawing/2014/main" id="{828589EB-89F2-483E-9B33-F71148A750EF}"/>
              </a:ext>
            </a:extLst>
          </p:cNvPr>
          <p:cNvSpPr txBox="1"/>
          <p:nvPr/>
        </p:nvSpPr>
        <p:spPr>
          <a:xfrm>
            <a:off x="2628899" y="4410075"/>
            <a:ext cx="7381876" cy="2086725"/>
          </a:xfrm>
          <a:prstGeom prst="rect">
            <a:avLst/>
          </a:prstGeom>
          <a:noFill/>
        </p:spPr>
        <p:txBody>
          <a:bodyPr wrap="square" rtlCol="0">
            <a:spAutoFit/>
          </a:bodyPr>
          <a:lstStyle/>
          <a:p>
            <a:pPr marL="0" marR="0" lvl="0" indent="-131241" algn="l" defTabSz="601118" rtl="0" eaLnBrk="1" fontAlgn="auto" latinLnBrk="0" hangingPunct="1">
              <a:lnSpc>
                <a:spcPct val="100000"/>
              </a:lnSpc>
              <a:spcBef>
                <a:spcPct val="20000"/>
              </a:spcBef>
              <a:spcAft>
                <a:spcPts val="0"/>
              </a:spcAft>
              <a:buClrTx/>
              <a:buSzTx/>
              <a:buFontTx/>
              <a:buNone/>
              <a:tabLst/>
              <a:defRPr/>
            </a:pPr>
            <a:r>
              <a:rPr kumimoji="0" lang="nb-NO" sz="1800" b="0" i="0" u="none" strike="noStrike" kern="1200" cap="none" spc="0" normalizeH="0" baseline="0" noProof="0" dirty="0">
                <a:ln>
                  <a:noFill/>
                </a:ln>
                <a:solidFill>
                  <a:srgbClr val="4B4CAD"/>
                </a:solidFill>
                <a:effectLst/>
                <a:uLnTx/>
                <a:uFillTx/>
                <a:latin typeface="Consolas" panose="020B0609020204030204" pitchFamily="49" charset="0"/>
                <a:ea typeface="+mn-ea"/>
                <a:cs typeface="+mn-cs"/>
              </a:rPr>
              <a:t>var person</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Calibri"/>
              </a:rPr>
              <a:t>'{"name":"John", "age":30, "</a:t>
            </a:r>
            <a:r>
              <a:rPr kumimoji="0" lang="en-US" sz="18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Calibri"/>
              </a:rPr>
              <a:t>car":null</a:t>
            </a: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Calibri"/>
              </a:rPr>
              <a:t>}’;</a:t>
            </a:r>
          </a:p>
          <a:p>
            <a:pPr marL="0" marR="0" lvl="0" indent="-131241" algn="l" defTabSz="601118" rtl="0" eaLnBrk="1" fontAlgn="auto" latinLnBrk="0" hangingPunct="1">
              <a:lnSpc>
                <a:spcPct val="100000"/>
              </a:lnSpc>
              <a:spcBef>
                <a:spcPct val="2000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Calibri"/>
              </a:rPr>
              <a:t>//code to parse the person variable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4B4CAD"/>
                </a:solidFill>
                <a:effectLst/>
                <a:uLnTx/>
                <a:uFillTx/>
                <a:latin typeface="Consolas" panose="020B0609020204030204" pitchFamily="49" charset="0"/>
                <a:ea typeface="+mn-ea"/>
                <a:cs typeface="+mn-cs"/>
              </a:rPr>
              <a:t>var </a:t>
            </a:r>
            <a:r>
              <a:rPr kumimoji="0" lang="nb-NO" sz="1800" b="0" i="0" u="none" strike="noStrike" kern="1200" cap="none" spc="0" normalizeH="0" baseline="0" noProof="0" dirty="0" err="1">
                <a:ln>
                  <a:noFill/>
                </a:ln>
                <a:solidFill>
                  <a:srgbClr val="4B4CAD"/>
                </a:solidFill>
                <a:effectLst/>
                <a:uLnTx/>
                <a:uFillTx/>
                <a:latin typeface="Consolas" panose="020B0609020204030204" pitchFamily="49" charset="0"/>
                <a:ea typeface="+mn-ea"/>
                <a:cs typeface="+mn-cs"/>
              </a:rPr>
              <a:t>personParsed</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t>
            </a:r>
            <a:r>
              <a:rPr kumimoji="0" lang="nb-NO" sz="1800" b="0" i="0" u="none" strike="noStrike" kern="1200" cap="none" spc="0" normalizeH="0" baseline="0" noProof="0" dirty="0" err="1">
                <a:ln>
                  <a:noFill/>
                </a:ln>
                <a:solidFill>
                  <a:srgbClr val="252525"/>
                </a:solidFill>
                <a:effectLst/>
                <a:uLnTx/>
                <a:uFillTx/>
                <a:latin typeface="Consolas" panose="020B0609020204030204" pitchFamily="49" charset="0"/>
                <a:ea typeface="+mn-ea"/>
                <a:cs typeface="+mn-cs"/>
              </a:rPr>
              <a:t>JSON.parse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(person);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personParsed.name="Gilbert";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personParsed.age=25;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Calibri"/>
              </a:rPr>
              <a:t>//convert the object </a:t>
            </a:r>
            <a:r>
              <a:rPr kumimoji="0" lang="en-US" sz="1800" b="0" i="0" u="none" strike="noStrike" kern="1200" cap="none" spc="0" normalizeH="0" baseline="0" noProof="0" dirty="0" err="1">
                <a:ln>
                  <a:noFill/>
                </a:ln>
                <a:solidFill>
                  <a:srgbClr val="00B050"/>
                </a:solidFill>
                <a:effectLst/>
                <a:uLnTx/>
                <a:uFillTx/>
                <a:latin typeface="Consolas" panose="020B0609020204030204" pitchFamily="49" charset="0"/>
                <a:ea typeface="+mn-ea"/>
                <a:cs typeface="Calibri"/>
              </a:rPr>
              <a:t>personParsed</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Calibri"/>
              </a:rPr>
              <a:t> to a JSON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4B4CAD"/>
                </a:solidFill>
                <a:effectLst/>
                <a:uLnTx/>
                <a:uFillTx/>
                <a:latin typeface="Consolas" panose="020B0609020204030204" pitchFamily="49" charset="0"/>
                <a:ea typeface="+mn-ea"/>
                <a:cs typeface="+mn-cs"/>
              </a:rPr>
              <a:t>var Person2</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FF0000"/>
                </a:solidFill>
                <a:effectLst/>
                <a:uLnTx/>
                <a:uFillTx/>
                <a:latin typeface="Calibri"/>
                <a:ea typeface="+mn-ea"/>
                <a:cs typeface="+mn-cs"/>
              </a:rPr>
              <a:t> </a:t>
            </a:r>
            <a:r>
              <a:rPr kumimoji="0" lang="en-US"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JSON.stringify(</a:t>
            </a:r>
            <a:r>
              <a:rPr kumimoji="0" lang="nb-NO" sz="1800" b="0" i="0" u="none" strike="noStrike" kern="1200" cap="none" spc="0" normalizeH="0" baseline="0" noProof="0" dirty="0" err="1">
                <a:ln>
                  <a:noFill/>
                </a:ln>
                <a:solidFill>
                  <a:srgbClr val="252525"/>
                </a:solidFill>
                <a:effectLst/>
                <a:uLnTx/>
                <a:uFillTx/>
                <a:latin typeface="Consolas" panose="020B0609020204030204" pitchFamily="49" charset="0"/>
                <a:ea typeface="+mn-ea"/>
                <a:cs typeface="+mn-cs"/>
              </a:rPr>
              <a:t>personParsed</a:t>
            </a:r>
            <a:r>
              <a:rPr kumimoji="0" lang="en-US"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8576660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98A4-9843-456C-8FAF-AC216463902B}"/>
              </a:ext>
            </a:extLst>
          </p:cNvPr>
          <p:cNvSpPr>
            <a:spLocks noGrp="1"/>
          </p:cNvSpPr>
          <p:nvPr>
            <p:ph type="title"/>
          </p:nvPr>
        </p:nvSpPr>
        <p:spPr/>
        <p:txBody>
          <a:bodyPr/>
          <a:lstStyle/>
          <a:p>
            <a:r>
              <a:rPr lang="en-US" dirty="0"/>
              <a:t>JSON vs XML</a:t>
            </a:r>
          </a:p>
        </p:txBody>
      </p:sp>
      <p:sp>
        <p:nvSpPr>
          <p:cNvPr id="3" name="Content Placeholder 2">
            <a:extLst>
              <a:ext uri="{FF2B5EF4-FFF2-40B4-BE49-F238E27FC236}">
                <a16:creationId xmlns:a16="http://schemas.microsoft.com/office/drawing/2014/main" id="{D6825F46-9C2A-4CC6-8B56-165A4070A31F}"/>
              </a:ext>
            </a:extLst>
          </p:cNvPr>
          <p:cNvSpPr>
            <a:spLocks noGrp="1"/>
          </p:cNvSpPr>
          <p:nvPr>
            <p:ph idx="1"/>
          </p:nvPr>
        </p:nvSpPr>
        <p:spPr>
          <a:xfrm>
            <a:off x="783004" y="2126457"/>
            <a:ext cx="10707595" cy="521493"/>
          </a:xfrm>
        </p:spPr>
        <p:txBody>
          <a:bodyPr/>
          <a:lstStyle/>
          <a:p>
            <a:r>
              <a:rPr lang="en-US" dirty="0"/>
              <a:t>Both JSON and XML can be used to receive data from a web server.</a:t>
            </a:r>
          </a:p>
        </p:txBody>
      </p:sp>
      <p:sp>
        <p:nvSpPr>
          <p:cNvPr id="4" name="TextBox 3">
            <a:extLst>
              <a:ext uri="{FF2B5EF4-FFF2-40B4-BE49-F238E27FC236}">
                <a16:creationId xmlns:a16="http://schemas.microsoft.com/office/drawing/2014/main" id="{5275B423-FA3A-4A8D-8D0F-CED482FB0936}"/>
              </a:ext>
            </a:extLst>
          </p:cNvPr>
          <p:cNvSpPr txBox="1"/>
          <p:nvPr/>
        </p:nvSpPr>
        <p:spPr>
          <a:xfrm>
            <a:off x="392479" y="3504248"/>
            <a:ext cx="4903421" cy="1169551"/>
          </a:xfrm>
          <a:prstGeom prst="rect">
            <a:avLst/>
          </a:prstGeom>
          <a:noFill/>
          <a:ln w="158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"employees"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"John"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"Doe"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"Anna"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"Smith"</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"Peter"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"Jones"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252525"/>
              </a:solidFill>
              <a:effectLst/>
              <a:uLnTx/>
              <a:uFillTx/>
              <a:latin typeface="Calibri"/>
              <a:ea typeface="+mn-ea"/>
              <a:cs typeface="+mn-cs"/>
            </a:endParaRPr>
          </a:p>
        </p:txBody>
      </p:sp>
      <p:sp>
        <p:nvSpPr>
          <p:cNvPr id="5" name="TextBox 4">
            <a:extLst>
              <a:ext uri="{FF2B5EF4-FFF2-40B4-BE49-F238E27FC236}">
                <a16:creationId xmlns:a16="http://schemas.microsoft.com/office/drawing/2014/main" id="{ED24730C-8E26-4968-A85D-1CB73F2A15CF}"/>
              </a:ext>
            </a:extLst>
          </p:cNvPr>
          <p:cNvSpPr txBox="1"/>
          <p:nvPr/>
        </p:nvSpPr>
        <p:spPr>
          <a:xfrm>
            <a:off x="5587389" y="2978944"/>
            <a:ext cx="6109312" cy="2462213"/>
          </a:xfrm>
          <a:prstGeom prst="rect">
            <a:avLst/>
          </a:prstGeom>
          <a:noFill/>
          <a:ln w="158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employees</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employee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John</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Doe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/employee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employee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Anna</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Smith</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/employee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employee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Peter</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firstName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Jones</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52A2A"/>
                </a:solidFill>
                <a:effectLst/>
                <a:uLnTx/>
                <a:uFillTx/>
                <a:latin typeface="Consolas" panose="020B0609020204030204" pitchFamily="49" charset="0"/>
                <a:ea typeface="+mn-ea"/>
                <a:cs typeface="+mn-cs"/>
              </a:rPr>
              <a:t>lastName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/employee</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US" sz="1400" b="0" i="0" u="none" strike="noStrike" kern="1200" cap="none" spc="0" normalizeH="0" baseline="0" noProof="0" dirty="0">
                <a:ln>
                  <a:noFill/>
                </a:ln>
                <a:solidFill>
                  <a:srgbClr val="252525"/>
                </a:solidFill>
                <a:effectLst/>
                <a:uLnTx/>
                <a:uFillTx/>
                <a:latin typeface="Calibri"/>
                <a:ea typeface="+mn-ea"/>
                <a:cs typeface="+mn-cs"/>
              </a:rPr>
            </a:b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/employees</a:t>
            </a:r>
            <a:r>
              <a:rPr kumimoji="0" lang="en-US" sz="1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252525"/>
              </a:solidFill>
              <a:effectLst/>
              <a:uLnTx/>
              <a:uFillTx/>
              <a:latin typeface="Calibri"/>
              <a:ea typeface="+mn-ea"/>
              <a:cs typeface="+mn-cs"/>
            </a:endParaRPr>
          </a:p>
        </p:txBody>
      </p:sp>
      <p:sp>
        <p:nvSpPr>
          <p:cNvPr id="6" name="TextBox 5">
            <a:extLst>
              <a:ext uri="{FF2B5EF4-FFF2-40B4-BE49-F238E27FC236}">
                <a16:creationId xmlns:a16="http://schemas.microsoft.com/office/drawing/2014/main" id="{F6998193-02C7-43B1-8FD1-C8F334DB5CEA}"/>
              </a:ext>
            </a:extLst>
          </p:cNvPr>
          <p:cNvSpPr txBox="1"/>
          <p:nvPr/>
        </p:nvSpPr>
        <p:spPr>
          <a:xfrm>
            <a:off x="7499045" y="5431633"/>
            <a:ext cx="2286000" cy="369332"/>
          </a:xfrm>
          <a:prstGeom prst="rect">
            <a:avLst/>
          </a:prstGeom>
          <a:noFill/>
          <a:ln w="158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XML </a:t>
            </a:r>
            <a:r>
              <a:rPr kumimoji="0" lang="nb-NO" sz="1800" b="0" i="0" u="none" strike="noStrike" kern="1200" cap="none" spc="0" normalizeH="0" baseline="0" noProof="0" dirty="0" err="1">
                <a:ln>
                  <a:noFill/>
                </a:ln>
                <a:solidFill>
                  <a:srgbClr val="252525"/>
                </a:solidFill>
                <a:effectLst/>
                <a:uLnTx/>
                <a:uFillTx/>
                <a:latin typeface="Calibri"/>
                <a:ea typeface="+mn-ea"/>
                <a:cs typeface="+mn-cs"/>
              </a:rPr>
              <a:t>Example</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sp>
        <p:nvSpPr>
          <p:cNvPr id="7" name="TextBox 6">
            <a:extLst>
              <a:ext uri="{FF2B5EF4-FFF2-40B4-BE49-F238E27FC236}">
                <a16:creationId xmlns:a16="http://schemas.microsoft.com/office/drawing/2014/main" id="{931E6799-D66D-44A3-B2F0-6D97100060C9}"/>
              </a:ext>
            </a:extLst>
          </p:cNvPr>
          <p:cNvSpPr txBox="1"/>
          <p:nvPr/>
        </p:nvSpPr>
        <p:spPr>
          <a:xfrm>
            <a:off x="1701189" y="4673799"/>
            <a:ext cx="2286000" cy="369332"/>
          </a:xfrm>
          <a:prstGeom prst="rect">
            <a:avLst/>
          </a:prstGeom>
          <a:noFill/>
          <a:ln w="158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alibri"/>
                <a:ea typeface="+mn-ea"/>
                <a:cs typeface="+mn-cs"/>
              </a:rPr>
              <a:t>JSON </a:t>
            </a:r>
            <a:r>
              <a:rPr kumimoji="0" lang="nb-NO" sz="1800" b="0" i="0" u="none" strike="noStrike" kern="1200" cap="none" spc="0" normalizeH="0" baseline="0" noProof="0" dirty="0" err="1">
                <a:ln>
                  <a:noFill/>
                </a:ln>
                <a:solidFill>
                  <a:srgbClr val="252525"/>
                </a:solidFill>
                <a:effectLst/>
                <a:uLnTx/>
                <a:uFillTx/>
                <a:latin typeface="Calibri"/>
                <a:ea typeface="+mn-ea"/>
                <a:cs typeface="+mn-cs"/>
              </a:rPr>
              <a:t>Example</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34695060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98A4-9843-456C-8FAF-AC216463902B}"/>
              </a:ext>
            </a:extLst>
          </p:cNvPr>
          <p:cNvSpPr>
            <a:spLocks noGrp="1"/>
          </p:cNvSpPr>
          <p:nvPr>
            <p:ph type="title"/>
          </p:nvPr>
        </p:nvSpPr>
        <p:spPr/>
        <p:txBody>
          <a:bodyPr/>
          <a:lstStyle/>
          <a:p>
            <a:r>
              <a:rPr lang="en-US" dirty="0"/>
              <a:t>JSON vs XML (Similarities)</a:t>
            </a:r>
          </a:p>
        </p:txBody>
      </p:sp>
      <p:sp>
        <p:nvSpPr>
          <p:cNvPr id="3" name="Content Placeholder 2">
            <a:extLst>
              <a:ext uri="{FF2B5EF4-FFF2-40B4-BE49-F238E27FC236}">
                <a16:creationId xmlns:a16="http://schemas.microsoft.com/office/drawing/2014/main" id="{D6825F46-9C2A-4CC6-8B56-165A4070A31F}"/>
              </a:ext>
            </a:extLst>
          </p:cNvPr>
          <p:cNvSpPr>
            <a:spLocks noGrp="1"/>
          </p:cNvSpPr>
          <p:nvPr>
            <p:ph idx="1"/>
          </p:nvPr>
        </p:nvSpPr>
        <p:spPr/>
        <p:txBody>
          <a:bodyPr/>
          <a:lstStyle/>
          <a:p>
            <a:r>
              <a:rPr lang="en-US" dirty="0"/>
              <a:t>Both JSON and XML are "self describing" (human readable)</a:t>
            </a:r>
          </a:p>
          <a:p>
            <a:r>
              <a:rPr lang="en-US" dirty="0"/>
              <a:t>Both JSON and XML are hierarchical (values within values)</a:t>
            </a:r>
          </a:p>
          <a:p>
            <a:r>
              <a:rPr lang="en-US" dirty="0"/>
              <a:t>Both JSON and XML can be parsed and used by lots of programming languages</a:t>
            </a:r>
          </a:p>
          <a:p>
            <a:r>
              <a:rPr lang="en-US" dirty="0"/>
              <a:t>Both JSON and XML can be fetched with an </a:t>
            </a:r>
            <a:r>
              <a:rPr lang="en-US" dirty="0" err="1"/>
              <a:t>XMLHttpRequest</a:t>
            </a:r>
            <a:endParaRPr lang="en-US" dirty="0"/>
          </a:p>
        </p:txBody>
      </p:sp>
    </p:spTree>
    <p:extLst>
      <p:ext uri="{BB962C8B-B14F-4D97-AF65-F5344CB8AC3E}">
        <p14:creationId xmlns:p14="http://schemas.microsoft.com/office/powerpoint/2010/main" val="15444121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98A4-9843-456C-8FAF-AC216463902B}"/>
              </a:ext>
            </a:extLst>
          </p:cNvPr>
          <p:cNvSpPr>
            <a:spLocks noGrp="1"/>
          </p:cNvSpPr>
          <p:nvPr>
            <p:ph type="title"/>
          </p:nvPr>
        </p:nvSpPr>
        <p:spPr/>
        <p:txBody>
          <a:bodyPr/>
          <a:lstStyle/>
          <a:p>
            <a:r>
              <a:rPr lang="en-US" dirty="0"/>
              <a:t>JSON vs XML (Differences)</a:t>
            </a:r>
          </a:p>
        </p:txBody>
      </p:sp>
      <p:sp>
        <p:nvSpPr>
          <p:cNvPr id="3" name="Content Placeholder 2">
            <a:extLst>
              <a:ext uri="{FF2B5EF4-FFF2-40B4-BE49-F238E27FC236}">
                <a16:creationId xmlns:a16="http://schemas.microsoft.com/office/drawing/2014/main" id="{D6825F46-9C2A-4CC6-8B56-165A4070A31F}"/>
              </a:ext>
            </a:extLst>
          </p:cNvPr>
          <p:cNvSpPr>
            <a:spLocks noGrp="1"/>
          </p:cNvSpPr>
          <p:nvPr>
            <p:ph idx="1"/>
          </p:nvPr>
        </p:nvSpPr>
        <p:spPr/>
        <p:txBody>
          <a:bodyPr>
            <a:normAutofit fontScale="92500" lnSpcReduction="20000"/>
          </a:bodyPr>
          <a:lstStyle/>
          <a:p>
            <a:r>
              <a:rPr lang="en-US" dirty="0"/>
              <a:t>JSON doesn't use end tag as opposed to XML.</a:t>
            </a:r>
          </a:p>
          <a:p>
            <a:r>
              <a:rPr lang="en-US" dirty="0"/>
              <a:t>JSON is shorter than XML.</a:t>
            </a:r>
          </a:p>
          <a:p>
            <a:r>
              <a:rPr lang="en-US" dirty="0"/>
              <a:t>JSON is quicker to read and write than XML.</a:t>
            </a:r>
          </a:p>
          <a:p>
            <a:r>
              <a:rPr lang="en-US" dirty="0"/>
              <a:t>JSON can use arrays, while XML cannot use arrays.</a:t>
            </a:r>
          </a:p>
          <a:p>
            <a:r>
              <a:rPr lang="en-US" dirty="0"/>
              <a:t> XML must be parsed with an XML parser. JSON can be parsed by a standard JavaScript function.</a:t>
            </a:r>
          </a:p>
          <a:p>
            <a:r>
              <a:rPr lang="en-US" b="1" dirty="0"/>
              <a:t>JSON is Better Than XML because</a:t>
            </a:r>
            <a:r>
              <a:rPr lang="en-US" dirty="0"/>
              <a:t>:</a:t>
            </a:r>
          </a:p>
          <a:p>
            <a:pPr lvl="1"/>
            <a:r>
              <a:rPr lang="en-US" dirty="0"/>
              <a:t>XML is much more difficult to parse than JSON.</a:t>
            </a:r>
          </a:p>
          <a:p>
            <a:pPr lvl="1"/>
            <a:r>
              <a:rPr lang="en-US" dirty="0"/>
              <a:t>JSON is parsed into a ready-to-use JavaScript object.</a:t>
            </a:r>
          </a:p>
          <a:p>
            <a:pPr lvl="1"/>
            <a:r>
              <a:rPr lang="en-US" dirty="0"/>
              <a:t>XML takes more storage space.</a:t>
            </a:r>
          </a:p>
        </p:txBody>
      </p:sp>
    </p:spTree>
    <p:extLst>
      <p:ext uri="{BB962C8B-B14F-4D97-AF65-F5344CB8AC3E}">
        <p14:creationId xmlns:p14="http://schemas.microsoft.com/office/powerpoint/2010/main" val="12667129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ED16E7-4BDF-83C3-05E4-E289799FE4CC}"/>
              </a:ext>
            </a:extLst>
          </p:cNvPr>
          <p:cNvSpPr>
            <a:spLocks noGrp="1"/>
          </p:cNvSpPr>
          <p:nvPr>
            <p:ph idx="1"/>
          </p:nvPr>
        </p:nvSpPr>
        <p:spPr/>
        <p:txBody>
          <a:bodyPr/>
          <a:lstStyle/>
          <a:p>
            <a:r>
              <a:rPr lang="en-US" dirty="0"/>
              <a:t>Big Data and NoSQL</a:t>
            </a:r>
          </a:p>
        </p:txBody>
      </p:sp>
    </p:spTree>
    <p:extLst>
      <p:ext uri="{BB962C8B-B14F-4D97-AF65-F5344CB8AC3E}">
        <p14:creationId xmlns:p14="http://schemas.microsoft.com/office/powerpoint/2010/main" val="40414525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a:ln/>
        </p:spPr>
        <p:txBody>
          <a:bodyPr/>
          <a:lstStyle/>
          <a:p>
            <a:r>
              <a:rPr lang="en-US" altLang="en-US" dirty="0"/>
              <a:t>Why Big Data?</a:t>
            </a:r>
          </a:p>
        </p:txBody>
      </p:sp>
      <p:sp>
        <p:nvSpPr>
          <p:cNvPr id="20483" name="Rectangle 3"/>
          <p:cNvSpPr>
            <a:spLocks noGrp="1" noChangeArrowheads="1"/>
          </p:cNvSpPr>
          <p:nvPr>
            <p:ph idx="1"/>
          </p:nvPr>
        </p:nvSpPr>
        <p:spPr>
          <a:xfrm>
            <a:off x="742203" y="1951931"/>
            <a:ext cx="6660920" cy="3471720"/>
          </a:xfrm>
          <a:noFill/>
          <a:ln/>
        </p:spPr>
        <p:txBody>
          <a:bodyPr wrap="square">
            <a:spAutoFit/>
          </a:bodyPr>
          <a:lstStyle/>
          <a:p>
            <a:pPr algn="just"/>
            <a:r>
              <a:rPr lang="en-US" altLang="en-US" sz="2400" dirty="0"/>
              <a:t>Very large volumes of data being collected.</a:t>
            </a:r>
          </a:p>
          <a:p>
            <a:pPr algn="just"/>
            <a:r>
              <a:rPr lang="en-US" altLang="en-US" sz="2400" dirty="0"/>
              <a:t>Driven by growth of web, social media (FB, YouTube, etc.), and the internet-of-things (sensor data from industrial and residential areas)</a:t>
            </a:r>
          </a:p>
          <a:p>
            <a:pPr algn="just"/>
            <a:r>
              <a:rPr lang="en-US" altLang="en-US" sz="2400" dirty="0"/>
              <a:t>Analytics on big data has great value for advertisements, </a:t>
            </a:r>
            <a:r>
              <a:rPr lang="en-US" altLang="en-US" sz="2400" b="1" dirty="0"/>
              <a:t>consumer behavior analysis</a:t>
            </a:r>
            <a:r>
              <a:rPr lang="en-US" altLang="en-US" sz="2400" dirty="0"/>
              <a:t>, sentiment analysis, opinion mining, </a:t>
            </a:r>
            <a:r>
              <a:rPr lang="en-US" altLang="en-US" sz="2400" b="1" dirty="0"/>
              <a:t>marketing</a:t>
            </a:r>
            <a:r>
              <a:rPr lang="en-US" altLang="en-US" sz="2400" dirty="0"/>
              <a:t>, web site structuring, what posts to show to a user (FB), etc.</a:t>
            </a:r>
          </a:p>
        </p:txBody>
      </p:sp>
      <p:pic>
        <p:nvPicPr>
          <p:cNvPr id="2" name="Picture 1">
            <a:extLst>
              <a:ext uri="{FF2B5EF4-FFF2-40B4-BE49-F238E27FC236}">
                <a16:creationId xmlns:a16="http://schemas.microsoft.com/office/drawing/2014/main" id="{802001B5-3E33-422B-914A-73D8D793E5A1}"/>
              </a:ext>
            </a:extLst>
          </p:cNvPr>
          <p:cNvPicPr>
            <a:picLocks noChangeAspect="1"/>
          </p:cNvPicPr>
          <p:nvPr/>
        </p:nvPicPr>
        <p:blipFill>
          <a:blip r:embed="rId3"/>
          <a:stretch>
            <a:fillRect/>
          </a:stretch>
        </p:blipFill>
        <p:spPr>
          <a:xfrm>
            <a:off x="8171792" y="0"/>
            <a:ext cx="4011169" cy="6858000"/>
          </a:xfrm>
          <a:prstGeom prst="rect">
            <a:avLst/>
          </a:prstGeom>
        </p:spPr>
      </p:pic>
    </p:spTree>
    <p:extLst>
      <p:ext uri="{BB962C8B-B14F-4D97-AF65-F5344CB8AC3E}">
        <p14:creationId xmlns:p14="http://schemas.microsoft.com/office/powerpoint/2010/main" val="1992119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Triggers</a:t>
            </a:r>
          </a:p>
        </p:txBody>
      </p:sp>
      <p:sp>
        <p:nvSpPr>
          <p:cNvPr id="3" name="Content Placeholder 2"/>
          <p:cNvSpPr>
            <a:spLocks noGrp="1"/>
          </p:cNvSpPr>
          <p:nvPr>
            <p:ph idx="1"/>
          </p:nvPr>
        </p:nvSpPr>
        <p:spPr>
          <a:xfrm>
            <a:off x="783004" y="1828800"/>
            <a:ext cx="10707595" cy="4097865"/>
          </a:xfrm>
        </p:spPr>
        <p:txBody>
          <a:bodyPr>
            <a:normAutofit/>
          </a:bodyPr>
          <a:lstStyle/>
          <a:p>
            <a:r>
              <a:rPr lang="en-US" dirty="0"/>
              <a:t>Triggers are:</a:t>
            </a:r>
          </a:p>
          <a:p>
            <a:pPr lvl="1"/>
            <a:r>
              <a:rPr lang="en-US" dirty="0"/>
              <a:t>procedural codes to execute actions related to some referential integrity constraints, other complex constraints, or audit changes to data</a:t>
            </a:r>
          </a:p>
          <a:p>
            <a:pPr lvl="1"/>
            <a:r>
              <a:rPr lang="en-US" dirty="0"/>
              <a:t>They are safely stored on the database server</a:t>
            </a:r>
          </a:p>
          <a:p>
            <a:pPr lvl="1"/>
            <a:r>
              <a:rPr lang="en-US" dirty="0"/>
              <a:t>They are </a:t>
            </a:r>
            <a:r>
              <a:rPr lang="en-US" b="1" i="1" dirty="0"/>
              <a:t>executed implicitly </a:t>
            </a:r>
            <a:r>
              <a:rPr lang="en-US" dirty="0"/>
              <a:t>and </a:t>
            </a:r>
            <a:r>
              <a:rPr lang="en-US" b="1" i="1" dirty="0"/>
              <a:t>automatically</a:t>
            </a:r>
            <a:r>
              <a:rPr lang="en-US" dirty="0"/>
              <a:t> when an </a:t>
            </a:r>
            <a:r>
              <a:rPr lang="en-US" b="1" dirty="0">
                <a:solidFill>
                  <a:srgbClr val="FF0000"/>
                </a:solidFill>
              </a:rPr>
              <a:t>event</a:t>
            </a:r>
            <a:r>
              <a:rPr lang="en-US" dirty="0"/>
              <a:t> occurs in the database server </a:t>
            </a:r>
          </a:p>
          <a:p>
            <a:pPr lvl="1"/>
            <a:r>
              <a:rPr lang="en-US" dirty="0"/>
              <a:t>The</a:t>
            </a:r>
            <a:r>
              <a:rPr lang="en-US" b="1" dirty="0">
                <a:solidFill>
                  <a:srgbClr val="FF0000"/>
                </a:solidFill>
              </a:rPr>
              <a:t> event</a:t>
            </a:r>
            <a:r>
              <a:rPr lang="en-US" b="1" i="1" dirty="0"/>
              <a:t> </a:t>
            </a:r>
            <a:r>
              <a:rPr lang="en-US" dirty="0"/>
              <a:t>can be INSERT, UPDATE or DELETE</a:t>
            </a:r>
          </a:p>
          <a:p>
            <a:pPr lvl="1"/>
            <a:r>
              <a:rPr lang="en-US" dirty="0"/>
              <a:t>It is called a trigger because it fires on an event (INSERT, UPDATE, or DELETE) is executed on a table </a:t>
            </a:r>
            <a:r>
              <a:rPr lang="en-US" dirty="0">
                <a:sym typeface="Wingdings" panose="05000000000000000000" pitchFamily="2" charset="2"/>
              </a:rPr>
              <a:t> event-driven.</a:t>
            </a:r>
            <a:endParaRPr lang="en-US" dirty="0"/>
          </a:p>
        </p:txBody>
      </p:sp>
    </p:spTree>
    <p:extLst>
      <p:ext uri="{BB962C8B-B14F-4D97-AF65-F5344CB8AC3E}">
        <p14:creationId xmlns:p14="http://schemas.microsoft.com/office/powerpoint/2010/main" val="35984364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4B9A-7C9F-450D-887E-7D000A976B7F}"/>
              </a:ext>
            </a:extLst>
          </p:cNvPr>
          <p:cNvSpPr>
            <a:spLocks noGrp="1"/>
          </p:cNvSpPr>
          <p:nvPr>
            <p:ph type="title"/>
          </p:nvPr>
        </p:nvSpPr>
        <p:spPr/>
        <p:txBody>
          <a:bodyPr/>
          <a:lstStyle/>
          <a:p>
            <a:r>
              <a:rPr lang="nb-NO" dirty="0"/>
              <a:t>Big Data</a:t>
            </a:r>
            <a:endParaRPr lang="en-US" dirty="0"/>
          </a:p>
        </p:txBody>
      </p:sp>
      <p:sp>
        <p:nvSpPr>
          <p:cNvPr id="3" name="Content Placeholder 2">
            <a:extLst>
              <a:ext uri="{FF2B5EF4-FFF2-40B4-BE49-F238E27FC236}">
                <a16:creationId xmlns:a16="http://schemas.microsoft.com/office/drawing/2014/main" id="{29504487-8B38-45B7-B961-A71719D2A520}"/>
              </a:ext>
            </a:extLst>
          </p:cNvPr>
          <p:cNvSpPr>
            <a:spLocks noGrp="1"/>
          </p:cNvSpPr>
          <p:nvPr>
            <p:ph idx="1"/>
          </p:nvPr>
        </p:nvSpPr>
        <p:spPr/>
        <p:txBody>
          <a:bodyPr>
            <a:normAutofit lnSpcReduction="10000"/>
          </a:bodyPr>
          <a:lstStyle/>
          <a:p>
            <a:r>
              <a:rPr lang="nb-NO" dirty="0"/>
              <a:t>Big data ranges from terabytes (1000 Gigabytes), </a:t>
            </a:r>
            <a:r>
              <a:rPr lang="en-US" dirty="0"/>
              <a:t>petabytes</a:t>
            </a:r>
            <a:r>
              <a:rPr lang="nb-NO" dirty="0"/>
              <a:t> (1000 terabytes) to </a:t>
            </a:r>
            <a:r>
              <a:rPr lang="en-US" dirty="0"/>
              <a:t>Exabytes</a:t>
            </a:r>
            <a:r>
              <a:rPr lang="nb-NO" dirty="0"/>
              <a:t> (1000 </a:t>
            </a:r>
            <a:r>
              <a:rPr lang="en-US" dirty="0"/>
              <a:t>petabytes=Billion </a:t>
            </a:r>
            <a:r>
              <a:rPr lang="nb-NO" dirty="0"/>
              <a:t>Gigabytes).</a:t>
            </a:r>
          </a:p>
          <a:p>
            <a:r>
              <a:rPr lang="en-US" dirty="0"/>
              <a:t>Performing analysis on large scale datasets</a:t>
            </a:r>
            <a:r>
              <a:rPr lang="nb-NO" dirty="0"/>
              <a:t> is </a:t>
            </a:r>
            <a:r>
              <a:rPr lang="en-US" dirty="0"/>
              <a:t>termed as big</a:t>
            </a:r>
            <a:r>
              <a:rPr lang="nb-NO" dirty="0"/>
              <a:t> data </a:t>
            </a:r>
            <a:r>
              <a:rPr lang="en-US" dirty="0"/>
              <a:t>analytics.</a:t>
            </a:r>
          </a:p>
          <a:p>
            <a:r>
              <a:rPr lang="en-US" dirty="0"/>
              <a:t>Big data analytics requires transaction processing systems with </a:t>
            </a:r>
            <a:r>
              <a:rPr lang="en-US" b="1" dirty="0"/>
              <a:t>high scalability</a:t>
            </a:r>
          </a:p>
          <a:p>
            <a:pPr lvl="1"/>
            <a:r>
              <a:rPr lang="en-US" dirty="0"/>
              <a:t>Many applications willing to </a:t>
            </a:r>
            <a:r>
              <a:rPr lang="en-US" b="1" dirty="0"/>
              <a:t>sacrifice ACID properties </a:t>
            </a:r>
            <a:r>
              <a:rPr lang="en-US" dirty="0"/>
              <a:t>and other database features, if they can </a:t>
            </a:r>
            <a:r>
              <a:rPr lang="en-US" b="1" dirty="0"/>
              <a:t>get very high scalability</a:t>
            </a:r>
          </a:p>
          <a:p>
            <a:pPr lvl="1"/>
            <a:r>
              <a:rPr lang="en-US" dirty="0"/>
              <a:t>These applications must support non-relational data (semi-structured and unstructured data).</a:t>
            </a:r>
          </a:p>
        </p:txBody>
      </p:sp>
    </p:spTree>
    <p:extLst>
      <p:ext uri="{BB962C8B-B14F-4D97-AF65-F5344CB8AC3E}">
        <p14:creationId xmlns:p14="http://schemas.microsoft.com/office/powerpoint/2010/main" val="11350193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1DD35-9B11-4454-99D1-CA0EBE17BF0C}"/>
              </a:ext>
            </a:extLst>
          </p:cNvPr>
          <p:cNvSpPr>
            <a:spLocks noGrp="1"/>
          </p:cNvSpPr>
          <p:nvPr>
            <p:ph type="title"/>
          </p:nvPr>
        </p:nvSpPr>
        <p:spPr/>
        <p:txBody>
          <a:bodyPr/>
          <a:lstStyle/>
          <a:p>
            <a:r>
              <a:rPr lang="en-US" dirty="0"/>
              <a:t>The 5 Vs of Big Data</a:t>
            </a:r>
          </a:p>
        </p:txBody>
      </p:sp>
      <p:pic>
        <p:nvPicPr>
          <p:cNvPr id="4" name="Content Placeholder 3">
            <a:extLst>
              <a:ext uri="{FF2B5EF4-FFF2-40B4-BE49-F238E27FC236}">
                <a16:creationId xmlns:a16="http://schemas.microsoft.com/office/drawing/2014/main" id="{83E447E9-323D-4AAA-AF24-930EF3EA9FB6}"/>
              </a:ext>
            </a:extLst>
          </p:cNvPr>
          <p:cNvPicPr>
            <a:picLocks noGrp="1" noChangeAspect="1"/>
          </p:cNvPicPr>
          <p:nvPr>
            <p:ph idx="1"/>
          </p:nvPr>
        </p:nvPicPr>
        <p:blipFill>
          <a:blip r:embed="rId2"/>
          <a:stretch>
            <a:fillRect/>
          </a:stretch>
        </p:blipFill>
        <p:spPr>
          <a:xfrm>
            <a:off x="3285870" y="2127250"/>
            <a:ext cx="5701223" cy="3798888"/>
          </a:xfrm>
          <a:prstGeom prst="rect">
            <a:avLst/>
          </a:prstGeom>
        </p:spPr>
      </p:pic>
    </p:spTree>
    <p:extLst>
      <p:ext uri="{BB962C8B-B14F-4D97-AF65-F5344CB8AC3E}">
        <p14:creationId xmlns:p14="http://schemas.microsoft.com/office/powerpoint/2010/main" val="37584624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1DD35-9B11-4454-99D1-CA0EBE17BF0C}"/>
              </a:ext>
            </a:extLst>
          </p:cNvPr>
          <p:cNvSpPr>
            <a:spLocks noGrp="1"/>
          </p:cNvSpPr>
          <p:nvPr>
            <p:ph type="title"/>
          </p:nvPr>
        </p:nvSpPr>
        <p:spPr/>
        <p:txBody>
          <a:bodyPr/>
          <a:lstStyle/>
          <a:p>
            <a:r>
              <a:rPr lang="en-US" dirty="0"/>
              <a:t>The 5 Vs of Big Data</a:t>
            </a:r>
          </a:p>
        </p:txBody>
      </p:sp>
      <p:sp>
        <p:nvSpPr>
          <p:cNvPr id="5" name="Content Placeholder 4">
            <a:extLst>
              <a:ext uri="{FF2B5EF4-FFF2-40B4-BE49-F238E27FC236}">
                <a16:creationId xmlns:a16="http://schemas.microsoft.com/office/drawing/2014/main" id="{0A4A9BC8-C9AA-4A62-A0AF-7DC614A836BE}"/>
              </a:ext>
            </a:extLst>
          </p:cNvPr>
          <p:cNvSpPr>
            <a:spLocks noGrp="1"/>
          </p:cNvSpPr>
          <p:nvPr>
            <p:ph idx="1"/>
          </p:nvPr>
        </p:nvSpPr>
        <p:spPr/>
        <p:txBody>
          <a:bodyPr>
            <a:normAutofit fontScale="85000" lnSpcReduction="10000"/>
          </a:bodyPr>
          <a:lstStyle/>
          <a:p>
            <a:r>
              <a:rPr lang="en-US" b="1" dirty="0"/>
              <a:t>Volume:</a:t>
            </a:r>
            <a:r>
              <a:rPr lang="en-US" dirty="0"/>
              <a:t> refers to the large amount of data managed by the system. We are talking about thousands of Exabytes.</a:t>
            </a:r>
          </a:p>
          <a:p>
            <a:pPr lvl="1"/>
            <a:r>
              <a:rPr lang="en-US" dirty="0"/>
              <a:t>On Facebook alone, 10 billion posts per day and 350 million picture uploads each day. </a:t>
            </a:r>
          </a:p>
          <a:p>
            <a:pPr lvl="1"/>
            <a:r>
              <a:rPr lang="en-US" dirty="0"/>
              <a:t>We can store and use this big data with the help of distributed file systems, where parts of the data is stored in different locations, connected by networks and brought together by software.</a:t>
            </a:r>
          </a:p>
          <a:p>
            <a:r>
              <a:rPr lang="en-US" b="1" dirty="0"/>
              <a:t>Velocity</a:t>
            </a:r>
            <a:r>
              <a:rPr lang="en-US" dirty="0"/>
              <a:t> refers to the speed at which new data is generated. Real time video streaming from thousands of surveillance cameras, data from thousands of sensors deployed in smart cities.</a:t>
            </a:r>
          </a:p>
          <a:p>
            <a:pPr lvl="1"/>
            <a:r>
              <a:rPr lang="en-US" dirty="0"/>
              <a:t>Big data technology now allows us to analyze the data while it is being generated. </a:t>
            </a:r>
          </a:p>
          <a:p>
            <a:endParaRPr lang="en-US" dirty="0"/>
          </a:p>
        </p:txBody>
      </p:sp>
    </p:spTree>
    <p:extLst>
      <p:ext uri="{BB962C8B-B14F-4D97-AF65-F5344CB8AC3E}">
        <p14:creationId xmlns:p14="http://schemas.microsoft.com/office/powerpoint/2010/main" val="41287961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1DD35-9B11-4454-99D1-CA0EBE17BF0C}"/>
              </a:ext>
            </a:extLst>
          </p:cNvPr>
          <p:cNvSpPr>
            <a:spLocks noGrp="1"/>
          </p:cNvSpPr>
          <p:nvPr>
            <p:ph type="title"/>
          </p:nvPr>
        </p:nvSpPr>
        <p:spPr/>
        <p:txBody>
          <a:bodyPr/>
          <a:lstStyle/>
          <a:p>
            <a:r>
              <a:rPr lang="en-US" dirty="0"/>
              <a:t>The 5 Vs of Big Data</a:t>
            </a:r>
          </a:p>
        </p:txBody>
      </p:sp>
      <p:sp>
        <p:nvSpPr>
          <p:cNvPr id="5" name="Content Placeholder 4">
            <a:extLst>
              <a:ext uri="{FF2B5EF4-FFF2-40B4-BE49-F238E27FC236}">
                <a16:creationId xmlns:a16="http://schemas.microsoft.com/office/drawing/2014/main" id="{0A4A9BC8-C9AA-4A62-A0AF-7DC614A836BE}"/>
              </a:ext>
            </a:extLst>
          </p:cNvPr>
          <p:cNvSpPr>
            <a:spLocks noGrp="1"/>
          </p:cNvSpPr>
          <p:nvPr>
            <p:ph idx="1"/>
          </p:nvPr>
        </p:nvSpPr>
        <p:spPr/>
        <p:txBody>
          <a:bodyPr>
            <a:normAutofit fontScale="92500" lnSpcReduction="10000"/>
          </a:bodyPr>
          <a:lstStyle/>
          <a:p>
            <a:r>
              <a:rPr lang="en-US" b="1" dirty="0"/>
              <a:t>Variety</a:t>
            </a:r>
            <a:r>
              <a:rPr lang="en-US" dirty="0"/>
              <a:t> refers to the different types of data we can now use. This includes structured (relational data), semi-structured (XML, JSON), and unstructured data (photo, audio, video). </a:t>
            </a:r>
          </a:p>
          <a:p>
            <a:pPr lvl="1"/>
            <a:r>
              <a:rPr lang="en-US" dirty="0"/>
              <a:t>Big data analytics involve data fusion which consists of using heterogenous data types (structured, semi-structured, and unstructured data) and analyze them together.</a:t>
            </a:r>
          </a:p>
          <a:p>
            <a:pPr lvl="1"/>
            <a:r>
              <a:rPr lang="en-US" dirty="0"/>
              <a:t>Fire forecasting requires the use of satellite images (unstructured data), weather data (structured data), sensor data on the ground, pictures posted from users of the area of interest to forecast the movement of the flames in the coming hours.</a:t>
            </a:r>
          </a:p>
        </p:txBody>
      </p:sp>
    </p:spTree>
    <p:extLst>
      <p:ext uri="{BB962C8B-B14F-4D97-AF65-F5344CB8AC3E}">
        <p14:creationId xmlns:p14="http://schemas.microsoft.com/office/powerpoint/2010/main" val="19067060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1DD35-9B11-4454-99D1-CA0EBE17BF0C}"/>
              </a:ext>
            </a:extLst>
          </p:cNvPr>
          <p:cNvSpPr>
            <a:spLocks noGrp="1"/>
          </p:cNvSpPr>
          <p:nvPr>
            <p:ph type="title"/>
          </p:nvPr>
        </p:nvSpPr>
        <p:spPr/>
        <p:txBody>
          <a:bodyPr/>
          <a:lstStyle/>
          <a:p>
            <a:r>
              <a:rPr lang="en-US" dirty="0"/>
              <a:t>The 5 Vs of Big Data</a:t>
            </a:r>
          </a:p>
        </p:txBody>
      </p:sp>
      <p:sp>
        <p:nvSpPr>
          <p:cNvPr id="5" name="Content Placeholder 4">
            <a:extLst>
              <a:ext uri="{FF2B5EF4-FFF2-40B4-BE49-F238E27FC236}">
                <a16:creationId xmlns:a16="http://schemas.microsoft.com/office/drawing/2014/main" id="{0A4A9BC8-C9AA-4A62-A0AF-7DC614A836BE}"/>
              </a:ext>
            </a:extLst>
          </p:cNvPr>
          <p:cNvSpPr>
            <a:spLocks noGrp="1"/>
          </p:cNvSpPr>
          <p:nvPr>
            <p:ph idx="1"/>
          </p:nvPr>
        </p:nvSpPr>
        <p:spPr/>
        <p:txBody>
          <a:bodyPr>
            <a:normAutofit fontScale="92500" lnSpcReduction="10000"/>
          </a:bodyPr>
          <a:lstStyle/>
          <a:p>
            <a:r>
              <a:rPr lang="en-US" b="1" dirty="0"/>
              <a:t>Veracity</a:t>
            </a:r>
            <a:r>
              <a:rPr lang="en-US" dirty="0"/>
              <a:t> refers to the </a:t>
            </a:r>
            <a:r>
              <a:rPr lang="en-US" b="1" i="1" dirty="0"/>
              <a:t>uncertainty in the data</a:t>
            </a:r>
            <a:r>
              <a:rPr lang="en-US" dirty="0"/>
              <a:t>. The data could be of bad quality or noisy and need to be preprocessed to improve its quality. </a:t>
            </a:r>
          </a:p>
          <a:p>
            <a:pPr lvl="1"/>
            <a:r>
              <a:rPr lang="en-US" dirty="0"/>
              <a:t>Building a model on inaccurate data leads to inaccurate and unreliable model that has no value. Models and collected data must be evaluated through quality testing or credibility analysis.</a:t>
            </a:r>
          </a:p>
          <a:p>
            <a:r>
              <a:rPr lang="en-US" b="1" dirty="0"/>
              <a:t>Value</a:t>
            </a:r>
            <a:r>
              <a:rPr lang="en-US" dirty="0"/>
              <a:t> refers to our ability to turn our data into a business value. It is important that an organization define their objectives before collecting and leveraging big data. </a:t>
            </a:r>
          </a:p>
          <a:p>
            <a:pPr lvl="1"/>
            <a:r>
              <a:rPr lang="en-US" dirty="0"/>
              <a:t>It is easy to fall into the buzz trap and embark on big data initiatives without a clear understanding of the business value it will bring. </a:t>
            </a:r>
          </a:p>
        </p:txBody>
      </p:sp>
    </p:spTree>
    <p:extLst>
      <p:ext uri="{BB962C8B-B14F-4D97-AF65-F5344CB8AC3E}">
        <p14:creationId xmlns:p14="http://schemas.microsoft.com/office/powerpoint/2010/main" val="23497119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4B9A-7C9F-450D-887E-7D000A976B7F}"/>
              </a:ext>
            </a:extLst>
          </p:cNvPr>
          <p:cNvSpPr>
            <a:spLocks noGrp="1"/>
          </p:cNvSpPr>
          <p:nvPr>
            <p:ph type="title"/>
          </p:nvPr>
        </p:nvSpPr>
        <p:spPr/>
        <p:txBody>
          <a:bodyPr/>
          <a:lstStyle/>
          <a:p>
            <a:r>
              <a:rPr lang="nb-NO" dirty="0"/>
              <a:t>Big Data Storage Systems</a:t>
            </a:r>
            <a:endParaRPr lang="en-US" dirty="0"/>
          </a:p>
        </p:txBody>
      </p:sp>
      <p:sp>
        <p:nvSpPr>
          <p:cNvPr id="3" name="Content Placeholder 2">
            <a:extLst>
              <a:ext uri="{FF2B5EF4-FFF2-40B4-BE49-F238E27FC236}">
                <a16:creationId xmlns:a16="http://schemas.microsoft.com/office/drawing/2014/main" id="{29504487-8B38-45B7-B961-A71719D2A520}"/>
              </a:ext>
            </a:extLst>
          </p:cNvPr>
          <p:cNvSpPr>
            <a:spLocks noGrp="1"/>
          </p:cNvSpPr>
          <p:nvPr>
            <p:ph idx="1"/>
          </p:nvPr>
        </p:nvSpPr>
        <p:spPr/>
        <p:txBody>
          <a:bodyPr>
            <a:normAutofit fontScale="92500" lnSpcReduction="10000"/>
          </a:bodyPr>
          <a:lstStyle/>
          <a:p>
            <a:r>
              <a:rPr lang="nb-NO" dirty="0"/>
              <a:t>Big data ranges from terabytes (1000 Gigabytes), </a:t>
            </a:r>
            <a:r>
              <a:rPr lang="en-US" dirty="0"/>
              <a:t>petabytes</a:t>
            </a:r>
            <a:r>
              <a:rPr lang="nb-NO" dirty="0"/>
              <a:t> (1000 terabytes) to </a:t>
            </a:r>
            <a:r>
              <a:rPr lang="en-US" dirty="0"/>
              <a:t>Exabytes</a:t>
            </a:r>
            <a:r>
              <a:rPr lang="nb-NO" dirty="0"/>
              <a:t> (1000 </a:t>
            </a:r>
            <a:r>
              <a:rPr lang="en-US" dirty="0"/>
              <a:t>petabytes</a:t>
            </a:r>
            <a:r>
              <a:rPr lang="nb-NO" dirty="0"/>
              <a:t>).</a:t>
            </a:r>
          </a:p>
          <a:p>
            <a:r>
              <a:rPr lang="en-US" dirty="0"/>
              <a:t>Performing analysis on large scale datasets</a:t>
            </a:r>
            <a:r>
              <a:rPr lang="nb-NO" dirty="0"/>
              <a:t> is </a:t>
            </a:r>
            <a:r>
              <a:rPr lang="en-US" dirty="0"/>
              <a:t>termed as big</a:t>
            </a:r>
            <a:r>
              <a:rPr lang="nb-NO" dirty="0"/>
              <a:t> data </a:t>
            </a:r>
            <a:r>
              <a:rPr lang="en-US" dirty="0"/>
              <a:t>analytics.</a:t>
            </a:r>
          </a:p>
          <a:p>
            <a:r>
              <a:rPr lang="en-US" dirty="0"/>
              <a:t>Big data analytics requires transaction processing systems with high scalability</a:t>
            </a:r>
          </a:p>
          <a:p>
            <a:pPr lvl="1"/>
            <a:r>
              <a:rPr lang="en-US" dirty="0"/>
              <a:t>Many applications willing to sacrifice ACID properties and other database features, if they can get very high scalability</a:t>
            </a:r>
          </a:p>
          <a:p>
            <a:pPr lvl="1"/>
            <a:r>
              <a:rPr lang="en-US" dirty="0"/>
              <a:t>These applications must support non-relational data (semi-structured and unstructured data).</a:t>
            </a:r>
          </a:p>
          <a:p>
            <a:r>
              <a:rPr lang="en-US" dirty="0"/>
              <a:t>Big data is stored in </a:t>
            </a:r>
            <a:r>
              <a:rPr lang="en-US" b="1" dirty="0"/>
              <a:t>a distributed file system</a:t>
            </a:r>
            <a:r>
              <a:rPr lang="en-US" dirty="0"/>
              <a:t>.</a:t>
            </a:r>
          </a:p>
        </p:txBody>
      </p:sp>
    </p:spTree>
    <p:extLst>
      <p:ext uri="{BB962C8B-B14F-4D97-AF65-F5344CB8AC3E}">
        <p14:creationId xmlns:p14="http://schemas.microsoft.com/office/powerpoint/2010/main" val="12738179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8E26-2797-4B0C-AB8C-57AE835DCC12}"/>
              </a:ext>
            </a:extLst>
          </p:cNvPr>
          <p:cNvSpPr>
            <a:spLocks noGrp="1"/>
          </p:cNvSpPr>
          <p:nvPr>
            <p:ph type="title"/>
          </p:nvPr>
        </p:nvSpPr>
        <p:spPr/>
        <p:txBody>
          <a:bodyPr/>
          <a:lstStyle/>
          <a:p>
            <a:r>
              <a:rPr lang="en-US" dirty="0"/>
              <a:t>Distributed File Systems</a:t>
            </a:r>
          </a:p>
        </p:txBody>
      </p:sp>
      <p:sp>
        <p:nvSpPr>
          <p:cNvPr id="3" name="Content Placeholder 2">
            <a:extLst>
              <a:ext uri="{FF2B5EF4-FFF2-40B4-BE49-F238E27FC236}">
                <a16:creationId xmlns:a16="http://schemas.microsoft.com/office/drawing/2014/main" id="{3C1CB770-F08E-4064-AA4F-3B232CBB5C65}"/>
              </a:ext>
            </a:extLst>
          </p:cNvPr>
          <p:cNvSpPr>
            <a:spLocks noGrp="1"/>
          </p:cNvSpPr>
          <p:nvPr>
            <p:ph idx="1"/>
          </p:nvPr>
        </p:nvSpPr>
        <p:spPr>
          <a:xfrm>
            <a:off x="783004" y="1922804"/>
            <a:ext cx="10707595" cy="4003861"/>
          </a:xfrm>
        </p:spPr>
        <p:txBody>
          <a:bodyPr>
            <a:normAutofit fontScale="92500" lnSpcReduction="20000"/>
          </a:bodyPr>
          <a:lstStyle/>
          <a:p>
            <a:pPr marL="265113" indent="-265113" eaLnBrk="1" hangingPunct="1">
              <a:lnSpc>
                <a:spcPct val="90000"/>
              </a:lnSpc>
            </a:pPr>
            <a:r>
              <a:rPr lang="en-US" altLang="en-US" dirty="0"/>
              <a:t>A distributed file system </a:t>
            </a:r>
            <a:r>
              <a:rPr lang="en-US" altLang="en-US" b="1" dirty="0"/>
              <a:t>stores data across a large collection of machines</a:t>
            </a:r>
            <a:r>
              <a:rPr lang="en-US" altLang="en-US" dirty="0"/>
              <a:t>, but provides </a:t>
            </a:r>
            <a:r>
              <a:rPr lang="en-US" altLang="en-US" b="1" dirty="0"/>
              <a:t>single file-system view</a:t>
            </a:r>
          </a:p>
          <a:p>
            <a:pPr marL="265113" indent="-265113" eaLnBrk="1" hangingPunct="1">
              <a:lnSpc>
                <a:spcPct val="90000"/>
              </a:lnSpc>
            </a:pPr>
            <a:r>
              <a:rPr lang="en-US" altLang="en-US" b="1" dirty="0"/>
              <a:t>Highly scalable </a:t>
            </a:r>
            <a:r>
              <a:rPr lang="en-US" altLang="en-US" dirty="0"/>
              <a:t>distributed file system for </a:t>
            </a:r>
            <a:r>
              <a:rPr lang="en-US" altLang="en-US" b="1" dirty="0"/>
              <a:t>large data-intensive </a:t>
            </a:r>
            <a:r>
              <a:rPr lang="en-US" altLang="en-US" dirty="0"/>
              <a:t>applications.</a:t>
            </a:r>
          </a:p>
          <a:p>
            <a:pPr lvl="1" eaLnBrk="1" hangingPunct="1">
              <a:lnSpc>
                <a:spcPct val="90000"/>
              </a:lnSpc>
            </a:pPr>
            <a:r>
              <a:rPr lang="en-US" altLang="en-US" dirty="0"/>
              <a:t>E.g., 10K nodes, 100 million files, 10 </a:t>
            </a:r>
            <a:r>
              <a:rPr lang="en-US" dirty="0"/>
              <a:t>petabytes of data.</a:t>
            </a:r>
            <a:endParaRPr lang="en-US" altLang="en-US" dirty="0"/>
          </a:p>
          <a:p>
            <a:pPr marL="265113" indent="-265113" eaLnBrk="1" hangingPunct="1">
              <a:lnSpc>
                <a:spcPct val="90000"/>
              </a:lnSpc>
            </a:pPr>
            <a:r>
              <a:rPr lang="en-US" altLang="en-US" dirty="0"/>
              <a:t>Provides </a:t>
            </a:r>
            <a:r>
              <a:rPr lang="en-GB" altLang="en-US" b="1" dirty="0"/>
              <a:t>redundant storage </a:t>
            </a:r>
            <a:r>
              <a:rPr lang="en-GB" altLang="en-US" dirty="0"/>
              <a:t>of massive amounts of data </a:t>
            </a:r>
            <a:r>
              <a:rPr lang="en-GB" altLang="en-US" b="1" dirty="0"/>
              <a:t>on cheap </a:t>
            </a:r>
            <a:r>
              <a:rPr lang="en-GB" altLang="en-US" dirty="0"/>
              <a:t>and unreliable </a:t>
            </a:r>
            <a:r>
              <a:rPr lang="en-GB" altLang="en-US" b="1" dirty="0"/>
              <a:t>computers</a:t>
            </a:r>
          </a:p>
          <a:p>
            <a:pPr lvl="1" eaLnBrk="1" hangingPunct="1">
              <a:lnSpc>
                <a:spcPct val="90000"/>
              </a:lnSpc>
            </a:pPr>
            <a:r>
              <a:rPr lang="en-US" altLang="en-US" b="1" dirty="0"/>
              <a:t>Files are replicated to handle hardware failure</a:t>
            </a:r>
          </a:p>
          <a:p>
            <a:pPr lvl="1" eaLnBrk="1" hangingPunct="1">
              <a:lnSpc>
                <a:spcPct val="90000"/>
              </a:lnSpc>
            </a:pPr>
            <a:r>
              <a:rPr lang="en-US" altLang="en-US" dirty="0"/>
              <a:t>Detect failures and recovers from them</a:t>
            </a:r>
            <a:endParaRPr lang="en-GB" altLang="en-US" dirty="0"/>
          </a:p>
          <a:p>
            <a:pPr marL="265113" indent="-265113" eaLnBrk="1" hangingPunct="1">
              <a:lnSpc>
                <a:spcPct val="90000"/>
              </a:lnSpc>
              <a:spcAft>
                <a:spcPts val="150"/>
              </a:spcAft>
            </a:pPr>
            <a:r>
              <a:rPr lang="en-GB" altLang="en-US" dirty="0"/>
              <a:t>Examples: </a:t>
            </a:r>
          </a:p>
          <a:p>
            <a:pPr lvl="1" eaLnBrk="1" hangingPunct="1"/>
            <a:r>
              <a:rPr lang="en-US" altLang="en-US" dirty="0"/>
              <a:t>Google File System (GFS)</a:t>
            </a:r>
          </a:p>
          <a:p>
            <a:pPr lvl="1" eaLnBrk="1" hangingPunct="1"/>
            <a:r>
              <a:rPr lang="en-US" altLang="en-US" dirty="0"/>
              <a:t>Hadoop Distributed File System (HDFS)</a:t>
            </a:r>
          </a:p>
          <a:p>
            <a:endParaRPr lang="en-US" dirty="0"/>
          </a:p>
        </p:txBody>
      </p:sp>
      <p:pic>
        <p:nvPicPr>
          <p:cNvPr id="4" name="Picture 8" descr="نتيجة بحث الصور عن ‪hadoop‬‏">
            <a:extLst>
              <a:ext uri="{FF2B5EF4-FFF2-40B4-BE49-F238E27FC236}">
                <a16:creationId xmlns:a16="http://schemas.microsoft.com/office/drawing/2014/main" id="{29F6B227-3167-46B2-91BD-732B765224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8323" y="4696024"/>
            <a:ext cx="1574075" cy="123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0688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00CE-A903-4900-9257-11192BAC159E}"/>
              </a:ext>
            </a:extLst>
          </p:cNvPr>
          <p:cNvSpPr>
            <a:spLocks noGrp="1"/>
          </p:cNvSpPr>
          <p:nvPr>
            <p:ph type="title"/>
          </p:nvPr>
        </p:nvSpPr>
        <p:spPr/>
        <p:txBody>
          <a:bodyPr/>
          <a:lstStyle/>
          <a:p>
            <a:r>
              <a:rPr lang="en-US" dirty="0"/>
              <a:t>Hadoop Ecosystem</a:t>
            </a:r>
          </a:p>
        </p:txBody>
      </p:sp>
      <p:pic>
        <p:nvPicPr>
          <p:cNvPr id="4" name="Content Placeholder 3">
            <a:extLst>
              <a:ext uri="{FF2B5EF4-FFF2-40B4-BE49-F238E27FC236}">
                <a16:creationId xmlns:a16="http://schemas.microsoft.com/office/drawing/2014/main" id="{E2E42906-DEFD-4046-9889-8D76AF6A9D41}"/>
              </a:ext>
            </a:extLst>
          </p:cNvPr>
          <p:cNvPicPr>
            <a:picLocks noGrp="1" noChangeAspect="1"/>
          </p:cNvPicPr>
          <p:nvPr>
            <p:ph idx="1"/>
          </p:nvPr>
        </p:nvPicPr>
        <p:blipFill>
          <a:blip r:embed="rId3"/>
          <a:stretch>
            <a:fillRect/>
          </a:stretch>
        </p:blipFill>
        <p:spPr>
          <a:xfrm>
            <a:off x="1303045" y="2127250"/>
            <a:ext cx="9666872" cy="3798888"/>
          </a:xfrm>
          <a:prstGeom prst="rect">
            <a:avLst/>
          </a:prstGeom>
        </p:spPr>
      </p:pic>
    </p:spTree>
    <p:extLst>
      <p:ext uri="{BB962C8B-B14F-4D97-AF65-F5344CB8AC3E}">
        <p14:creationId xmlns:p14="http://schemas.microsoft.com/office/powerpoint/2010/main" val="1442392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00CE-A903-4900-9257-11192BAC159E}"/>
              </a:ext>
            </a:extLst>
          </p:cNvPr>
          <p:cNvSpPr>
            <a:spLocks noGrp="1"/>
          </p:cNvSpPr>
          <p:nvPr>
            <p:ph type="title"/>
          </p:nvPr>
        </p:nvSpPr>
        <p:spPr/>
        <p:txBody>
          <a:bodyPr/>
          <a:lstStyle/>
          <a:p>
            <a:r>
              <a:rPr lang="en-US" dirty="0"/>
              <a:t>Hadoop</a:t>
            </a:r>
          </a:p>
        </p:txBody>
      </p:sp>
      <p:sp>
        <p:nvSpPr>
          <p:cNvPr id="5" name="Content Placeholder 4">
            <a:extLst>
              <a:ext uri="{FF2B5EF4-FFF2-40B4-BE49-F238E27FC236}">
                <a16:creationId xmlns:a16="http://schemas.microsoft.com/office/drawing/2014/main" id="{236B1121-E9AD-650D-4CDC-CCB75E857571}"/>
              </a:ext>
            </a:extLst>
          </p:cNvPr>
          <p:cNvSpPr>
            <a:spLocks noGrp="1"/>
          </p:cNvSpPr>
          <p:nvPr>
            <p:ph idx="1"/>
          </p:nvPr>
        </p:nvSpPr>
        <p:spPr/>
        <p:txBody>
          <a:bodyPr>
            <a:normAutofit/>
          </a:bodyPr>
          <a:lstStyle/>
          <a:p>
            <a:r>
              <a:rPr lang="en-US" b="0" i="0" dirty="0">
                <a:solidFill>
                  <a:srgbClr val="1F1F1F"/>
                </a:solidFill>
                <a:effectLst/>
                <a:latin typeface="Source Sans Pro" panose="020B0503030403020204" pitchFamily="34" charset="0"/>
              </a:rPr>
              <a:t>The Hadoop distributed file system, or HDFS, is the foundation for many big data frameworks</a:t>
            </a:r>
          </a:p>
          <a:p>
            <a:r>
              <a:rPr lang="en-US" b="0" i="0" dirty="0">
                <a:solidFill>
                  <a:srgbClr val="1F1F1F"/>
                </a:solidFill>
                <a:effectLst/>
                <a:latin typeface="Source Sans Pro" panose="020B0503030403020204" pitchFamily="34" charset="0"/>
              </a:rPr>
              <a:t>Hadoop provides scalable and reliable storage. </a:t>
            </a:r>
          </a:p>
          <a:p>
            <a:r>
              <a:rPr lang="en-US" b="0" i="0" dirty="0">
                <a:solidFill>
                  <a:srgbClr val="1F1F1F"/>
                </a:solidFill>
                <a:effectLst/>
                <a:latin typeface="Source Sans Pro" panose="020B0503030403020204" pitchFamily="34" charset="0"/>
              </a:rPr>
              <a:t>As the size of your data increases, you can add commodity hardware to HDFS to increase storage capacity </a:t>
            </a:r>
          </a:p>
          <a:p>
            <a:r>
              <a:rPr lang="en-US" dirty="0">
                <a:solidFill>
                  <a:srgbClr val="1F1F1F"/>
                </a:solidFill>
                <a:latin typeface="Source Sans Pro" panose="020B0503030403020204" pitchFamily="34" charset="0"/>
              </a:rPr>
              <a:t>This </a:t>
            </a:r>
            <a:r>
              <a:rPr lang="en-US" b="0" i="0" dirty="0">
                <a:solidFill>
                  <a:srgbClr val="1F1F1F"/>
                </a:solidFill>
                <a:effectLst/>
                <a:latin typeface="Source Sans Pro" panose="020B0503030403020204" pitchFamily="34" charset="0"/>
              </a:rPr>
              <a:t>enables scaling out of your resources. </a:t>
            </a:r>
          </a:p>
          <a:p>
            <a:endParaRPr lang="en-US"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3817252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00CE-A903-4900-9257-11192BAC159E}"/>
              </a:ext>
            </a:extLst>
          </p:cNvPr>
          <p:cNvSpPr>
            <a:spLocks noGrp="1"/>
          </p:cNvSpPr>
          <p:nvPr>
            <p:ph type="title"/>
          </p:nvPr>
        </p:nvSpPr>
        <p:spPr/>
        <p:txBody>
          <a:bodyPr/>
          <a:lstStyle/>
          <a:p>
            <a:r>
              <a:rPr lang="en-US" dirty="0"/>
              <a:t>YARN</a:t>
            </a:r>
          </a:p>
        </p:txBody>
      </p:sp>
      <p:sp>
        <p:nvSpPr>
          <p:cNvPr id="5" name="Content Placeholder 4">
            <a:extLst>
              <a:ext uri="{FF2B5EF4-FFF2-40B4-BE49-F238E27FC236}">
                <a16:creationId xmlns:a16="http://schemas.microsoft.com/office/drawing/2014/main" id="{236B1121-E9AD-650D-4CDC-CCB75E857571}"/>
              </a:ext>
            </a:extLst>
          </p:cNvPr>
          <p:cNvSpPr>
            <a:spLocks noGrp="1"/>
          </p:cNvSpPr>
          <p:nvPr>
            <p:ph idx="1"/>
          </p:nvPr>
        </p:nvSpPr>
        <p:spPr/>
        <p:txBody>
          <a:bodyPr>
            <a:normAutofit/>
          </a:bodyPr>
          <a:lstStyle/>
          <a:p>
            <a:r>
              <a:rPr lang="en-US" b="0" i="0" dirty="0">
                <a:solidFill>
                  <a:srgbClr val="1F1F1F"/>
                </a:solidFill>
                <a:effectLst/>
                <a:latin typeface="Source Sans Pro" panose="020B0503030403020204" pitchFamily="34" charset="0"/>
              </a:rPr>
              <a:t>Hadoop YARN provides flexible scheduling and resource management over the HDFS storage. </a:t>
            </a:r>
          </a:p>
          <a:p>
            <a:r>
              <a:rPr lang="en-US" b="0" i="0" dirty="0">
                <a:solidFill>
                  <a:srgbClr val="1F1F1F"/>
                </a:solidFill>
                <a:effectLst/>
                <a:latin typeface="Source Sans Pro" panose="020B0503030403020204" pitchFamily="34" charset="0"/>
              </a:rPr>
              <a:t>YARN is used at Yahoo to </a:t>
            </a:r>
            <a:r>
              <a:rPr lang="en-US" b="1" i="0" dirty="0">
                <a:solidFill>
                  <a:srgbClr val="1F1F1F"/>
                </a:solidFill>
                <a:effectLst/>
                <a:latin typeface="Source Sans Pro" panose="020B0503030403020204" pitchFamily="34" charset="0"/>
              </a:rPr>
              <a:t>schedule jobs across </a:t>
            </a:r>
            <a:r>
              <a:rPr lang="en-US" b="0" i="0" dirty="0">
                <a:solidFill>
                  <a:srgbClr val="1F1F1F"/>
                </a:solidFill>
                <a:effectLst/>
                <a:latin typeface="Source Sans Pro" panose="020B0503030403020204" pitchFamily="34" charset="0"/>
              </a:rPr>
              <a:t>40,000 </a:t>
            </a:r>
            <a:r>
              <a:rPr lang="en-US" b="1" i="0" dirty="0">
                <a:solidFill>
                  <a:srgbClr val="1F1F1F"/>
                </a:solidFill>
                <a:effectLst/>
                <a:latin typeface="Source Sans Pro" panose="020B0503030403020204" pitchFamily="34" charset="0"/>
              </a:rPr>
              <a:t>servers</a:t>
            </a:r>
            <a:r>
              <a:rPr lang="en-US" b="0" i="0" dirty="0">
                <a:solidFill>
                  <a:srgbClr val="1F1F1F"/>
                </a:solidFill>
                <a:effectLst/>
                <a:latin typeface="Source Sans Pro" panose="020B0503030403020204" pitchFamily="34" charset="0"/>
              </a:rPr>
              <a:t>.</a:t>
            </a:r>
          </a:p>
          <a:p>
            <a:r>
              <a:rPr lang="en-US" dirty="0">
                <a:solidFill>
                  <a:srgbClr val="1F1F1F"/>
                </a:solidFill>
                <a:latin typeface="Source Sans Pro" panose="020B0503030403020204" pitchFamily="34" charset="0"/>
              </a:rPr>
              <a:t>YARN can </a:t>
            </a:r>
            <a:r>
              <a:rPr lang="en-US" b="1" dirty="0">
                <a:solidFill>
                  <a:srgbClr val="1F1F1F"/>
                </a:solidFill>
                <a:latin typeface="Source Sans Pro" panose="020B0503030403020204" pitchFamily="34" charset="0"/>
              </a:rPr>
              <a:t>dynamically allocate </a:t>
            </a:r>
            <a:r>
              <a:rPr lang="en-US" dirty="0">
                <a:solidFill>
                  <a:srgbClr val="1F1F1F"/>
                </a:solidFill>
                <a:latin typeface="Source Sans Pro" panose="020B0503030403020204" pitchFamily="34" charset="0"/>
              </a:rPr>
              <a:t>pools of </a:t>
            </a:r>
            <a:r>
              <a:rPr lang="en-US" b="1" dirty="0">
                <a:solidFill>
                  <a:srgbClr val="1F1F1F"/>
                </a:solidFill>
                <a:latin typeface="Source Sans Pro" panose="020B0503030403020204" pitchFamily="34" charset="0"/>
              </a:rPr>
              <a:t>resources to applications </a:t>
            </a:r>
            <a:r>
              <a:rPr lang="en-US" dirty="0">
                <a:solidFill>
                  <a:srgbClr val="1F1F1F"/>
                </a:solidFill>
                <a:latin typeface="Source Sans Pro" panose="020B0503030403020204" pitchFamily="34" charset="0"/>
              </a:rPr>
              <a:t>according to their needs.</a:t>
            </a:r>
            <a:endParaRPr lang="en-US" b="0" i="0" dirty="0">
              <a:solidFill>
                <a:srgbClr val="1F1F1F"/>
              </a:solidFill>
              <a:effectLst/>
              <a:latin typeface="Source Sans Pro" panose="020B0503030403020204" pitchFamily="34" charset="0"/>
            </a:endParaRPr>
          </a:p>
          <a:p>
            <a:endParaRPr lang="en-US"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955902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Triggers</a:t>
            </a:r>
          </a:p>
        </p:txBody>
      </p:sp>
      <p:sp>
        <p:nvSpPr>
          <p:cNvPr id="3" name="Content Placeholder 2"/>
          <p:cNvSpPr>
            <a:spLocks noGrp="1"/>
          </p:cNvSpPr>
          <p:nvPr>
            <p:ph idx="1"/>
          </p:nvPr>
        </p:nvSpPr>
        <p:spPr>
          <a:xfrm>
            <a:off x="874803" y="2021304"/>
            <a:ext cx="10499049" cy="4347411"/>
          </a:xfrm>
        </p:spPr>
        <p:txBody>
          <a:bodyPr>
            <a:normAutofit fontScale="92500" lnSpcReduction="10000"/>
          </a:bodyPr>
          <a:lstStyle/>
          <a:p>
            <a:r>
              <a:rPr lang="en-US" dirty="0"/>
              <a:t>Triggers can be used </a:t>
            </a:r>
            <a:r>
              <a:rPr lang="nb-NO" dirty="0"/>
              <a:t>to:</a:t>
            </a:r>
          </a:p>
          <a:p>
            <a:pPr lvl="1"/>
            <a:r>
              <a:rPr lang="en-US" dirty="0"/>
              <a:t>Maintain the integrity of the data in the database. </a:t>
            </a:r>
          </a:p>
          <a:p>
            <a:pPr lvl="2"/>
            <a:r>
              <a:rPr lang="en-US" dirty="0"/>
              <a:t>For example, when a new record (representing a new employee) is added to the employees table (</a:t>
            </a:r>
            <a:r>
              <a:rPr lang="en-US" b="1" dirty="0"/>
              <a:t>INSERT event</a:t>
            </a:r>
            <a:r>
              <a:rPr lang="en-US" dirty="0"/>
              <a:t>), new records should also be created in the tables Taxes, Vacations, and Salaries.</a:t>
            </a:r>
          </a:p>
          <a:p>
            <a:pPr lvl="1"/>
            <a:r>
              <a:rPr lang="en-US" dirty="0"/>
              <a:t>Move monitoring logic from applications to DBMSs, such as checking updates in the database. </a:t>
            </a:r>
          </a:p>
          <a:p>
            <a:pPr lvl="2"/>
            <a:r>
              <a:rPr lang="en-US" dirty="0"/>
              <a:t>For example, when a salary of an employee is </a:t>
            </a:r>
            <a:r>
              <a:rPr lang="en-US" b="1" dirty="0"/>
              <a:t>updated</a:t>
            </a:r>
            <a:r>
              <a:rPr lang="en-US" dirty="0"/>
              <a:t> from 1500 to 2000, the trigger fires on that event and checks that the update has actually happened.</a:t>
            </a:r>
          </a:p>
          <a:p>
            <a:pPr lvl="1"/>
            <a:r>
              <a:rPr lang="en-US" dirty="0"/>
              <a:t>Log updates made on database tables.</a:t>
            </a:r>
            <a:endParaRPr lang="nb-NO" dirty="0"/>
          </a:p>
        </p:txBody>
      </p:sp>
    </p:spTree>
    <p:extLst>
      <p:ext uri="{BB962C8B-B14F-4D97-AF65-F5344CB8AC3E}">
        <p14:creationId xmlns:p14="http://schemas.microsoft.com/office/powerpoint/2010/main" val="382152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00CE-A903-4900-9257-11192BAC159E}"/>
              </a:ext>
            </a:extLst>
          </p:cNvPr>
          <p:cNvSpPr>
            <a:spLocks noGrp="1"/>
          </p:cNvSpPr>
          <p:nvPr>
            <p:ph type="title"/>
          </p:nvPr>
        </p:nvSpPr>
        <p:spPr/>
        <p:txBody>
          <a:bodyPr/>
          <a:lstStyle/>
          <a:p>
            <a:r>
              <a:rPr lang="en-US" dirty="0"/>
              <a:t>MapReduce</a:t>
            </a:r>
          </a:p>
        </p:txBody>
      </p:sp>
      <p:sp>
        <p:nvSpPr>
          <p:cNvPr id="5" name="Content Placeholder 4">
            <a:extLst>
              <a:ext uri="{FF2B5EF4-FFF2-40B4-BE49-F238E27FC236}">
                <a16:creationId xmlns:a16="http://schemas.microsoft.com/office/drawing/2014/main" id="{236B1121-E9AD-650D-4CDC-CCB75E857571}"/>
              </a:ext>
            </a:extLst>
          </p:cNvPr>
          <p:cNvSpPr>
            <a:spLocks noGrp="1"/>
          </p:cNvSpPr>
          <p:nvPr>
            <p:ph idx="1"/>
          </p:nvPr>
        </p:nvSpPr>
        <p:spPr/>
        <p:txBody>
          <a:bodyPr>
            <a:normAutofit/>
          </a:bodyPr>
          <a:lstStyle/>
          <a:p>
            <a:r>
              <a:rPr lang="en-US" b="0" i="0" dirty="0">
                <a:solidFill>
                  <a:srgbClr val="1F1F1F"/>
                </a:solidFill>
                <a:effectLst/>
                <a:latin typeface="Source Sans Pro" panose="020B0503030403020204" pitchFamily="34" charset="0"/>
              </a:rPr>
              <a:t>MapReduce is a </a:t>
            </a:r>
            <a:r>
              <a:rPr lang="en-US" b="1" i="0" dirty="0">
                <a:solidFill>
                  <a:srgbClr val="1F1F1F"/>
                </a:solidFill>
                <a:effectLst/>
                <a:latin typeface="Source Sans Pro" panose="020B0503030403020204" pitchFamily="34" charset="0"/>
              </a:rPr>
              <a:t>programming model </a:t>
            </a:r>
            <a:r>
              <a:rPr lang="en-US" b="0" i="0" dirty="0">
                <a:solidFill>
                  <a:srgbClr val="1F1F1F"/>
                </a:solidFill>
                <a:effectLst/>
                <a:latin typeface="Source Sans Pro" panose="020B0503030403020204" pitchFamily="34" charset="0"/>
              </a:rPr>
              <a:t>that </a:t>
            </a:r>
            <a:r>
              <a:rPr lang="en-US" b="1" i="0" dirty="0">
                <a:solidFill>
                  <a:srgbClr val="1F1F1F"/>
                </a:solidFill>
                <a:effectLst/>
                <a:latin typeface="Source Sans Pro" panose="020B0503030403020204" pitchFamily="34" charset="0"/>
              </a:rPr>
              <a:t>simplifies parallel computing</a:t>
            </a:r>
            <a:r>
              <a:rPr lang="en-US" b="0" i="0" dirty="0">
                <a:solidFill>
                  <a:srgbClr val="1F1F1F"/>
                </a:solidFill>
                <a:effectLst/>
                <a:latin typeface="Source Sans Pro" panose="020B0503030403020204" pitchFamily="34" charset="0"/>
              </a:rPr>
              <a:t>. </a:t>
            </a:r>
          </a:p>
          <a:p>
            <a:r>
              <a:rPr lang="en-US" b="0" i="0" dirty="0">
                <a:solidFill>
                  <a:srgbClr val="1F1F1F"/>
                </a:solidFill>
                <a:effectLst/>
                <a:latin typeface="Source Sans Pro" panose="020B0503030403020204" pitchFamily="34" charset="0"/>
              </a:rPr>
              <a:t>you only need to give MapReduce two functions, </a:t>
            </a:r>
            <a:r>
              <a:rPr lang="en-US" b="1" i="0" dirty="0">
                <a:solidFill>
                  <a:srgbClr val="1F1F1F"/>
                </a:solidFill>
                <a:effectLst/>
                <a:latin typeface="Source Sans Pro" panose="020B0503030403020204" pitchFamily="34" charset="0"/>
              </a:rPr>
              <a:t>map</a:t>
            </a:r>
            <a:r>
              <a:rPr lang="en-US" b="0" i="0" dirty="0">
                <a:solidFill>
                  <a:srgbClr val="1F1F1F"/>
                </a:solidFill>
                <a:effectLst/>
                <a:latin typeface="Source Sans Pro" panose="020B0503030403020204" pitchFamily="34" charset="0"/>
              </a:rPr>
              <a:t> and </a:t>
            </a:r>
            <a:r>
              <a:rPr lang="en-US" b="1" i="0" dirty="0">
                <a:solidFill>
                  <a:srgbClr val="1F1F1F"/>
                </a:solidFill>
                <a:effectLst/>
                <a:latin typeface="Source Sans Pro" panose="020B0503030403020204" pitchFamily="34" charset="0"/>
              </a:rPr>
              <a:t>reduce</a:t>
            </a:r>
            <a:r>
              <a:rPr lang="en-US" b="0" i="0" dirty="0">
                <a:solidFill>
                  <a:srgbClr val="1F1F1F"/>
                </a:solidFill>
                <a:effectLst/>
                <a:latin typeface="Source Sans Pro" panose="020B0503030403020204" pitchFamily="34" charset="0"/>
              </a:rPr>
              <a:t>. </a:t>
            </a:r>
          </a:p>
          <a:p>
            <a:r>
              <a:rPr lang="en-US" b="0" i="0" dirty="0">
                <a:solidFill>
                  <a:srgbClr val="1F1F1F"/>
                </a:solidFill>
                <a:effectLst/>
                <a:latin typeface="Source Sans Pro" panose="020B0503030403020204" pitchFamily="34" charset="0"/>
              </a:rPr>
              <a:t>This programming model is so powerful that Google previously used it for indexing the whole internet content. </a:t>
            </a:r>
          </a:p>
          <a:p>
            <a:endParaRPr lang="en-US" b="0" i="0" dirty="0">
              <a:solidFill>
                <a:srgbClr val="1F1F1F"/>
              </a:solidFill>
              <a:effectLst/>
              <a:latin typeface="Source Sans Pro" panose="020B0503030403020204" pitchFamily="34" charset="0"/>
            </a:endParaRPr>
          </a:p>
          <a:p>
            <a:endParaRPr lang="en-US"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30674410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00CE-A903-4900-9257-11192BAC159E}"/>
              </a:ext>
            </a:extLst>
          </p:cNvPr>
          <p:cNvSpPr>
            <a:spLocks noGrp="1"/>
          </p:cNvSpPr>
          <p:nvPr>
            <p:ph type="title"/>
          </p:nvPr>
        </p:nvSpPr>
        <p:spPr/>
        <p:txBody>
          <a:bodyPr/>
          <a:lstStyle/>
          <a:p>
            <a:r>
              <a:rPr lang="en-US" dirty="0"/>
              <a:t>Example of MapReduce</a:t>
            </a:r>
          </a:p>
        </p:txBody>
      </p:sp>
      <p:sp>
        <p:nvSpPr>
          <p:cNvPr id="5" name="Content Placeholder 4">
            <a:extLst>
              <a:ext uri="{FF2B5EF4-FFF2-40B4-BE49-F238E27FC236}">
                <a16:creationId xmlns:a16="http://schemas.microsoft.com/office/drawing/2014/main" id="{236B1121-E9AD-650D-4CDC-CCB75E857571}"/>
              </a:ext>
            </a:extLst>
          </p:cNvPr>
          <p:cNvSpPr>
            <a:spLocks noGrp="1"/>
          </p:cNvSpPr>
          <p:nvPr>
            <p:ph idx="1"/>
          </p:nvPr>
        </p:nvSpPr>
        <p:spPr/>
        <p:txBody>
          <a:bodyPr>
            <a:normAutofit fontScale="92500" lnSpcReduction="20000"/>
          </a:bodyPr>
          <a:lstStyle/>
          <a:p>
            <a:r>
              <a:rPr lang="en-US" b="0" i="0" dirty="0">
                <a:solidFill>
                  <a:srgbClr val="1F1F1F"/>
                </a:solidFill>
                <a:effectLst/>
                <a:latin typeface="Source Sans Pro" panose="020B0503030403020204" pitchFamily="34" charset="0"/>
              </a:rPr>
              <a:t>The canonical MapReduce example counts the appearance of each word in a set of documents.</a:t>
            </a:r>
          </a:p>
          <a:p>
            <a:r>
              <a:rPr lang="en-US" b="0" i="0" dirty="0">
                <a:solidFill>
                  <a:srgbClr val="1F1F1F"/>
                </a:solidFill>
                <a:effectLst/>
                <a:latin typeface="Source Sans Pro" panose="020B0503030403020204" pitchFamily="34" charset="0"/>
              </a:rPr>
              <a:t>Each document is split into words, and each word is counted by the map function, using the word as the result key. </a:t>
            </a:r>
          </a:p>
          <a:p>
            <a:r>
              <a:rPr lang="en-US" b="0" i="0" dirty="0">
                <a:solidFill>
                  <a:srgbClr val="1F1F1F"/>
                </a:solidFill>
                <a:effectLst/>
                <a:latin typeface="Source Sans Pro" panose="020B0503030403020204" pitchFamily="34" charset="0"/>
              </a:rPr>
              <a:t>MapReduce puts together all the pairs with the same key and feeds them to the same call to reduce. </a:t>
            </a:r>
          </a:p>
          <a:p>
            <a:r>
              <a:rPr lang="en-US" b="0" i="0" dirty="0">
                <a:solidFill>
                  <a:srgbClr val="1F1F1F"/>
                </a:solidFill>
                <a:effectLst/>
                <a:latin typeface="Source Sans Pro" panose="020B0503030403020204" pitchFamily="34" charset="0"/>
              </a:rPr>
              <a:t>Reduce just needs to sum all its input values to find the total appearances of that word.</a:t>
            </a:r>
          </a:p>
          <a:p>
            <a:r>
              <a:rPr lang="en-US" dirty="0">
                <a:solidFill>
                  <a:srgbClr val="1F1F1F"/>
                </a:solidFill>
                <a:latin typeface="Source Sans Pro" panose="020B0503030403020204" pitchFamily="34" charset="0"/>
              </a:rPr>
              <a:t>Based on a sentence typed by a user in google MapReduce returns the list of relevant websites. The website where the occurrence of the keywords typed by the user is ranked and showed first in the result list.</a:t>
            </a:r>
            <a:endParaRPr lang="en-US" b="0" i="0" dirty="0">
              <a:solidFill>
                <a:srgbClr val="1F1F1F"/>
              </a:solidFill>
              <a:effectLst/>
              <a:latin typeface="Source Sans Pro" panose="020B0503030403020204" pitchFamily="34" charset="0"/>
            </a:endParaRPr>
          </a:p>
          <a:p>
            <a:endParaRPr lang="en-US" b="0" i="0" dirty="0">
              <a:solidFill>
                <a:srgbClr val="1F1F1F"/>
              </a:solidFill>
              <a:effectLst/>
              <a:latin typeface="Source Sans Pro" panose="020B0503030403020204" pitchFamily="34" charset="0"/>
            </a:endParaRPr>
          </a:p>
          <a:p>
            <a:endParaRPr lang="en-US"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18760593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00CE-A903-4900-9257-11192BAC159E}"/>
              </a:ext>
            </a:extLst>
          </p:cNvPr>
          <p:cNvSpPr>
            <a:spLocks noGrp="1"/>
          </p:cNvSpPr>
          <p:nvPr>
            <p:ph type="title"/>
          </p:nvPr>
        </p:nvSpPr>
        <p:spPr/>
        <p:txBody>
          <a:bodyPr/>
          <a:lstStyle/>
          <a:p>
            <a:r>
              <a:rPr lang="en-US" dirty="0"/>
              <a:t>Example of MapReduce</a:t>
            </a:r>
          </a:p>
        </p:txBody>
      </p:sp>
      <p:sp>
        <p:nvSpPr>
          <p:cNvPr id="5" name="Content Placeholder 4">
            <a:extLst>
              <a:ext uri="{FF2B5EF4-FFF2-40B4-BE49-F238E27FC236}">
                <a16:creationId xmlns:a16="http://schemas.microsoft.com/office/drawing/2014/main" id="{236B1121-E9AD-650D-4CDC-CCB75E857571}"/>
              </a:ext>
            </a:extLst>
          </p:cNvPr>
          <p:cNvSpPr>
            <a:spLocks noGrp="1"/>
          </p:cNvSpPr>
          <p:nvPr>
            <p:ph idx="1"/>
          </p:nvPr>
        </p:nvSpPr>
        <p:spPr>
          <a:ln>
            <a:solidFill>
              <a:schemeClr val="tx1"/>
            </a:solidFill>
          </a:ln>
        </p:spPr>
        <p:txBody>
          <a:bodyPr>
            <a:normAutofit/>
          </a:bodyPr>
          <a:lstStyle/>
          <a:p>
            <a:r>
              <a:rPr lang="en-US" b="1" i="0" dirty="0">
                <a:solidFill>
                  <a:srgbClr val="1F1F1F"/>
                </a:solidFill>
                <a:effectLst/>
                <a:latin typeface="Source Sans Pro" panose="020B0503030403020204" pitchFamily="34" charset="0"/>
              </a:rPr>
              <a:t>function</a:t>
            </a:r>
            <a:r>
              <a:rPr lang="en-US" b="0" i="0" dirty="0">
                <a:solidFill>
                  <a:srgbClr val="1F1F1F"/>
                </a:solidFill>
                <a:effectLst/>
                <a:latin typeface="Source Sans Pro" panose="020B0503030403020204" pitchFamily="34" charset="0"/>
              </a:rPr>
              <a:t> map(String name, String document):</a:t>
            </a:r>
          </a:p>
          <a:p>
            <a:pPr marL="0" indent="0">
              <a:buNone/>
            </a:pPr>
            <a:r>
              <a:rPr lang="en-US" b="0" i="0" dirty="0">
                <a:solidFill>
                  <a:srgbClr val="1F1F1F"/>
                </a:solidFill>
                <a:effectLst/>
                <a:latin typeface="Source Sans Pro" panose="020B0503030403020204" pitchFamily="34" charset="0"/>
              </a:rPr>
              <a:t>  // name: document name</a:t>
            </a:r>
          </a:p>
          <a:p>
            <a:pPr marL="0" indent="0">
              <a:buNone/>
            </a:pPr>
            <a:r>
              <a:rPr lang="en-US" b="0" i="0" dirty="0">
                <a:solidFill>
                  <a:srgbClr val="1F1F1F"/>
                </a:solidFill>
                <a:effectLst/>
                <a:latin typeface="Source Sans Pro" panose="020B0503030403020204" pitchFamily="34" charset="0"/>
              </a:rPr>
              <a:t>  // document: document contents</a:t>
            </a:r>
          </a:p>
          <a:p>
            <a:pPr marL="0" indent="0">
              <a:buNone/>
            </a:pPr>
            <a:r>
              <a:rPr lang="en-US" b="0" i="0" dirty="0">
                <a:solidFill>
                  <a:srgbClr val="1F1F1F"/>
                </a:solidFill>
                <a:effectLst/>
                <a:latin typeface="Source Sans Pro" panose="020B0503030403020204" pitchFamily="34" charset="0"/>
              </a:rPr>
              <a:t>  	</a:t>
            </a:r>
            <a:r>
              <a:rPr lang="en-US" b="1" i="0" dirty="0">
                <a:solidFill>
                  <a:srgbClr val="1F1F1F"/>
                </a:solidFill>
                <a:effectLst/>
                <a:latin typeface="Source Sans Pro" panose="020B0503030403020204" pitchFamily="34" charset="0"/>
              </a:rPr>
              <a:t>for each </a:t>
            </a:r>
            <a:r>
              <a:rPr lang="en-US" b="0" i="0" dirty="0">
                <a:solidFill>
                  <a:srgbClr val="1F1F1F"/>
                </a:solidFill>
                <a:effectLst/>
                <a:latin typeface="Source Sans Pro" panose="020B0503030403020204" pitchFamily="34" charset="0"/>
              </a:rPr>
              <a:t>word w in document:</a:t>
            </a:r>
          </a:p>
          <a:p>
            <a:pPr marL="0" indent="0">
              <a:buNone/>
            </a:pPr>
            <a:r>
              <a:rPr lang="en-US" b="0" i="0" dirty="0">
                <a:solidFill>
                  <a:srgbClr val="1F1F1F"/>
                </a:solidFill>
                <a:effectLst/>
                <a:latin typeface="Source Sans Pro" panose="020B0503030403020204" pitchFamily="34" charset="0"/>
              </a:rPr>
              <a:t>    		emit (w, 1)</a:t>
            </a:r>
          </a:p>
          <a:p>
            <a:endParaRPr lang="en-US" b="0" i="0" dirty="0">
              <a:solidFill>
                <a:srgbClr val="1F1F1F"/>
              </a:solidFill>
              <a:effectLst/>
              <a:latin typeface="Source Sans Pro" panose="020B0503030403020204" pitchFamily="34" charset="0"/>
            </a:endParaRPr>
          </a:p>
          <a:p>
            <a:endParaRPr lang="en-US" b="0" i="0" dirty="0">
              <a:solidFill>
                <a:srgbClr val="1F1F1F"/>
              </a:solidFill>
              <a:effectLst/>
              <a:latin typeface="Source Sans Pro" panose="020B0503030403020204" pitchFamily="34" charset="0"/>
            </a:endParaRPr>
          </a:p>
        </p:txBody>
      </p:sp>
      <p:sp>
        <p:nvSpPr>
          <p:cNvPr id="4" name="Content Placeholder 3">
            <a:extLst>
              <a:ext uri="{FF2B5EF4-FFF2-40B4-BE49-F238E27FC236}">
                <a16:creationId xmlns:a16="http://schemas.microsoft.com/office/drawing/2014/main" id="{1AF81595-5ADB-3966-62E4-DCBC1F91D3FA}"/>
              </a:ext>
            </a:extLst>
          </p:cNvPr>
          <p:cNvSpPr>
            <a:spLocks noGrp="1"/>
          </p:cNvSpPr>
          <p:nvPr>
            <p:ph idx="13"/>
          </p:nvPr>
        </p:nvSpPr>
        <p:spPr>
          <a:ln>
            <a:solidFill>
              <a:schemeClr val="tx1"/>
            </a:solidFill>
          </a:ln>
        </p:spPr>
        <p:txBody>
          <a:bodyPr>
            <a:normAutofit lnSpcReduction="10000"/>
          </a:bodyPr>
          <a:lstStyle/>
          <a:p>
            <a:r>
              <a:rPr lang="en-US" b="1" i="0" dirty="0">
                <a:solidFill>
                  <a:srgbClr val="1F1F1F"/>
                </a:solidFill>
                <a:effectLst/>
                <a:latin typeface="Source Sans Pro" panose="020B0503030403020204" pitchFamily="34" charset="0"/>
              </a:rPr>
              <a:t>function </a:t>
            </a:r>
            <a:r>
              <a:rPr lang="en-US" b="0" i="0" dirty="0">
                <a:solidFill>
                  <a:srgbClr val="1F1F1F"/>
                </a:solidFill>
                <a:effectLst/>
                <a:latin typeface="Source Sans Pro" panose="020B0503030403020204" pitchFamily="34" charset="0"/>
              </a:rPr>
              <a:t>reduce(String word, Iterator </a:t>
            </a:r>
            <a:r>
              <a:rPr lang="en-US" b="0" i="0" dirty="0" err="1">
                <a:solidFill>
                  <a:srgbClr val="1F1F1F"/>
                </a:solidFill>
                <a:effectLst/>
                <a:latin typeface="Source Sans Pro" panose="020B0503030403020204" pitchFamily="34" charset="0"/>
              </a:rPr>
              <a:t>partialCounts</a:t>
            </a:r>
            <a:r>
              <a:rPr lang="en-US" b="0" i="0" dirty="0">
                <a:solidFill>
                  <a:srgbClr val="1F1F1F"/>
                </a:solidFill>
                <a:effectLst/>
                <a:latin typeface="Source Sans Pro" panose="020B0503030403020204" pitchFamily="34" charset="0"/>
              </a:rPr>
              <a:t>):</a:t>
            </a:r>
          </a:p>
          <a:p>
            <a:r>
              <a:rPr lang="en-US" b="0" i="0" dirty="0">
                <a:solidFill>
                  <a:srgbClr val="1F1F1F"/>
                </a:solidFill>
                <a:effectLst/>
                <a:latin typeface="Source Sans Pro" panose="020B0503030403020204" pitchFamily="34" charset="0"/>
              </a:rPr>
              <a:t>  // word: a word</a:t>
            </a:r>
          </a:p>
          <a:p>
            <a:r>
              <a:rPr lang="en-US" b="0" i="0" dirty="0">
                <a:solidFill>
                  <a:srgbClr val="1F1F1F"/>
                </a:solidFill>
                <a:effectLst/>
                <a:latin typeface="Source Sans Pro" panose="020B0503030403020204" pitchFamily="34" charset="0"/>
              </a:rPr>
              <a:t>  // </a:t>
            </a:r>
            <a:r>
              <a:rPr lang="en-US" b="0" i="0" dirty="0" err="1">
                <a:solidFill>
                  <a:srgbClr val="1F1F1F"/>
                </a:solidFill>
                <a:effectLst/>
                <a:latin typeface="Source Sans Pro" panose="020B0503030403020204" pitchFamily="34" charset="0"/>
              </a:rPr>
              <a:t>partialCounts</a:t>
            </a:r>
            <a:r>
              <a:rPr lang="en-US" b="0" i="0" dirty="0">
                <a:solidFill>
                  <a:srgbClr val="1F1F1F"/>
                </a:solidFill>
                <a:effectLst/>
                <a:latin typeface="Source Sans Pro" panose="020B0503030403020204" pitchFamily="34" charset="0"/>
              </a:rPr>
              <a:t>: a list of aggregated partial counts</a:t>
            </a:r>
          </a:p>
          <a:p>
            <a:r>
              <a:rPr lang="en-US" b="0" i="0" dirty="0">
                <a:solidFill>
                  <a:srgbClr val="1F1F1F"/>
                </a:solidFill>
                <a:effectLst/>
                <a:latin typeface="Source Sans Pro" panose="020B0503030403020204" pitchFamily="34" charset="0"/>
              </a:rPr>
              <a:t>  sum = 0</a:t>
            </a:r>
          </a:p>
          <a:p>
            <a:r>
              <a:rPr lang="en-US" b="0" i="0" dirty="0">
                <a:solidFill>
                  <a:srgbClr val="1F1F1F"/>
                </a:solidFill>
                <a:effectLst/>
                <a:latin typeface="Source Sans Pro" panose="020B0503030403020204" pitchFamily="34" charset="0"/>
              </a:rPr>
              <a:t>  </a:t>
            </a:r>
            <a:r>
              <a:rPr lang="en-US" b="1" i="0" dirty="0">
                <a:solidFill>
                  <a:srgbClr val="1F1F1F"/>
                </a:solidFill>
                <a:effectLst/>
                <a:latin typeface="Source Sans Pro" panose="020B0503030403020204" pitchFamily="34" charset="0"/>
              </a:rPr>
              <a:t>for each </a:t>
            </a:r>
            <a:r>
              <a:rPr lang="en-US" b="0" i="0" dirty="0">
                <a:solidFill>
                  <a:srgbClr val="1F1F1F"/>
                </a:solidFill>
                <a:effectLst/>
                <a:latin typeface="Source Sans Pro" panose="020B0503030403020204" pitchFamily="34" charset="0"/>
              </a:rPr>
              <a:t>pc in </a:t>
            </a:r>
            <a:r>
              <a:rPr lang="en-US" b="0" i="0" dirty="0" err="1">
                <a:solidFill>
                  <a:srgbClr val="1F1F1F"/>
                </a:solidFill>
                <a:effectLst/>
                <a:latin typeface="Source Sans Pro" panose="020B0503030403020204" pitchFamily="34" charset="0"/>
              </a:rPr>
              <a:t>partialCounts</a:t>
            </a:r>
            <a:r>
              <a:rPr lang="en-US" b="0" i="0" dirty="0">
                <a:solidFill>
                  <a:srgbClr val="1F1F1F"/>
                </a:solidFill>
                <a:effectLst/>
                <a:latin typeface="Source Sans Pro" panose="020B0503030403020204" pitchFamily="34" charset="0"/>
              </a:rPr>
              <a:t>:</a:t>
            </a:r>
          </a:p>
          <a:p>
            <a:r>
              <a:rPr lang="en-US" b="0" i="0" dirty="0">
                <a:solidFill>
                  <a:srgbClr val="1F1F1F"/>
                </a:solidFill>
                <a:effectLst/>
                <a:latin typeface="Source Sans Pro" panose="020B0503030403020204" pitchFamily="34" charset="0"/>
              </a:rPr>
              <a:t>    sum += pc</a:t>
            </a:r>
          </a:p>
          <a:p>
            <a:r>
              <a:rPr lang="en-US" b="0" i="0" dirty="0">
                <a:solidFill>
                  <a:srgbClr val="1F1F1F"/>
                </a:solidFill>
                <a:effectLst/>
                <a:latin typeface="Source Sans Pro" panose="020B0503030403020204" pitchFamily="34" charset="0"/>
              </a:rPr>
              <a:t>  emit (word, sum)</a:t>
            </a:r>
          </a:p>
          <a:p>
            <a:endParaRPr lang="en-US" dirty="0"/>
          </a:p>
        </p:txBody>
      </p:sp>
    </p:spTree>
    <p:extLst>
      <p:ext uri="{BB962C8B-B14F-4D97-AF65-F5344CB8AC3E}">
        <p14:creationId xmlns:p14="http://schemas.microsoft.com/office/powerpoint/2010/main" val="6706176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NoSQL</a:t>
            </a:r>
          </a:p>
        </p:txBody>
      </p:sp>
    </p:spTree>
    <p:extLst>
      <p:ext uri="{BB962C8B-B14F-4D97-AF65-F5344CB8AC3E}">
        <p14:creationId xmlns:p14="http://schemas.microsoft.com/office/powerpoint/2010/main" val="27997443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a:t>
            </a:r>
          </a:p>
        </p:txBody>
      </p:sp>
      <p:sp>
        <p:nvSpPr>
          <p:cNvPr id="3" name="Content Placeholder 2"/>
          <p:cNvSpPr>
            <a:spLocks noGrp="1"/>
          </p:cNvSpPr>
          <p:nvPr>
            <p:ph idx="1"/>
          </p:nvPr>
        </p:nvSpPr>
        <p:spPr/>
        <p:txBody>
          <a:bodyPr>
            <a:normAutofit/>
          </a:bodyPr>
          <a:lstStyle/>
          <a:p>
            <a:r>
              <a:rPr lang="en-US" dirty="0"/>
              <a:t>NoSQL stands for Not only SQL.</a:t>
            </a:r>
          </a:p>
          <a:p>
            <a:r>
              <a:rPr lang="en-US" dirty="0"/>
              <a:t>The rise of big data lead to the need for new tools to create business value out of this big data. </a:t>
            </a:r>
          </a:p>
        </p:txBody>
      </p:sp>
      <p:pic>
        <p:nvPicPr>
          <p:cNvPr id="4" name="Picture 3"/>
          <p:cNvPicPr>
            <a:picLocks noChangeAspect="1"/>
          </p:cNvPicPr>
          <p:nvPr/>
        </p:nvPicPr>
        <p:blipFill>
          <a:blip r:embed="rId3"/>
          <a:stretch>
            <a:fillRect/>
          </a:stretch>
        </p:blipFill>
        <p:spPr>
          <a:xfrm>
            <a:off x="2349500" y="3551274"/>
            <a:ext cx="6781800" cy="3154326"/>
          </a:xfrm>
          <a:prstGeom prst="rect">
            <a:avLst/>
          </a:prstGeom>
        </p:spPr>
      </p:pic>
    </p:spTree>
    <p:extLst>
      <p:ext uri="{BB962C8B-B14F-4D97-AF65-F5344CB8AC3E}">
        <p14:creationId xmlns:p14="http://schemas.microsoft.com/office/powerpoint/2010/main" val="29650909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a:t>
            </a:r>
            <a:endParaRPr lang="en-US" sz="2000" b="0" dirty="0"/>
          </a:p>
        </p:txBody>
      </p:sp>
      <p:sp>
        <p:nvSpPr>
          <p:cNvPr id="3" name="Text Placeholder 2"/>
          <p:cNvSpPr>
            <a:spLocks noGrp="1"/>
          </p:cNvSpPr>
          <p:nvPr>
            <p:ph idx="1"/>
          </p:nvPr>
        </p:nvSpPr>
        <p:spPr/>
        <p:txBody>
          <a:bodyPr/>
          <a:lstStyle/>
          <a:p>
            <a:r>
              <a:rPr lang="en-US" sz="2400" dirty="0"/>
              <a:t>Most N</a:t>
            </a:r>
            <a:r>
              <a:rPr lang="en-US" sz="100" dirty="0"/>
              <a:t> </a:t>
            </a:r>
            <a:r>
              <a:rPr lang="en-US" sz="2400" dirty="0"/>
              <a:t>o</a:t>
            </a:r>
            <a:r>
              <a:rPr lang="en-US" sz="100" dirty="0"/>
              <a:t> </a:t>
            </a:r>
            <a:r>
              <a:rPr lang="en-US" sz="2400" dirty="0"/>
              <a:t>S</a:t>
            </a:r>
            <a:r>
              <a:rPr lang="en-US" sz="100" dirty="0"/>
              <a:t> </a:t>
            </a:r>
            <a:r>
              <a:rPr lang="en-US" sz="2400" dirty="0"/>
              <a:t>Q</a:t>
            </a:r>
            <a:r>
              <a:rPr lang="en-US" sz="100" dirty="0"/>
              <a:t> </a:t>
            </a:r>
            <a:r>
              <a:rPr lang="en-US" sz="2400" dirty="0"/>
              <a:t>L systems are distributed databases with distributed storage systems</a:t>
            </a:r>
          </a:p>
          <a:p>
            <a:pPr lvl="1"/>
            <a:r>
              <a:rPr lang="en-US" sz="2400" dirty="0"/>
              <a:t>Focus on scalability</a:t>
            </a:r>
          </a:p>
          <a:p>
            <a:pPr lvl="1"/>
            <a:r>
              <a:rPr lang="en-US" sz="2400" dirty="0"/>
              <a:t>semi-structured data</a:t>
            </a:r>
          </a:p>
          <a:p>
            <a:pPr lvl="1"/>
            <a:r>
              <a:rPr lang="en-US" sz="2400" dirty="0"/>
              <a:t>distributed storage</a:t>
            </a:r>
          </a:p>
          <a:p>
            <a:pPr lvl="1"/>
            <a:r>
              <a:rPr lang="en-US" sz="2400" dirty="0"/>
              <a:t>high performance</a:t>
            </a:r>
          </a:p>
          <a:p>
            <a:pPr lvl="1"/>
            <a:r>
              <a:rPr lang="en-US" sz="2400" dirty="0"/>
              <a:t>high availability</a:t>
            </a:r>
          </a:p>
          <a:p>
            <a:pPr lvl="1"/>
            <a:r>
              <a:rPr lang="en-US" sz="2400" dirty="0"/>
              <a:t>data replication</a:t>
            </a:r>
          </a:p>
          <a:p>
            <a:pPr lvl="1"/>
            <a:r>
              <a:rPr lang="en-US" sz="2400" dirty="0"/>
              <a:t>parallel processing.</a:t>
            </a:r>
          </a:p>
        </p:txBody>
      </p:sp>
    </p:spTree>
    <p:extLst>
      <p:ext uri="{BB962C8B-B14F-4D97-AF65-F5344CB8AC3E}">
        <p14:creationId xmlns:p14="http://schemas.microsoft.com/office/powerpoint/2010/main" val="9676827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a:t>
            </a:r>
          </a:p>
        </p:txBody>
      </p:sp>
      <p:sp>
        <p:nvSpPr>
          <p:cNvPr id="3" name="Content Placeholder 2"/>
          <p:cNvSpPr>
            <a:spLocks noGrp="1"/>
          </p:cNvSpPr>
          <p:nvPr>
            <p:ph idx="1"/>
          </p:nvPr>
        </p:nvSpPr>
        <p:spPr>
          <a:xfrm>
            <a:off x="570003" y="1887103"/>
            <a:ext cx="10732612" cy="4196197"/>
          </a:xfrm>
        </p:spPr>
        <p:txBody>
          <a:bodyPr>
            <a:normAutofit lnSpcReduction="10000"/>
          </a:bodyPr>
          <a:lstStyle/>
          <a:p>
            <a:r>
              <a:rPr lang="en-US" dirty="0"/>
              <a:t>Does not use relational model, no strict consistency </a:t>
            </a:r>
            <a:r>
              <a:rPr lang="nb-NO" dirty="0"/>
              <a:t>and </a:t>
            </a:r>
            <a:r>
              <a:rPr lang="en-US" dirty="0"/>
              <a:t>schemas</a:t>
            </a:r>
            <a:r>
              <a:rPr lang="nb-NO" dirty="0"/>
              <a:t> </a:t>
            </a:r>
            <a:r>
              <a:rPr lang="en-US" dirty="0"/>
              <a:t>are</a:t>
            </a:r>
            <a:r>
              <a:rPr lang="nb-NO" dirty="0"/>
              <a:t> not </a:t>
            </a:r>
            <a:r>
              <a:rPr lang="en-US" dirty="0"/>
              <a:t>required</a:t>
            </a:r>
          </a:p>
          <a:p>
            <a:r>
              <a:rPr lang="en-US" dirty="0"/>
              <a:t>Allows to freely add fields to database records without having to define any changes in structure first. </a:t>
            </a:r>
          </a:p>
          <a:p>
            <a:pPr lvl="1"/>
            <a:r>
              <a:rPr lang="en-US" dirty="0"/>
              <a:t>This is particularly useful when dealing with non-uniform data and custom fields.</a:t>
            </a:r>
          </a:p>
          <a:p>
            <a:r>
              <a:rPr lang="en-US" sz="2800" dirty="0"/>
              <a:t>Tends to be Open Source</a:t>
            </a:r>
          </a:p>
          <a:p>
            <a:r>
              <a:rPr lang="en-US" sz="2800" dirty="0"/>
              <a:t>Mostly</a:t>
            </a:r>
            <a:r>
              <a:rPr lang="nb-NO" sz="2800" dirty="0"/>
              <a:t> do not </a:t>
            </a:r>
            <a:r>
              <a:rPr lang="en-US" sz="2800" dirty="0"/>
              <a:t>use SQL as a query language.</a:t>
            </a:r>
          </a:p>
          <a:p>
            <a:r>
              <a:rPr lang="en-US" sz="2800" b="1" dirty="0"/>
              <a:t>NoSQL databases are not meant to replace RDBMS but to complement them (they are used together in some scenarios).</a:t>
            </a:r>
            <a:endParaRPr lang="nb-NO" sz="2800" b="1" dirty="0"/>
          </a:p>
          <a:p>
            <a:pPr lvl="1"/>
            <a:endParaRPr lang="nb-NO" dirty="0"/>
          </a:p>
        </p:txBody>
      </p:sp>
      <p:sp>
        <p:nvSpPr>
          <p:cNvPr id="8" name="Content Placeholder 2"/>
          <p:cNvSpPr txBox="1">
            <a:spLocks/>
          </p:cNvSpPr>
          <p:nvPr/>
        </p:nvSpPr>
        <p:spPr>
          <a:xfrm>
            <a:off x="505959" y="4131568"/>
            <a:ext cx="6512586" cy="1368019"/>
          </a:xfrm>
          <a:prstGeom prst="rect">
            <a:avLst/>
          </a:prstGeom>
        </p:spPr>
        <p:txBody>
          <a:bodyPr vert="horz" lIns="91440" tIns="0" rIns="91440" bIns="0" rtlCol="0">
            <a:noAutofit/>
          </a:bodyPr>
          <a:lst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603236" marR="0" lvl="1" indent="-277277" algn="l" defTabSz="601118" rtl="0" eaLnBrk="1" fontAlgn="auto" latinLnBrk="0" hangingPunct="1">
              <a:lnSpc>
                <a:spcPct val="100000"/>
              </a:lnSpc>
              <a:spcBef>
                <a:spcPct val="20000"/>
              </a:spcBef>
              <a:spcAft>
                <a:spcPts val="0"/>
              </a:spcAft>
              <a:buClrTx/>
              <a:buSzTx/>
              <a:buFont typeface="Arial"/>
              <a:buChar char="–"/>
              <a:tabLst/>
              <a:defRPr/>
            </a:pPr>
            <a:endParaRPr kumimoji="0" lang="nb-NO" sz="2100" b="0" i="0" u="none" strike="noStrike" kern="1200" cap="none" spc="0" normalizeH="0" baseline="0" noProof="0" dirty="0">
              <a:ln>
                <a:noFill/>
              </a:ln>
              <a:solidFill>
                <a:srgbClr val="252525"/>
              </a:solidFill>
              <a:effectLst/>
              <a:uLnTx/>
              <a:uFillTx/>
              <a:latin typeface="Calibri"/>
              <a:ea typeface="+mn-ea"/>
              <a:cs typeface="Calibri"/>
            </a:endParaRPr>
          </a:p>
        </p:txBody>
      </p:sp>
    </p:spTree>
    <p:extLst>
      <p:ext uri="{BB962C8B-B14F-4D97-AF65-F5344CB8AC3E}">
        <p14:creationId xmlns:p14="http://schemas.microsoft.com/office/powerpoint/2010/main" val="42533216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major types of NoSQL database</a:t>
            </a:r>
          </a:p>
        </p:txBody>
      </p:sp>
      <p:sp>
        <p:nvSpPr>
          <p:cNvPr id="3" name="Content Placeholder 2"/>
          <p:cNvSpPr>
            <a:spLocks noGrp="1"/>
          </p:cNvSpPr>
          <p:nvPr>
            <p:ph idx="1"/>
          </p:nvPr>
        </p:nvSpPr>
        <p:spPr/>
        <p:txBody>
          <a:bodyPr>
            <a:normAutofit/>
          </a:bodyPr>
          <a:lstStyle/>
          <a:p>
            <a:r>
              <a:rPr lang="en-US" b="1" dirty="0"/>
              <a:t>Key-Value Databases</a:t>
            </a:r>
            <a:r>
              <a:rPr lang="en-US" dirty="0"/>
              <a:t> </a:t>
            </a:r>
          </a:p>
          <a:p>
            <a:r>
              <a:rPr lang="en-US" b="1" dirty="0"/>
              <a:t>Wide-column Databases</a:t>
            </a:r>
          </a:p>
          <a:p>
            <a:r>
              <a:rPr lang="en-US" b="1" dirty="0"/>
              <a:t>Graph Databases</a:t>
            </a:r>
          </a:p>
          <a:p>
            <a:r>
              <a:rPr lang="en-US" b="1" dirty="0"/>
              <a:t>Document Databases</a:t>
            </a:r>
            <a:r>
              <a:rPr lang="en-US" dirty="0"/>
              <a:t> </a:t>
            </a:r>
          </a:p>
          <a:p>
            <a:endParaRPr lang="en-US" dirty="0"/>
          </a:p>
        </p:txBody>
      </p:sp>
      <p:sp>
        <p:nvSpPr>
          <p:cNvPr id="5" name="Rectangle 4"/>
          <p:cNvSpPr/>
          <p:nvPr/>
        </p:nvSpPr>
        <p:spPr>
          <a:xfrm>
            <a:off x="342900" y="5024957"/>
            <a:ext cx="10985500" cy="415498"/>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nb-NO" sz="2100" b="0" i="0" u="none" strike="noStrike" kern="1200" cap="none" spc="0" normalizeH="0" baseline="0" noProof="0" dirty="0">
                <a:ln>
                  <a:noFill/>
                </a:ln>
                <a:solidFill>
                  <a:srgbClr val="252525"/>
                </a:solidFill>
                <a:effectLst/>
                <a:uLnTx/>
                <a:uFillTx/>
                <a:latin typeface="Calibri"/>
                <a:ea typeface="+mn-ea"/>
                <a:cs typeface="+mn-cs"/>
              </a:rPr>
              <a:t>List </a:t>
            </a:r>
            <a:r>
              <a:rPr kumimoji="0" lang="nb-NO" sz="2100" b="0" i="0" u="none" strike="noStrike" kern="1200" cap="none" spc="0" normalizeH="0" baseline="0" noProof="0" dirty="0" err="1">
                <a:ln>
                  <a:noFill/>
                </a:ln>
                <a:solidFill>
                  <a:srgbClr val="252525"/>
                </a:solidFill>
                <a:effectLst/>
                <a:uLnTx/>
                <a:uFillTx/>
                <a:latin typeface="Calibri"/>
                <a:ea typeface="+mn-ea"/>
                <a:cs typeface="+mn-cs"/>
              </a:rPr>
              <a:t>of</a:t>
            </a:r>
            <a:r>
              <a:rPr kumimoji="0" lang="nb-NO" sz="2100" b="0" i="0" u="none" strike="noStrike" kern="1200" cap="none" spc="0" normalizeH="0" baseline="0" noProof="0" dirty="0">
                <a:ln>
                  <a:noFill/>
                </a:ln>
                <a:solidFill>
                  <a:srgbClr val="252525"/>
                </a:solidFill>
                <a:effectLst/>
                <a:uLnTx/>
                <a:uFillTx/>
                <a:latin typeface="Calibri"/>
                <a:ea typeface="+mn-ea"/>
                <a:cs typeface="+mn-cs"/>
              </a:rPr>
              <a:t> </a:t>
            </a:r>
            <a:r>
              <a:rPr kumimoji="0" lang="nb-NO" sz="2100" b="0" i="0" u="none" strike="noStrike" kern="1200" cap="none" spc="0" normalizeH="0" baseline="0" noProof="0" dirty="0" err="1">
                <a:ln>
                  <a:noFill/>
                </a:ln>
                <a:solidFill>
                  <a:srgbClr val="252525"/>
                </a:solidFill>
                <a:effectLst/>
                <a:uLnTx/>
                <a:uFillTx/>
                <a:latin typeface="Calibri"/>
                <a:ea typeface="+mn-ea"/>
                <a:cs typeface="+mn-cs"/>
              </a:rPr>
              <a:t>NoSQL</a:t>
            </a:r>
            <a:r>
              <a:rPr kumimoji="0" lang="nb-NO" sz="2100" b="0" i="0" u="none" strike="noStrike" kern="1200" cap="none" spc="0" normalizeH="0" baseline="0" noProof="0" dirty="0">
                <a:ln>
                  <a:noFill/>
                </a:ln>
                <a:solidFill>
                  <a:srgbClr val="252525"/>
                </a:solidFill>
                <a:effectLst/>
                <a:uLnTx/>
                <a:uFillTx/>
                <a:latin typeface="Calibri"/>
                <a:ea typeface="+mn-ea"/>
                <a:cs typeface="+mn-cs"/>
              </a:rPr>
              <a:t> databases: </a:t>
            </a:r>
            <a:r>
              <a:rPr kumimoji="0" lang="nb-NO" sz="2100" b="0" i="0" u="none" strike="noStrike" kern="1200" cap="none" spc="0" normalizeH="0" baseline="0" noProof="0" dirty="0">
                <a:ln>
                  <a:noFill/>
                </a:ln>
                <a:solidFill>
                  <a:srgbClr val="252525"/>
                </a:solidFill>
                <a:effectLst/>
                <a:uLnTx/>
                <a:uFillTx/>
                <a:latin typeface="Calibri"/>
                <a:ea typeface="+mn-ea"/>
                <a:cs typeface="+mn-cs"/>
                <a:hlinkClick r:id="rId3"/>
              </a:rPr>
              <a:t>http://nosql-database.org/</a:t>
            </a:r>
            <a:r>
              <a:rPr kumimoji="0" lang="nb-NO" sz="2100" b="0" i="0" u="none" strike="noStrike" kern="1200" cap="none" spc="0" normalizeH="0" baseline="0" noProof="0" dirty="0">
                <a:ln>
                  <a:noFill/>
                </a:ln>
                <a:solidFill>
                  <a:srgbClr val="252525"/>
                </a:solidFill>
                <a:effectLst/>
                <a:uLnTx/>
                <a:uFillTx/>
                <a:latin typeface="Calibri"/>
                <a:ea typeface="+mn-ea"/>
                <a:cs typeface="+mn-cs"/>
              </a:rPr>
              <a:t> </a:t>
            </a:r>
          </a:p>
        </p:txBody>
      </p:sp>
      <p:sp>
        <p:nvSpPr>
          <p:cNvPr id="8" name="TextBox 7"/>
          <p:cNvSpPr txBox="1"/>
          <p:nvPr/>
        </p:nvSpPr>
        <p:spPr>
          <a:xfrm>
            <a:off x="5622878" y="4292598"/>
            <a:ext cx="55955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57575"/>
                </a:solidFill>
                <a:effectLst/>
                <a:uLnTx/>
                <a:uFillTx/>
                <a:latin typeface="sohne"/>
                <a:ea typeface="+mn-ea"/>
                <a:cs typeface="+mn-cs"/>
              </a:rPr>
              <a:t>The NoSQL database family and their representations.</a:t>
            </a:r>
            <a:endParaRPr kumimoji="0" lang="nb-NO" sz="1800" b="0" i="0" u="none" strike="noStrike" kern="1200" cap="none" spc="0" normalizeH="0" baseline="0" noProof="0" dirty="0">
              <a:ln>
                <a:noFill/>
              </a:ln>
              <a:solidFill>
                <a:srgbClr val="252525"/>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41B589F5-C4A3-4699-B53B-4D5A33919D89}"/>
              </a:ext>
            </a:extLst>
          </p:cNvPr>
          <p:cNvPicPr>
            <a:picLocks noChangeAspect="1"/>
          </p:cNvPicPr>
          <p:nvPr/>
        </p:nvPicPr>
        <p:blipFill>
          <a:blip r:embed="rId4"/>
          <a:stretch>
            <a:fillRect/>
          </a:stretch>
        </p:blipFill>
        <p:spPr>
          <a:xfrm>
            <a:off x="4823099" y="1912843"/>
            <a:ext cx="6667500" cy="2219325"/>
          </a:xfrm>
          <a:prstGeom prst="rect">
            <a:avLst/>
          </a:prstGeom>
        </p:spPr>
      </p:pic>
    </p:spTree>
    <p:extLst>
      <p:ext uri="{BB962C8B-B14F-4D97-AF65-F5344CB8AC3E}">
        <p14:creationId xmlns:p14="http://schemas.microsoft.com/office/powerpoint/2010/main" val="3912470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DBs </a:t>
            </a:r>
          </a:p>
        </p:txBody>
      </p:sp>
      <p:pic>
        <p:nvPicPr>
          <p:cNvPr id="7" name="Picture 6">
            <a:extLst>
              <a:ext uri="{FF2B5EF4-FFF2-40B4-BE49-F238E27FC236}">
                <a16:creationId xmlns:a16="http://schemas.microsoft.com/office/drawing/2014/main" id="{954F5140-7357-48BF-A428-BD5B350DBD53}"/>
              </a:ext>
            </a:extLst>
          </p:cNvPr>
          <p:cNvPicPr>
            <a:picLocks noChangeAspect="1"/>
          </p:cNvPicPr>
          <p:nvPr/>
        </p:nvPicPr>
        <p:blipFill>
          <a:blip r:embed="rId3"/>
          <a:stretch>
            <a:fillRect/>
          </a:stretch>
        </p:blipFill>
        <p:spPr>
          <a:xfrm>
            <a:off x="1837188" y="1572244"/>
            <a:ext cx="7753350" cy="4714875"/>
          </a:xfrm>
          <a:prstGeom prst="rect">
            <a:avLst/>
          </a:prstGeom>
        </p:spPr>
      </p:pic>
    </p:spTree>
    <p:extLst>
      <p:ext uri="{BB962C8B-B14F-4D97-AF65-F5344CB8AC3E}">
        <p14:creationId xmlns:p14="http://schemas.microsoft.com/office/powerpoint/2010/main" val="3911121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3D520-B5CE-4B1C-A228-2D10C5CD3E42}"/>
              </a:ext>
            </a:extLst>
          </p:cNvPr>
          <p:cNvSpPr>
            <a:spLocks noGrp="1"/>
          </p:cNvSpPr>
          <p:nvPr>
            <p:ph type="title"/>
          </p:nvPr>
        </p:nvSpPr>
        <p:spPr/>
        <p:txBody>
          <a:bodyPr/>
          <a:lstStyle/>
          <a:p>
            <a:r>
              <a:rPr lang="en-US" dirty="0"/>
              <a:t>Document Databases</a:t>
            </a:r>
          </a:p>
        </p:txBody>
      </p:sp>
      <p:pic>
        <p:nvPicPr>
          <p:cNvPr id="4" name="Content Placeholder 3">
            <a:extLst>
              <a:ext uri="{FF2B5EF4-FFF2-40B4-BE49-F238E27FC236}">
                <a16:creationId xmlns:a16="http://schemas.microsoft.com/office/drawing/2014/main" id="{29E71C72-1143-4418-934D-C4A31DF5502F}"/>
              </a:ext>
            </a:extLst>
          </p:cNvPr>
          <p:cNvPicPr>
            <a:picLocks noGrp="1" noChangeAspect="1"/>
          </p:cNvPicPr>
          <p:nvPr>
            <p:ph idx="1"/>
          </p:nvPr>
        </p:nvPicPr>
        <p:blipFill>
          <a:blip r:embed="rId3"/>
          <a:stretch>
            <a:fillRect/>
          </a:stretch>
        </p:blipFill>
        <p:spPr>
          <a:xfrm>
            <a:off x="3442979" y="2127250"/>
            <a:ext cx="5387005" cy="3798888"/>
          </a:xfrm>
          <a:prstGeom prst="rect">
            <a:avLst/>
          </a:prstGeom>
        </p:spPr>
      </p:pic>
      <p:sp>
        <p:nvSpPr>
          <p:cNvPr id="5" name="TextBox 4">
            <a:extLst>
              <a:ext uri="{FF2B5EF4-FFF2-40B4-BE49-F238E27FC236}">
                <a16:creationId xmlns:a16="http://schemas.microsoft.com/office/drawing/2014/main" id="{5EDAB48B-21AB-4861-A9E2-B8D241AAAE02}"/>
              </a:ext>
            </a:extLst>
          </p:cNvPr>
          <p:cNvSpPr txBox="1"/>
          <p:nvPr/>
        </p:nvSpPr>
        <p:spPr>
          <a:xfrm>
            <a:off x="3971498" y="5926138"/>
            <a:ext cx="46330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57575"/>
                </a:solidFill>
                <a:effectLst/>
                <a:uLnTx/>
                <a:uFillTx/>
                <a:latin typeface="sohne"/>
                <a:ea typeface="+mn-ea"/>
                <a:cs typeface="+mn-cs"/>
              </a:rPr>
              <a:t>Relational data model vs Document data model</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56649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Triggers</a:t>
            </a:r>
          </a:p>
        </p:txBody>
      </p:sp>
      <p:sp>
        <p:nvSpPr>
          <p:cNvPr id="3" name="Content Placeholder 2"/>
          <p:cNvSpPr>
            <a:spLocks noGrp="1"/>
          </p:cNvSpPr>
          <p:nvPr>
            <p:ph idx="1"/>
          </p:nvPr>
        </p:nvSpPr>
        <p:spPr>
          <a:xfrm>
            <a:off x="625639" y="1849581"/>
            <a:ext cx="10881000" cy="4166208"/>
          </a:xfrm>
        </p:spPr>
        <p:txBody>
          <a:bodyPr>
            <a:normAutofit fontScale="92500" lnSpcReduction="10000"/>
          </a:bodyPr>
          <a:lstStyle/>
          <a:p>
            <a:r>
              <a:rPr lang="nb-NO" dirty="0"/>
              <a:t>A trigger body or trigger action </a:t>
            </a:r>
            <a:r>
              <a:rPr lang="en-US" dirty="0"/>
              <a:t>consists of:</a:t>
            </a:r>
          </a:p>
          <a:p>
            <a:endParaRPr lang="nb-NO" dirty="0"/>
          </a:p>
          <a:p>
            <a:pPr lvl="1"/>
            <a:r>
              <a:rPr lang="nb-NO" dirty="0">
                <a:solidFill>
                  <a:schemeClr val="accent1">
                    <a:lumMod val="75000"/>
                  </a:schemeClr>
                </a:solidFill>
              </a:rPr>
              <a:t>The </a:t>
            </a:r>
            <a:r>
              <a:rPr lang="en-US" dirty="0">
                <a:solidFill>
                  <a:schemeClr val="accent1">
                    <a:lumMod val="75000"/>
                  </a:schemeClr>
                </a:solidFill>
              </a:rPr>
              <a:t>event (mandatory): </a:t>
            </a:r>
            <a:r>
              <a:rPr lang="en-US" sz="2800" dirty="0"/>
              <a:t>can be an INSERT, UPDATE, or DELETE statement on a specified table or view. The event </a:t>
            </a:r>
            <a:r>
              <a:rPr lang="en-US" sz="2800" b="1" dirty="0"/>
              <a:t>activates </a:t>
            </a:r>
            <a:r>
              <a:rPr lang="en-US" sz="2800" dirty="0"/>
              <a:t>the trigger.</a:t>
            </a:r>
            <a:endParaRPr lang="nb-NO" sz="2800" dirty="0"/>
          </a:p>
          <a:p>
            <a:pPr lvl="1"/>
            <a:endParaRPr lang="nb-NO" dirty="0"/>
          </a:p>
          <a:p>
            <a:pPr lvl="1"/>
            <a:r>
              <a:rPr lang="en-US" dirty="0">
                <a:solidFill>
                  <a:schemeClr val="accent1">
                    <a:lumMod val="75000"/>
                  </a:schemeClr>
                </a:solidFill>
              </a:rPr>
              <a:t>The condition (optional</a:t>
            </a:r>
            <a:r>
              <a:rPr lang="nb-NO" dirty="0">
                <a:solidFill>
                  <a:schemeClr val="accent1">
                    <a:lumMod val="75000"/>
                  </a:schemeClr>
                </a:solidFill>
              </a:rPr>
              <a:t>): </a:t>
            </a:r>
            <a:r>
              <a:rPr lang="nb-NO" sz="2800" dirty="0"/>
              <a:t>A test </a:t>
            </a:r>
            <a:r>
              <a:rPr lang="en-US" sz="2800" dirty="0"/>
              <a:t>that determines whether the action should be executed or not.</a:t>
            </a:r>
            <a:r>
              <a:rPr lang="nb-NO" sz="2800" dirty="0"/>
              <a:t> </a:t>
            </a:r>
          </a:p>
          <a:p>
            <a:pPr lvl="1"/>
            <a:endParaRPr lang="nb-NO" dirty="0"/>
          </a:p>
          <a:p>
            <a:pPr lvl="1"/>
            <a:r>
              <a:rPr lang="nb-NO" sz="2800" dirty="0">
                <a:solidFill>
                  <a:schemeClr val="accent1">
                    <a:lumMod val="75000"/>
                  </a:schemeClr>
                </a:solidFill>
              </a:rPr>
              <a:t>The action (</a:t>
            </a:r>
            <a:r>
              <a:rPr lang="en-US" sz="2800" dirty="0">
                <a:solidFill>
                  <a:schemeClr val="accent1">
                    <a:lumMod val="75000"/>
                  </a:schemeClr>
                </a:solidFill>
              </a:rPr>
              <a:t>mandatory</a:t>
            </a:r>
            <a:r>
              <a:rPr lang="nb-NO" sz="2800" dirty="0">
                <a:solidFill>
                  <a:schemeClr val="accent1">
                    <a:lumMod val="75000"/>
                  </a:schemeClr>
                </a:solidFill>
              </a:rPr>
              <a:t>): </a:t>
            </a:r>
            <a:r>
              <a:rPr lang="nb-NO" sz="2800" dirty="0"/>
              <a:t>A </a:t>
            </a:r>
            <a:r>
              <a:rPr lang="en-US" sz="2800" dirty="0"/>
              <a:t>procedure</a:t>
            </a:r>
            <a:r>
              <a:rPr lang="nb-NO" sz="2800" dirty="0"/>
              <a:t> (</a:t>
            </a:r>
            <a:r>
              <a:rPr lang="en-US" sz="2800" dirty="0"/>
              <a:t>the</a:t>
            </a:r>
            <a:r>
              <a:rPr lang="nb-NO" sz="2800" dirty="0"/>
              <a:t> SQL statement and </a:t>
            </a:r>
            <a:r>
              <a:rPr lang="en-US" sz="2800" dirty="0"/>
              <a:t>code</a:t>
            </a:r>
            <a:r>
              <a:rPr lang="nb-NO" sz="2800" dirty="0"/>
              <a:t>) </a:t>
            </a:r>
            <a:r>
              <a:rPr lang="en-US" sz="2800" dirty="0"/>
              <a:t>that is executed when the trigger is activated.</a:t>
            </a:r>
          </a:p>
          <a:p>
            <a:pPr lvl="1"/>
            <a:endParaRPr lang="nb-NO" dirty="0"/>
          </a:p>
        </p:txBody>
      </p:sp>
    </p:spTree>
    <p:extLst>
      <p:ext uri="{BB962C8B-B14F-4D97-AF65-F5344CB8AC3E}">
        <p14:creationId xmlns:p14="http://schemas.microsoft.com/office/powerpoint/2010/main" val="33703463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B1575-E9F1-4F61-A2CE-2006CA80FC28}"/>
              </a:ext>
            </a:extLst>
          </p:cNvPr>
          <p:cNvSpPr>
            <a:spLocks noGrp="1"/>
          </p:cNvSpPr>
          <p:nvPr>
            <p:ph type="title"/>
          </p:nvPr>
        </p:nvSpPr>
        <p:spPr/>
        <p:txBody>
          <a:bodyPr/>
          <a:lstStyle/>
          <a:p>
            <a:r>
              <a:rPr lang="en-US" dirty="0"/>
              <a:t>Document Databases</a:t>
            </a:r>
          </a:p>
        </p:txBody>
      </p:sp>
      <p:pic>
        <p:nvPicPr>
          <p:cNvPr id="4" name="Content Placeholder 3">
            <a:extLst>
              <a:ext uri="{FF2B5EF4-FFF2-40B4-BE49-F238E27FC236}">
                <a16:creationId xmlns:a16="http://schemas.microsoft.com/office/drawing/2014/main" id="{F06A5535-3D77-4412-B4CA-5ECA2A304499}"/>
              </a:ext>
            </a:extLst>
          </p:cNvPr>
          <p:cNvPicPr>
            <a:picLocks noGrp="1" noChangeAspect="1"/>
          </p:cNvPicPr>
          <p:nvPr>
            <p:ph idx="1"/>
          </p:nvPr>
        </p:nvPicPr>
        <p:blipFill>
          <a:blip r:embed="rId3"/>
          <a:stretch>
            <a:fillRect/>
          </a:stretch>
        </p:blipFill>
        <p:spPr>
          <a:xfrm>
            <a:off x="2802731" y="2235994"/>
            <a:ext cx="6667500" cy="3581400"/>
          </a:xfrm>
          <a:prstGeom prst="rect">
            <a:avLst/>
          </a:prstGeom>
        </p:spPr>
      </p:pic>
      <p:sp>
        <p:nvSpPr>
          <p:cNvPr id="5" name="TextBox 4">
            <a:extLst>
              <a:ext uri="{FF2B5EF4-FFF2-40B4-BE49-F238E27FC236}">
                <a16:creationId xmlns:a16="http://schemas.microsoft.com/office/drawing/2014/main" id="{B22E94F8-AD17-4FD0-AF94-CDB441542C28}"/>
              </a:ext>
            </a:extLst>
          </p:cNvPr>
          <p:cNvSpPr txBox="1"/>
          <p:nvPr/>
        </p:nvSpPr>
        <p:spPr>
          <a:xfrm>
            <a:off x="4881447" y="5970175"/>
            <a:ext cx="260250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57575"/>
                </a:solidFill>
                <a:effectLst/>
                <a:uLnTx/>
                <a:uFillTx/>
                <a:latin typeface="sohne"/>
                <a:ea typeface="+mn-ea"/>
                <a:cs typeface="+mn-cs"/>
              </a:rPr>
              <a:t>Document store structure</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15030385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F33A-51D4-4051-B6FE-08AC1ADF5257}"/>
              </a:ext>
            </a:extLst>
          </p:cNvPr>
          <p:cNvSpPr>
            <a:spLocks noGrp="1"/>
          </p:cNvSpPr>
          <p:nvPr>
            <p:ph type="title"/>
          </p:nvPr>
        </p:nvSpPr>
        <p:spPr/>
        <p:txBody>
          <a:bodyPr/>
          <a:lstStyle/>
          <a:p>
            <a:r>
              <a:rPr lang="en-US" dirty="0"/>
              <a:t>Column Family Databases</a:t>
            </a:r>
          </a:p>
        </p:txBody>
      </p:sp>
      <p:pic>
        <p:nvPicPr>
          <p:cNvPr id="4" name="Content Placeholder 3">
            <a:extLst>
              <a:ext uri="{FF2B5EF4-FFF2-40B4-BE49-F238E27FC236}">
                <a16:creationId xmlns:a16="http://schemas.microsoft.com/office/drawing/2014/main" id="{8F1A1F58-F1AC-4657-BB87-C2BC42E98A9A}"/>
              </a:ext>
            </a:extLst>
          </p:cNvPr>
          <p:cNvPicPr>
            <a:picLocks noGrp="1" noChangeAspect="1"/>
          </p:cNvPicPr>
          <p:nvPr>
            <p:ph idx="1"/>
          </p:nvPr>
        </p:nvPicPr>
        <p:blipFill>
          <a:blip r:embed="rId3"/>
          <a:stretch>
            <a:fillRect/>
          </a:stretch>
        </p:blipFill>
        <p:spPr>
          <a:xfrm>
            <a:off x="2802731" y="2678906"/>
            <a:ext cx="6667500" cy="2695575"/>
          </a:xfrm>
          <a:prstGeom prst="rect">
            <a:avLst/>
          </a:prstGeom>
        </p:spPr>
      </p:pic>
      <p:sp>
        <p:nvSpPr>
          <p:cNvPr id="5" name="TextBox 4">
            <a:extLst>
              <a:ext uri="{FF2B5EF4-FFF2-40B4-BE49-F238E27FC236}">
                <a16:creationId xmlns:a16="http://schemas.microsoft.com/office/drawing/2014/main" id="{B023891E-AF00-43DE-8D53-7487C253445B}"/>
              </a:ext>
            </a:extLst>
          </p:cNvPr>
          <p:cNvSpPr txBox="1"/>
          <p:nvPr/>
        </p:nvSpPr>
        <p:spPr>
          <a:xfrm>
            <a:off x="5836692" y="5691116"/>
            <a:ext cx="22126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57575"/>
                </a:solidFill>
                <a:effectLst/>
                <a:uLnTx/>
                <a:uFillTx/>
                <a:latin typeface="sohne"/>
                <a:ea typeface="+mn-ea"/>
                <a:cs typeface="+mn-cs"/>
              </a:rPr>
              <a:t>Column store schema</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7925584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F33A-51D4-4051-B6FE-08AC1ADF5257}"/>
              </a:ext>
            </a:extLst>
          </p:cNvPr>
          <p:cNvSpPr>
            <a:spLocks noGrp="1"/>
          </p:cNvSpPr>
          <p:nvPr>
            <p:ph type="title"/>
          </p:nvPr>
        </p:nvSpPr>
        <p:spPr/>
        <p:txBody>
          <a:bodyPr/>
          <a:lstStyle/>
          <a:p>
            <a:r>
              <a:rPr lang="en-US" dirty="0"/>
              <a:t>Column Family Databases</a:t>
            </a:r>
          </a:p>
        </p:txBody>
      </p:sp>
      <p:sp>
        <p:nvSpPr>
          <p:cNvPr id="5" name="TextBox 4">
            <a:extLst>
              <a:ext uri="{FF2B5EF4-FFF2-40B4-BE49-F238E27FC236}">
                <a16:creationId xmlns:a16="http://schemas.microsoft.com/office/drawing/2014/main" id="{B023891E-AF00-43DE-8D53-7487C253445B}"/>
              </a:ext>
            </a:extLst>
          </p:cNvPr>
          <p:cNvSpPr txBox="1"/>
          <p:nvPr/>
        </p:nvSpPr>
        <p:spPr>
          <a:xfrm>
            <a:off x="5836692" y="5691116"/>
            <a:ext cx="22126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57575"/>
                </a:solidFill>
                <a:effectLst/>
                <a:uLnTx/>
                <a:uFillTx/>
                <a:latin typeface="sohne"/>
                <a:ea typeface="+mn-ea"/>
                <a:cs typeface="+mn-cs"/>
              </a:rPr>
              <a:t>Column store schema</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pic>
        <p:nvPicPr>
          <p:cNvPr id="3074" name="Picture 2">
            <a:extLst>
              <a:ext uri="{FF2B5EF4-FFF2-40B4-BE49-F238E27FC236}">
                <a16:creationId xmlns:a16="http://schemas.microsoft.com/office/drawing/2014/main" id="{21091ADD-1031-4EF6-84E5-856453125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772" y="2107573"/>
            <a:ext cx="66675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3404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F33A-51D4-4051-B6FE-08AC1ADF5257}"/>
              </a:ext>
            </a:extLst>
          </p:cNvPr>
          <p:cNvSpPr>
            <a:spLocks noGrp="1"/>
          </p:cNvSpPr>
          <p:nvPr>
            <p:ph type="title"/>
          </p:nvPr>
        </p:nvSpPr>
        <p:spPr/>
        <p:txBody>
          <a:bodyPr/>
          <a:lstStyle/>
          <a:p>
            <a:r>
              <a:rPr lang="en-US" dirty="0"/>
              <a:t>Graph Databases</a:t>
            </a:r>
          </a:p>
        </p:txBody>
      </p:sp>
      <p:sp>
        <p:nvSpPr>
          <p:cNvPr id="5" name="TextBox 4">
            <a:extLst>
              <a:ext uri="{FF2B5EF4-FFF2-40B4-BE49-F238E27FC236}">
                <a16:creationId xmlns:a16="http://schemas.microsoft.com/office/drawing/2014/main" id="{B023891E-AF00-43DE-8D53-7487C253445B}"/>
              </a:ext>
            </a:extLst>
          </p:cNvPr>
          <p:cNvSpPr txBox="1"/>
          <p:nvPr/>
        </p:nvSpPr>
        <p:spPr>
          <a:xfrm>
            <a:off x="4541292" y="5691115"/>
            <a:ext cx="465685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57575"/>
                </a:solidFill>
                <a:effectLst/>
                <a:uLnTx/>
                <a:uFillTx/>
                <a:latin typeface="sohne"/>
                <a:ea typeface="+mn-ea"/>
                <a:cs typeface="+mn-cs"/>
              </a:rPr>
              <a:t>Graph engine recommendation engine example</a:t>
            </a: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pic>
        <p:nvPicPr>
          <p:cNvPr id="7" name="Content Placeholder 6">
            <a:extLst>
              <a:ext uri="{FF2B5EF4-FFF2-40B4-BE49-F238E27FC236}">
                <a16:creationId xmlns:a16="http://schemas.microsoft.com/office/drawing/2014/main" id="{1169A98C-9CB9-4879-B59F-572563F53574}"/>
              </a:ext>
            </a:extLst>
          </p:cNvPr>
          <p:cNvPicPr>
            <a:picLocks noGrp="1" noChangeAspect="1"/>
          </p:cNvPicPr>
          <p:nvPr>
            <p:ph idx="1"/>
          </p:nvPr>
        </p:nvPicPr>
        <p:blipFill>
          <a:blip r:embed="rId3"/>
          <a:stretch>
            <a:fillRect/>
          </a:stretch>
        </p:blipFill>
        <p:spPr>
          <a:xfrm>
            <a:off x="3599974" y="1892748"/>
            <a:ext cx="5743575" cy="3619500"/>
          </a:xfrm>
          <a:prstGeom prst="rect">
            <a:avLst/>
          </a:prstGeom>
        </p:spPr>
      </p:pic>
    </p:spTree>
    <p:extLst>
      <p:ext uri="{BB962C8B-B14F-4D97-AF65-F5344CB8AC3E}">
        <p14:creationId xmlns:p14="http://schemas.microsoft.com/office/powerpoint/2010/main" val="7452795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10D2B-64D5-4786-9F5A-D81E2921179F}"/>
              </a:ext>
            </a:extLst>
          </p:cNvPr>
          <p:cNvSpPr>
            <a:spLocks noGrp="1"/>
          </p:cNvSpPr>
          <p:nvPr>
            <p:ph type="title"/>
          </p:nvPr>
        </p:nvSpPr>
        <p:spPr/>
        <p:txBody>
          <a:bodyPr/>
          <a:lstStyle/>
          <a:p>
            <a:r>
              <a:rPr lang="en-US" dirty="0"/>
              <a:t>Graph Databases</a:t>
            </a:r>
          </a:p>
        </p:txBody>
      </p:sp>
      <p:sp>
        <p:nvSpPr>
          <p:cNvPr id="3" name="Content Placeholder 2">
            <a:extLst>
              <a:ext uri="{FF2B5EF4-FFF2-40B4-BE49-F238E27FC236}">
                <a16:creationId xmlns:a16="http://schemas.microsoft.com/office/drawing/2014/main" id="{E36480BD-08D0-44A1-B5DA-C4780886E651}"/>
              </a:ext>
            </a:extLst>
          </p:cNvPr>
          <p:cNvSpPr>
            <a:spLocks noGrp="1"/>
          </p:cNvSpPr>
          <p:nvPr>
            <p:ph idx="1"/>
          </p:nvPr>
        </p:nvSpPr>
        <p:spPr>
          <a:xfrm>
            <a:off x="783004" y="2126457"/>
            <a:ext cx="9443035" cy="3800208"/>
          </a:xfrm>
        </p:spPr>
        <p:txBody>
          <a:bodyPr>
            <a:normAutofit fontScale="92500" lnSpcReduction="20000"/>
          </a:bodyPr>
          <a:lstStyle/>
          <a:p>
            <a:pPr algn="l"/>
            <a:r>
              <a:rPr lang="en-US" b="0" i="0" dirty="0">
                <a:solidFill>
                  <a:srgbClr val="292929"/>
                </a:solidFill>
                <a:effectLst/>
                <a:latin typeface="charter"/>
              </a:rPr>
              <a:t>Vendors</a:t>
            </a:r>
          </a:p>
          <a:p>
            <a:pPr lvl="1">
              <a:buFont typeface="Arial" panose="020B0604020202020204" pitchFamily="34" charset="0"/>
              <a:buChar char="•"/>
            </a:pPr>
            <a:r>
              <a:rPr lang="en-US" b="0" i="0" dirty="0">
                <a:solidFill>
                  <a:srgbClr val="292929"/>
                </a:solidFill>
                <a:effectLst/>
                <a:latin typeface="charter"/>
              </a:rPr>
              <a:t>Neo4j</a:t>
            </a:r>
          </a:p>
          <a:p>
            <a:pPr lvl="1">
              <a:buFont typeface="Arial" panose="020B0604020202020204" pitchFamily="34" charset="0"/>
              <a:buChar char="•"/>
            </a:pPr>
            <a:r>
              <a:rPr lang="en-US" b="0" i="0" dirty="0" err="1">
                <a:solidFill>
                  <a:srgbClr val="292929"/>
                </a:solidFill>
                <a:effectLst/>
                <a:latin typeface="charter"/>
              </a:rPr>
              <a:t>OrientDB</a:t>
            </a:r>
            <a:endParaRPr lang="en-US" b="0" i="0" dirty="0">
              <a:solidFill>
                <a:srgbClr val="292929"/>
              </a:solidFill>
              <a:effectLst/>
              <a:latin typeface="charter"/>
            </a:endParaRPr>
          </a:p>
          <a:p>
            <a:pPr lvl="1">
              <a:buFont typeface="Arial" panose="020B0604020202020204" pitchFamily="34" charset="0"/>
              <a:buChar char="•"/>
            </a:pPr>
            <a:r>
              <a:rPr lang="en-US" b="0" i="0" dirty="0" err="1">
                <a:solidFill>
                  <a:srgbClr val="292929"/>
                </a:solidFill>
                <a:effectLst/>
                <a:latin typeface="charter"/>
              </a:rPr>
              <a:t>ArangoDB</a:t>
            </a:r>
            <a:endParaRPr lang="en-US" b="0" i="0" dirty="0">
              <a:solidFill>
                <a:srgbClr val="292929"/>
              </a:solidFill>
              <a:effectLst/>
              <a:latin typeface="charter"/>
            </a:endParaRPr>
          </a:p>
          <a:p>
            <a:pPr algn="l"/>
            <a:r>
              <a:rPr lang="en-US" b="0" i="0" dirty="0">
                <a:solidFill>
                  <a:srgbClr val="292929"/>
                </a:solidFill>
                <a:effectLst/>
                <a:latin typeface="charter"/>
              </a:rPr>
              <a:t>Use cases:</a:t>
            </a:r>
          </a:p>
          <a:p>
            <a:pPr lvl="1">
              <a:buFont typeface="Arial" panose="020B0604020202020204" pitchFamily="34" charset="0"/>
              <a:buChar char="•"/>
            </a:pPr>
            <a:r>
              <a:rPr lang="en-US" b="0" i="0" dirty="0">
                <a:solidFill>
                  <a:srgbClr val="292929"/>
                </a:solidFill>
                <a:effectLst/>
                <a:latin typeface="charter"/>
              </a:rPr>
              <a:t>Knowledge Graphs</a:t>
            </a:r>
          </a:p>
          <a:p>
            <a:pPr lvl="1">
              <a:buFont typeface="Arial" panose="020B0604020202020204" pitchFamily="34" charset="0"/>
              <a:buChar char="•"/>
            </a:pPr>
            <a:r>
              <a:rPr lang="en-US" b="0" i="0" dirty="0">
                <a:solidFill>
                  <a:srgbClr val="292929"/>
                </a:solidFill>
                <a:effectLst/>
                <a:latin typeface="charter"/>
              </a:rPr>
              <a:t>Identity Graphs</a:t>
            </a:r>
          </a:p>
          <a:p>
            <a:pPr lvl="1">
              <a:buFont typeface="Arial" panose="020B0604020202020204" pitchFamily="34" charset="0"/>
              <a:buChar char="•"/>
            </a:pPr>
            <a:r>
              <a:rPr lang="en-US" b="0" i="0" dirty="0">
                <a:solidFill>
                  <a:srgbClr val="292929"/>
                </a:solidFill>
                <a:effectLst/>
                <a:latin typeface="charter"/>
              </a:rPr>
              <a:t>Fraud Detection</a:t>
            </a:r>
          </a:p>
          <a:p>
            <a:pPr lvl="1">
              <a:buFont typeface="Arial" panose="020B0604020202020204" pitchFamily="34" charset="0"/>
              <a:buChar char="•"/>
            </a:pPr>
            <a:r>
              <a:rPr lang="en-US" b="0" i="0" dirty="0">
                <a:solidFill>
                  <a:srgbClr val="292929"/>
                </a:solidFill>
                <a:effectLst/>
                <a:latin typeface="charter"/>
              </a:rPr>
              <a:t>Recommendation Engines</a:t>
            </a:r>
          </a:p>
          <a:p>
            <a:pPr lvl="1">
              <a:buFont typeface="Arial" panose="020B0604020202020204" pitchFamily="34" charset="0"/>
              <a:buChar char="•"/>
            </a:pPr>
            <a:r>
              <a:rPr lang="en-US" b="0" i="0" dirty="0">
                <a:solidFill>
                  <a:srgbClr val="292929"/>
                </a:solidFill>
                <a:effectLst/>
                <a:latin typeface="charter"/>
              </a:rPr>
              <a:t>Social Networks</a:t>
            </a:r>
          </a:p>
          <a:p>
            <a:endParaRPr lang="en-US" dirty="0"/>
          </a:p>
        </p:txBody>
      </p:sp>
    </p:spTree>
    <p:extLst>
      <p:ext uri="{BB962C8B-B14F-4D97-AF65-F5344CB8AC3E}">
        <p14:creationId xmlns:p14="http://schemas.microsoft.com/office/powerpoint/2010/main" val="3617817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Trigger Format</a:t>
            </a:r>
          </a:p>
        </p:txBody>
      </p:sp>
      <p:sp>
        <p:nvSpPr>
          <p:cNvPr id="3" name="Text Placeholder 2"/>
          <p:cNvSpPr>
            <a:spLocks noGrp="1"/>
          </p:cNvSpPr>
          <p:nvPr>
            <p:ph idx="1"/>
          </p:nvPr>
        </p:nvSpPr>
        <p:spPr/>
        <p:txBody>
          <a:bodyPr>
            <a:normAutofit/>
          </a:bodyPr>
          <a:lstStyle/>
          <a:p>
            <a:pPr marL="0" indent="0">
              <a:spcBef>
                <a:spcPts val="600"/>
              </a:spcBef>
              <a:buNone/>
            </a:pPr>
            <a:r>
              <a:rPr lang="en-US" sz="2400" b="1" dirty="0"/>
              <a:t>CREATE TRIGGER </a:t>
            </a:r>
            <a:r>
              <a:rPr lang="en-US" sz="2400" dirty="0"/>
              <a:t>TriggerName</a:t>
            </a:r>
          </a:p>
          <a:p>
            <a:pPr marL="539750" indent="0">
              <a:spcBef>
                <a:spcPts val="600"/>
              </a:spcBef>
              <a:buNone/>
            </a:pPr>
            <a:r>
              <a:rPr lang="en-US" sz="2400" b="1" dirty="0"/>
              <a:t>BEFORE </a:t>
            </a:r>
            <a:r>
              <a:rPr lang="en-US" sz="2400" dirty="0"/>
              <a:t>| </a:t>
            </a:r>
            <a:r>
              <a:rPr lang="en-US" sz="2400" b="1" dirty="0"/>
              <a:t>AFTER </a:t>
            </a:r>
            <a:r>
              <a:rPr lang="en-US" sz="2400" dirty="0"/>
              <a:t>| </a:t>
            </a:r>
            <a:r>
              <a:rPr lang="en-US" sz="2400" b="1" dirty="0"/>
              <a:t>INSTEAD OF</a:t>
            </a:r>
          </a:p>
          <a:p>
            <a:pPr marL="539750" indent="0">
              <a:spcBef>
                <a:spcPts val="600"/>
              </a:spcBef>
              <a:buNone/>
            </a:pPr>
            <a:r>
              <a:rPr lang="en-US" sz="2400" b="1" dirty="0"/>
              <a:t>INSERT </a:t>
            </a:r>
            <a:r>
              <a:rPr lang="en-US" sz="2400" dirty="0"/>
              <a:t>| </a:t>
            </a:r>
            <a:r>
              <a:rPr lang="en-US" sz="2400" b="1" dirty="0"/>
              <a:t>DELETE </a:t>
            </a:r>
            <a:r>
              <a:rPr lang="en-US" sz="2400" dirty="0"/>
              <a:t>| </a:t>
            </a:r>
            <a:r>
              <a:rPr lang="en-US" sz="2400" b="1" dirty="0"/>
              <a:t>UPDATE </a:t>
            </a:r>
            <a:r>
              <a:rPr lang="en-US" sz="2400" dirty="0"/>
              <a:t>[</a:t>
            </a:r>
            <a:r>
              <a:rPr lang="en-US" sz="2400" b="1" dirty="0"/>
              <a:t>OF </a:t>
            </a:r>
            <a:r>
              <a:rPr lang="en-US" sz="2400" dirty="0"/>
              <a:t>TriggerColumnList]</a:t>
            </a:r>
          </a:p>
          <a:p>
            <a:pPr marL="539750" indent="0">
              <a:spcBef>
                <a:spcPts val="600"/>
              </a:spcBef>
              <a:buNone/>
            </a:pPr>
            <a:r>
              <a:rPr lang="en-US" sz="2400" dirty="0"/>
              <a:t>ON TableName</a:t>
            </a:r>
          </a:p>
          <a:p>
            <a:pPr marL="539750" indent="0">
              <a:spcBef>
                <a:spcPts val="600"/>
              </a:spcBef>
              <a:buNone/>
            </a:pPr>
            <a:r>
              <a:rPr lang="en-US" sz="2400" dirty="0"/>
              <a:t>[</a:t>
            </a:r>
            <a:r>
              <a:rPr lang="en-US" sz="2400" b="1" dirty="0"/>
              <a:t>REFERENCING </a:t>
            </a:r>
            <a:r>
              <a:rPr lang="en-US" sz="2400" dirty="0"/>
              <a:t>{</a:t>
            </a:r>
            <a:r>
              <a:rPr lang="en-US" sz="2400" b="1" dirty="0"/>
              <a:t>OLD </a:t>
            </a:r>
            <a:r>
              <a:rPr lang="en-US" sz="2400" dirty="0"/>
              <a:t>| </a:t>
            </a:r>
            <a:r>
              <a:rPr lang="en-US" sz="2400" b="1" dirty="0"/>
              <a:t>NEW</a:t>
            </a:r>
            <a:r>
              <a:rPr lang="en-US" sz="2400" dirty="0"/>
              <a:t>} </a:t>
            </a:r>
            <a:r>
              <a:rPr lang="en-US" sz="2400" b="1" dirty="0"/>
              <a:t>AS </a:t>
            </a:r>
            <a:r>
              <a:rPr lang="en-US" sz="2400" dirty="0"/>
              <a:t>{OldName | NewName}</a:t>
            </a:r>
          </a:p>
          <a:p>
            <a:pPr marL="539750" indent="0">
              <a:spcBef>
                <a:spcPts val="600"/>
              </a:spcBef>
              <a:buNone/>
            </a:pPr>
            <a:r>
              <a:rPr lang="en-US" sz="2400" dirty="0"/>
              <a:t>[</a:t>
            </a:r>
            <a:r>
              <a:rPr lang="en-US" sz="2400" b="1" dirty="0"/>
              <a:t>FOR EACH </a:t>
            </a:r>
            <a:r>
              <a:rPr lang="en-US" sz="2400" dirty="0"/>
              <a:t>{</a:t>
            </a:r>
            <a:r>
              <a:rPr lang="en-US" sz="2400" b="1" dirty="0"/>
              <a:t>ROW </a:t>
            </a:r>
            <a:r>
              <a:rPr lang="en-US" sz="2400" dirty="0"/>
              <a:t>| </a:t>
            </a:r>
            <a:r>
              <a:rPr lang="en-US" sz="2400" b="1" dirty="0"/>
              <a:t>STATEMENT</a:t>
            </a:r>
            <a:r>
              <a:rPr lang="en-US" sz="2400" dirty="0"/>
              <a:t>}]</a:t>
            </a:r>
          </a:p>
          <a:p>
            <a:pPr marL="539750" indent="0">
              <a:spcBef>
                <a:spcPts val="600"/>
              </a:spcBef>
              <a:buNone/>
            </a:pPr>
            <a:r>
              <a:rPr lang="en-US" sz="2400" dirty="0"/>
              <a:t>[</a:t>
            </a:r>
            <a:r>
              <a:rPr lang="en-US" sz="2400" b="1" dirty="0"/>
              <a:t>WHEN </a:t>
            </a:r>
            <a:r>
              <a:rPr lang="en-US" sz="2400" dirty="0"/>
              <a:t>Condition]</a:t>
            </a:r>
          </a:p>
          <a:p>
            <a:pPr marL="539750" indent="0">
              <a:spcBef>
                <a:spcPts val="600"/>
              </a:spcBef>
              <a:buNone/>
            </a:pPr>
            <a:r>
              <a:rPr lang="en-US" sz="2400" dirty="0"/>
              <a:t>&lt;trigger action&gt;</a:t>
            </a:r>
          </a:p>
        </p:txBody>
      </p:sp>
      <p:sp>
        <p:nvSpPr>
          <p:cNvPr id="5" name="TextBox 4"/>
          <p:cNvSpPr txBox="1"/>
          <p:nvPr/>
        </p:nvSpPr>
        <p:spPr>
          <a:xfrm>
            <a:off x="8266136" y="3054419"/>
            <a:ext cx="3224463" cy="369332"/>
          </a:xfrm>
          <a:prstGeom prst="rect">
            <a:avLst/>
          </a:prstGeom>
          <a:noFill/>
          <a:ln>
            <a:solidFill>
              <a:srgbClr val="FF0000"/>
            </a:solidFill>
          </a:ln>
        </p:spPr>
        <p:txBody>
          <a:bodyPr wrap="square" rtlCol="0">
            <a:spAutoFit/>
          </a:bodyPr>
          <a:lstStyle/>
          <a:p>
            <a:r>
              <a:rPr lang="nb-NO" dirty="0"/>
              <a:t>INSERT, UPDATE, or DELETE</a:t>
            </a:r>
          </a:p>
        </p:txBody>
      </p:sp>
      <p:sp>
        <p:nvSpPr>
          <p:cNvPr id="6" name="TextBox 5"/>
          <p:cNvSpPr txBox="1"/>
          <p:nvPr/>
        </p:nvSpPr>
        <p:spPr>
          <a:xfrm>
            <a:off x="6665792" y="4817440"/>
            <a:ext cx="3528903" cy="369332"/>
          </a:xfrm>
          <a:prstGeom prst="rect">
            <a:avLst/>
          </a:prstGeom>
          <a:noFill/>
          <a:ln>
            <a:solidFill>
              <a:srgbClr val="FF0000"/>
            </a:solidFill>
          </a:ln>
        </p:spPr>
        <p:txBody>
          <a:bodyPr wrap="square" rtlCol="0">
            <a:spAutoFit/>
          </a:bodyPr>
          <a:lstStyle/>
          <a:p>
            <a:r>
              <a:rPr lang="nb-NO" dirty="0" err="1"/>
              <a:t>Similar</a:t>
            </a:r>
            <a:r>
              <a:rPr lang="nb-NO" dirty="0"/>
              <a:t> to </a:t>
            </a:r>
            <a:r>
              <a:rPr lang="nb-NO" dirty="0" err="1"/>
              <a:t>SQL’s</a:t>
            </a:r>
            <a:r>
              <a:rPr lang="nb-NO" dirty="0"/>
              <a:t> WHERE </a:t>
            </a:r>
            <a:r>
              <a:rPr lang="nb-NO" dirty="0" err="1"/>
              <a:t>clause</a:t>
            </a:r>
            <a:endParaRPr lang="nb-NO" dirty="0"/>
          </a:p>
        </p:txBody>
      </p:sp>
      <p:cxnSp>
        <p:nvCxnSpPr>
          <p:cNvPr id="7" name="Straight Arrow Connector 6"/>
          <p:cNvCxnSpPr/>
          <p:nvPr/>
        </p:nvCxnSpPr>
        <p:spPr>
          <a:xfrm>
            <a:off x="3775102" y="5043524"/>
            <a:ext cx="2906795" cy="64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812645" y="3239085"/>
            <a:ext cx="54062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46723" y="5277928"/>
            <a:ext cx="3205212" cy="369332"/>
          </a:xfrm>
          <a:prstGeom prst="rect">
            <a:avLst/>
          </a:prstGeom>
          <a:noFill/>
          <a:ln>
            <a:solidFill>
              <a:srgbClr val="FF0000"/>
            </a:solidFill>
          </a:ln>
        </p:spPr>
        <p:txBody>
          <a:bodyPr wrap="square" rtlCol="0">
            <a:spAutoFit/>
          </a:bodyPr>
          <a:lstStyle/>
          <a:p>
            <a:r>
              <a:rPr lang="nb-NO" dirty="0"/>
              <a:t>SQL statements and </a:t>
            </a:r>
            <a:r>
              <a:rPr lang="nb-NO" dirty="0" err="1"/>
              <a:t>code</a:t>
            </a:r>
            <a:endParaRPr lang="nb-NO" dirty="0"/>
          </a:p>
        </p:txBody>
      </p:sp>
      <p:cxnSp>
        <p:nvCxnSpPr>
          <p:cNvPr id="10" name="Straight Arrow Connector 9"/>
          <p:cNvCxnSpPr>
            <a:endCxn id="9" idx="1"/>
          </p:cNvCxnSpPr>
          <p:nvPr/>
        </p:nvCxnSpPr>
        <p:spPr>
          <a:xfrm flipV="1">
            <a:off x="3478944" y="5462594"/>
            <a:ext cx="2267779" cy="36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40964" y="3588429"/>
            <a:ext cx="1858175" cy="646331"/>
          </a:xfrm>
          <a:prstGeom prst="rect">
            <a:avLst/>
          </a:prstGeom>
          <a:noFill/>
          <a:ln>
            <a:solidFill>
              <a:srgbClr val="FF0000"/>
            </a:solidFill>
          </a:ln>
        </p:spPr>
        <p:txBody>
          <a:bodyPr wrap="square" rtlCol="0">
            <a:spAutoFit/>
          </a:bodyPr>
          <a:lstStyle/>
          <a:p>
            <a:r>
              <a:rPr lang="nb-NO" dirty="0"/>
              <a:t>Old </a:t>
            </a:r>
            <a:r>
              <a:rPr lang="nb-NO" dirty="0" err="1"/>
              <a:t>row</a:t>
            </a:r>
            <a:r>
              <a:rPr lang="nb-NO" dirty="0"/>
              <a:t> as var</a:t>
            </a:r>
          </a:p>
          <a:p>
            <a:r>
              <a:rPr lang="nb-NO" dirty="0"/>
              <a:t>New </a:t>
            </a:r>
            <a:r>
              <a:rPr lang="nb-NO" dirty="0" err="1"/>
              <a:t>row</a:t>
            </a:r>
            <a:r>
              <a:rPr lang="nb-NO" dirty="0"/>
              <a:t> as var</a:t>
            </a:r>
          </a:p>
        </p:txBody>
      </p:sp>
      <p:cxnSp>
        <p:nvCxnSpPr>
          <p:cNvPr id="12" name="Straight Arrow Connector 11"/>
          <p:cNvCxnSpPr/>
          <p:nvPr/>
        </p:nvCxnSpPr>
        <p:spPr>
          <a:xfrm flipV="1">
            <a:off x="8413121" y="4026471"/>
            <a:ext cx="627843" cy="183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574164" y="4305876"/>
            <a:ext cx="3792582" cy="369332"/>
          </a:xfrm>
          <a:prstGeom prst="rect">
            <a:avLst/>
          </a:prstGeom>
          <a:solidFill>
            <a:schemeClr val="bg1"/>
          </a:solidFill>
          <a:ln>
            <a:solidFill>
              <a:srgbClr val="FF0000"/>
            </a:solidFill>
          </a:ln>
        </p:spPr>
        <p:txBody>
          <a:bodyPr wrap="square" rtlCol="0">
            <a:spAutoFit/>
          </a:bodyPr>
          <a:lstStyle/>
          <a:p>
            <a:r>
              <a:rPr lang="nb-NO" dirty="0" err="1"/>
              <a:t>Mandatory</a:t>
            </a:r>
            <a:r>
              <a:rPr lang="nb-NO" dirty="0"/>
              <a:t> in </a:t>
            </a:r>
            <a:r>
              <a:rPr lang="nb-NO" dirty="0" err="1"/>
              <a:t>row-level</a:t>
            </a:r>
            <a:r>
              <a:rPr lang="nb-NO" dirty="0"/>
              <a:t> triggers </a:t>
            </a:r>
            <a:r>
              <a:rPr lang="nb-NO" dirty="0" err="1"/>
              <a:t>only</a:t>
            </a:r>
            <a:endParaRPr lang="nb-NO" dirty="0"/>
          </a:p>
        </p:txBody>
      </p:sp>
      <p:cxnSp>
        <p:nvCxnSpPr>
          <p:cNvPr id="14" name="Straight Arrow Connector 13"/>
          <p:cNvCxnSpPr/>
          <p:nvPr/>
        </p:nvCxnSpPr>
        <p:spPr>
          <a:xfrm>
            <a:off x="5476810" y="4592383"/>
            <a:ext cx="2097354" cy="238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496224" y="6093737"/>
            <a:ext cx="7668189" cy="461665"/>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r>
              <a:rPr lang="nb-NO" sz="2400" b="1" dirty="0">
                <a:ln>
                  <a:solidFill>
                    <a:schemeClr val="tx1"/>
                  </a:solidFill>
                </a:ln>
                <a:solidFill>
                  <a:schemeClr val="bg1"/>
                </a:solidFill>
              </a:rPr>
              <a:t>The </a:t>
            </a:r>
            <a:r>
              <a:rPr lang="nb-NO" sz="2400" b="1" dirty="0" err="1">
                <a:ln>
                  <a:solidFill>
                    <a:schemeClr val="tx1"/>
                  </a:solidFill>
                </a:ln>
                <a:solidFill>
                  <a:schemeClr val="bg1"/>
                </a:solidFill>
              </a:rPr>
              <a:t>syntax</a:t>
            </a:r>
            <a:r>
              <a:rPr lang="nb-NO" sz="2400" b="1" dirty="0">
                <a:ln>
                  <a:solidFill>
                    <a:schemeClr val="tx1"/>
                  </a:solidFill>
                </a:ln>
                <a:solidFill>
                  <a:schemeClr val="bg1"/>
                </a:solidFill>
              </a:rPr>
              <a:t> </a:t>
            </a:r>
            <a:r>
              <a:rPr lang="nb-NO" sz="2400" b="1" dirty="0" err="1">
                <a:ln>
                  <a:solidFill>
                    <a:schemeClr val="tx1"/>
                  </a:solidFill>
                </a:ln>
                <a:solidFill>
                  <a:schemeClr val="bg1"/>
                </a:solidFill>
              </a:rPr>
              <a:t>of</a:t>
            </a:r>
            <a:r>
              <a:rPr lang="nb-NO" sz="2400" b="1" dirty="0">
                <a:ln>
                  <a:solidFill>
                    <a:schemeClr val="tx1"/>
                  </a:solidFill>
                </a:ln>
                <a:solidFill>
                  <a:schemeClr val="bg1"/>
                </a:solidFill>
              </a:rPr>
              <a:t> triggers </a:t>
            </a:r>
            <a:r>
              <a:rPr lang="nb-NO" sz="2400" b="1" dirty="0" err="1">
                <a:ln>
                  <a:solidFill>
                    <a:schemeClr val="tx1"/>
                  </a:solidFill>
                </a:ln>
                <a:solidFill>
                  <a:schemeClr val="bg1"/>
                </a:solidFill>
              </a:rPr>
              <a:t>can</a:t>
            </a:r>
            <a:r>
              <a:rPr lang="nb-NO" sz="2400" b="1" dirty="0">
                <a:ln>
                  <a:solidFill>
                    <a:schemeClr val="tx1"/>
                  </a:solidFill>
                </a:ln>
                <a:solidFill>
                  <a:schemeClr val="bg1"/>
                </a:solidFill>
              </a:rPr>
              <a:t> </a:t>
            </a:r>
            <a:r>
              <a:rPr lang="nb-NO" sz="2400" b="1" dirty="0" err="1">
                <a:ln>
                  <a:solidFill>
                    <a:schemeClr val="tx1"/>
                  </a:solidFill>
                </a:ln>
                <a:solidFill>
                  <a:schemeClr val="bg1"/>
                </a:solidFill>
              </a:rPr>
              <a:t>vary</a:t>
            </a:r>
            <a:r>
              <a:rPr lang="nb-NO" sz="2400" b="1" dirty="0">
                <a:ln>
                  <a:solidFill>
                    <a:schemeClr val="tx1"/>
                  </a:solidFill>
                </a:ln>
                <a:solidFill>
                  <a:schemeClr val="bg1"/>
                </a:solidFill>
              </a:rPr>
              <a:t> from </a:t>
            </a:r>
            <a:r>
              <a:rPr lang="nb-NO" sz="2400" b="1" dirty="0" err="1">
                <a:ln>
                  <a:solidFill>
                    <a:schemeClr val="tx1"/>
                  </a:solidFill>
                </a:ln>
                <a:solidFill>
                  <a:schemeClr val="bg1"/>
                </a:solidFill>
              </a:rPr>
              <a:t>one</a:t>
            </a:r>
            <a:r>
              <a:rPr lang="nb-NO" sz="2400" b="1" dirty="0">
                <a:ln>
                  <a:solidFill>
                    <a:schemeClr val="tx1"/>
                  </a:solidFill>
                </a:ln>
                <a:solidFill>
                  <a:schemeClr val="bg1"/>
                </a:solidFill>
              </a:rPr>
              <a:t> DBMS to </a:t>
            </a:r>
            <a:r>
              <a:rPr lang="nb-NO" sz="2400" b="1" dirty="0" err="1">
                <a:ln>
                  <a:solidFill>
                    <a:schemeClr val="tx1"/>
                  </a:solidFill>
                </a:ln>
                <a:solidFill>
                  <a:schemeClr val="bg1"/>
                </a:solidFill>
              </a:rPr>
              <a:t>another</a:t>
            </a:r>
            <a:r>
              <a:rPr lang="nb-NO" sz="2400" b="1" dirty="0">
                <a:ln>
                  <a:solidFill>
                    <a:schemeClr val="tx1"/>
                  </a:solidFill>
                </a:ln>
                <a:solidFill>
                  <a:schemeClr val="bg1"/>
                </a:solidFill>
              </a:rPr>
              <a:t>!</a:t>
            </a:r>
          </a:p>
        </p:txBody>
      </p:sp>
    </p:spTree>
    <p:extLst>
      <p:ext uri="{BB962C8B-B14F-4D97-AF65-F5344CB8AC3E}">
        <p14:creationId xmlns:p14="http://schemas.microsoft.com/office/powerpoint/2010/main" val="36454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1F6C04DB-2887-4DAA-B0D7-5212C9FD2681}"/>
              </a:ext>
            </a:extLst>
          </p:cNvPr>
          <p:cNvSpPr>
            <a:spLocks noGrp="1"/>
          </p:cNvSpPr>
          <p:nvPr>
            <p:ph type="title"/>
          </p:nvPr>
        </p:nvSpPr>
        <p:spPr>
          <a:xfrm>
            <a:off x="1191127" y="711452"/>
            <a:ext cx="8382000" cy="554037"/>
          </a:xfrm>
        </p:spPr>
        <p:txBody>
          <a:bodyPr>
            <a:normAutofit fontScale="90000"/>
          </a:bodyPr>
          <a:lstStyle/>
          <a:p>
            <a:pPr eaLnBrk="1" hangingPunct="1">
              <a:defRPr/>
            </a:pPr>
            <a:r>
              <a:rPr sz="4000" dirty="0"/>
              <a:t>Using a BEFORE Trigger</a:t>
            </a:r>
          </a:p>
        </p:txBody>
      </p:sp>
      <p:pic>
        <p:nvPicPr>
          <p:cNvPr id="58371" name="Picture 2">
            <a:extLst>
              <a:ext uri="{FF2B5EF4-FFF2-40B4-BE49-F238E27FC236}">
                <a16:creationId xmlns:a16="http://schemas.microsoft.com/office/drawing/2014/main" id="{53141F04-029D-4840-822A-43CB702F67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2312655"/>
            <a:ext cx="7596188" cy="374332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r>
              <a:rPr lang="nb-NO" dirty="0"/>
              <a:t> </a:t>
            </a:r>
            <a:r>
              <a:rPr lang="en-US" dirty="0"/>
              <a:t>of</a:t>
            </a:r>
            <a:r>
              <a:rPr lang="nb-NO" dirty="0"/>
              <a:t> </a:t>
            </a:r>
            <a:r>
              <a:rPr lang="en-US" dirty="0"/>
              <a:t>Triggers</a:t>
            </a:r>
          </a:p>
        </p:txBody>
      </p:sp>
      <p:sp>
        <p:nvSpPr>
          <p:cNvPr id="3" name="Content Placeholder 2"/>
          <p:cNvSpPr>
            <a:spLocks noGrp="1"/>
          </p:cNvSpPr>
          <p:nvPr>
            <p:ph idx="1"/>
          </p:nvPr>
        </p:nvSpPr>
        <p:spPr>
          <a:xfrm>
            <a:off x="874804" y="2037347"/>
            <a:ext cx="10309664" cy="3988068"/>
          </a:xfrm>
        </p:spPr>
        <p:txBody>
          <a:bodyPr>
            <a:normAutofit/>
          </a:bodyPr>
          <a:lstStyle/>
          <a:p>
            <a:r>
              <a:rPr lang="en-US" dirty="0"/>
              <a:t>There are two types of triggers:</a:t>
            </a:r>
          </a:p>
          <a:p>
            <a:pPr marL="840309" lvl="1" indent="-514350">
              <a:buFont typeface="+mj-lt"/>
              <a:buAutoNum type="arabicPeriod"/>
            </a:pPr>
            <a:r>
              <a:rPr lang="en-US" dirty="0">
                <a:solidFill>
                  <a:schemeClr val="accent1">
                    <a:lumMod val="75000"/>
                  </a:schemeClr>
                </a:solidFill>
              </a:rPr>
              <a:t>Row-level triggers (FOR EACH ROW):</a:t>
            </a:r>
            <a:r>
              <a:rPr lang="en-US" dirty="0"/>
              <a:t> </a:t>
            </a:r>
          </a:p>
          <a:p>
            <a:pPr marL="1073136" lvl="2" indent="-514350"/>
            <a:r>
              <a:rPr lang="en-US" dirty="0"/>
              <a:t>Execute once for each row that is affected by the triggering statement.</a:t>
            </a:r>
          </a:p>
          <a:p>
            <a:pPr lvl="2"/>
            <a:r>
              <a:rPr lang="en-US" dirty="0"/>
              <a:t>Fire to the number of records getting affected</a:t>
            </a:r>
          </a:p>
          <a:p>
            <a:pPr lvl="2"/>
            <a:r>
              <a:rPr lang="en-US" dirty="0"/>
              <a:t>Can use New and OLD identifiers</a:t>
            </a:r>
          </a:p>
          <a:p>
            <a:pPr lvl="2"/>
            <a:r>
              <a:rPr lang="en-US" dirty="0"/>
              <a:t>Does not fire if no rows being affected</a:t>
            </a:r>
            <a:endParaRPr lang="nb-NO" dirty="0"/>
          </a:p>
        </p:txBody>
      </p:sp>
    </p:spTree>
    <p:extLst>
      <p:ext uri="{BB962C8B-B14F-4D97-AF65-F5344CB8AC3E}">
        <p14:creationId xmlns:p14="http://schemas.microsoft.com/office/powerpoint/2010/main" val="1663599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Triggers</a:t>
            </a:r>
          </a:p>
        </p:txBody>
      </p:sp>
      <p:sp>
        <p:nvSpPr>
          <p:cNvPr id="3" name="Content Placeholder 2"/>
          <p:cNvSpPr>
            <a:spLocks noGrp="1"/>
          </p:cNvSpPr>
          <p:nvPr>
            <p:ph idx="1"/>
          </p:nvPr>
        </p:nvSpPr>
        <p:spPr>
          <a:xfrm>
            <a:off x="874804" y="2037347"/>
            <a:ext cx="10309664" cy="3988068"/>
          </a:xfrm>
        </p:spPr>
        <p:txBody>
          <a:bodyPr>
            <a:normAutofit fontScale="92500"/>
          </a:bodyPr>
          <a:lstStyle/>
          <a:p>
            <a:r>
              <a:rPr lang="en-US" dirty="0"/>
              <a:t>There are two types of triggers:</a:t>
            </a:r>
          </a:p>
          <a:p>
            <a:pPr marL="840309" lvl="1" indent="-514350">
              <a:buFont typeface="+mj-lt"/>
              <a:buAutoNum type="arabicPeriod" startAt="2"/>
            </a:pPr>
            <a:r>
              <a:rPr lang="en-US" dirty="0">
                <a:solidFill>
                  <a:schemeClr val="accent1">
                    <a:lumMod val="75000"/>
                  </a:schemeClr>
                </a:solidFill>
              </a:rPr>
              <a:t>Statement-level triggers (FOR EACH STATEMENT and it is the default): </a:t>
            </a:r>
          </a:p>
          <a:p>
            <a:pPr marL="808038" lvl="2" indent="-180975"/>
            <a:r>
              <a:rPr lang="en-US" dirty="0"/>
              <a:t>Execute once for each triggering statement even if multiple rows are affected by the triggering statement.</a:t>
            </a:r>
          </a:p>
          <a:p>
            <a:pPr lvl="2"/>
            <a:r>
              <a:rPr lang="en-US" dirty="0"/>
              <a:t>Fire once regardless the number of records getting affected</a:t>
            </a:r>
          </a:p>
          <a:p>
            <a:pPr lvl="2"/>
            <a:r>
              <a:rPr lang="en-US" dirty="0"/>
              <a:t>If «for each row» is not mentioned explicitly, then it is a statement level trigger</a:t>
            </a:r>
          </a:p>
          <a:p>
            <a:pPr lvl="2"/>
            <a:r>
              <a:rPr lang="en-US" dirty="0"/>
              <a:t>Cannot use New and OLD identifiers</a:t>
            </a:r>
          </a:p>
          <a:p>
            <a:pPr lvl="2"/>
            <a:r>
              <a:rPr lang="en-US" dirty="0"/>
              <a:t>Fires once even if no rows are affected</a:t>
            </a:r>
            <a:endParaRPr lang="nb-NO" dirty="0"/>
          </a:p>
        </p:txBody>
      </p:sp>
    </p:spTree>
    <p:extLst>
      <p:ext uri="{BB962C8B-B14F-4D97-AF65-F5344CB8AC3E}">
        <p14:creationId xmlns:p14="http://schemas.microsoft.com/office/powerpoint/2010/main" val="2268739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Advantages of Triggers</a:t>
            </a:r>
          </a:p>
        </p:txBody>
      </p:sp>
      <p:sp>
        <p:nvSpPr>
          <p:cNvPr id="3" name="Content Placeholder 2"/>
          <p:cNvSpPr>
            <a:spLocks noGrp="1"/>
          </p:cNvSpPr>
          <p:nvPr>
            <p:ph idx="1"/>
          </p:nvPr>
        </p:nvSpPr>
        <p:spPr>
          <a:xfrm>
            <a:off x="874803" y="2053389"/>
            <a:ext cx="10615795" cy="3930316"/>
          </a:xfrm>
        </p:spPr>
        <p:txBody>
          <a:bodyPr>
            <a:normAutofit/>
          </a:bodyPr>
          <a:lstStyle/>
          <a:p>
            <a:r>
              <a:rPr lang="en-US" dirty="0">
                <a:solidFill>
                  <a:schemeClr val="accent1">
                    <a:lumMod val="75000"/>
                  </a:schemeClr>
                </a:solidFill>
              </a:rPr>
              <a:t>Advantages: </a:t>
            </a:r>
          </a:p>
          <a:p>
            <a:pPr lvl="1"/>
            <a:r>
              <a:rPr lang="en-US" dirty="0"/>
              <a:t>Reduce redundant code</a:t>
            </a:r>
          </a:p>
          <a:p>
            <a:pPr lvl="1"/>
            <a:r>
              <a:rPr lang="en-US" dirty="0"/>
              <a:t>Increased security</a:t>
            </a:r>
          </a:p>
          <a:p>
            <a:pPr lvl="1"/>
            <a:r>
              <a:rPr lang="en-US" dirty="0"/>
              <a:t>Improved integrity</a:t>
            </a:r>
          </a:p>
          <a:p>
            <a:pPr lvl="1"/>
            <a:r>
              <a:rPr lang="en-US" dirty="0"/>
              <a:t>Good fit with the client-server architecture</a:t>
            </a:r>
          </a:p>
        </p:txBody>
      </p:sp>
    </p:spTree>
    <p:extLst>
      <p:ext uri="{BB962C8B-B14F-4D97-AF65-F5344CB8AC3E}">
        <p14:creationId xmlns:p14="http://schemas.microsoft.com/office/powerpoint/2010/main" val="3835990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4400" dirty="0"/>
              <a:t>Stored</a:t>
            </a:r>
            <a:r>
              <a:rPr lang="nb-NO" sz="4400" dirty="0"/>
              <a:t> </a:t>
            </a:r>
            <a:r>
              <a:rPr lang="en-US" sz="4400" dirty="0"/>
              <a:t>Procedures</a:t>
            </a:r>
          </a:p>
        </p:txBody>
      </p:sp>
    </p:spTree>
    <p:extLst>
      <p:ext uri="{BB962C8B-B14F-4D97-AF65-F5344CB8AC3E}">
        <p14:creationId xmlns:p14="http://schemas.microsoft.com/office/powerpoint/2010/main" val="2917298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Triggers</a:t>
            </a:r>
          </a:p>
        </p:txBody>
      </p:sp>
      <p:sp>
        <p:nvSpPr>
          <p:cNvPr id="3" name="Content Placeholder 2"/>
          <p:cNvSpPr>
            <a:spLocks noGrp="1"/>
          </p:cNvSpPr>
          <p:nvPr>
            <p:ph idx="1"/>
          </p:nvPr>
        </p:nvSpPr>
        <p:spPr>
          <a:xfrm>
            <a:off x="874803" y="2053389"/>
            <a:ext cx="10615795" cy="3930316"/>
          </a:xfrm>
        </p:spPr>
        <p:txBody>
          <a:bodyPr>
            <a:normAutofit/>
          </a:bodyPr>
          <a:lstStyle/>
          <a:p>
            <a:r>
              <a:rPr lang="en-US" dirty="0">
                <a:solidFill>
                  <a:schemeClr val="accent1">
                    <a:lumMod val="75000"/>
                  </a:schemeClr>
                </a:solidFill>
              </a:rPr>
              <a:t>Disadvantages:</a:t>
            </a:r>
          </a:p>
          <a:p>
            <a:pPr lvl="1"/>
            <a:r>
              <a:rPr lang="en-US" dirty="0"/>
              <a:t>Performance overhead</a:t>
            </a:r>
          </a:p>
          <a:p>
            <a:pPr lvl="1"/>
            <a:r>
              <a:rPr lang="en-US" dirty="0"/>
              <a:t>Cascading effects (recursive triggers)</a:t>
            </a:r>
          </a:p>
          <a:p>
            <a:pPr lvl="1"/>
            <a:r>
              <a:rPr lang="en-US" dirty="0"/>
              <a:t>Cannot be scheduled</a:t>
            </a:r>
          </a:p>
          <a:p>
            <a:pPr lvl="1"/>
            <a:r>
              <a:rPr lang="en-US" dirty="0"/>
              <a:t>Less portable</a:t>
            </a:r>
          </a:p>
        </p:txBody>
      </p:sp>
    </p:spTree>
    <p:extLst>
      <p:ext uri="{BB962C8B-B14F-4D97-AF65-F5344CB8AC3E}">
        <p14:creationId xmlns:p14="http://schemas.microsoft.com/office/powerpoint/2010/main" val="280157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8B2076-6E5A-8FCA-8B2D-DD41B0E0AA2E}"/>
              </a:ext>
            </a:extLst>
          </p:cNvPr>
          <p:cNvSpPr>
            <a:spLocks noGrp="1"/>
          </p:cNvSpPr>
          <p:nvPr>
            <p:ph idx="1"/>
          </p:nvPr>
        </p:nvSpPr>
        <p:spPr/>
        <p:txBody>
          <a:bodyPr/>
          <a:lstStyle/>
          <a:p>
            <a:r>
              <a:rPr lang="en-US" dirty="0"/>
              <a:t>Transaction Management</a:t>
            </a:r>
          </a:p>
        </p:txBody>
      </p:sp>
    </p:spTree>
    <p:extLst>
      <p:ext uri="{BB962C8B-B14F-4D97-AF65-F5344CB8AC3E}">
        <p14:creationId xmlns:p14="http://schemas.microsoft.com/office/powerpoint/2010/main" val="757006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Transaction? </a:t>
            </a:r>
          </a:p>
        </p:txBody>
      </p:sp>
      <p:sp>
        <p:nvSpPr>
          <p:cNvPr id="3" name="Content Placeholder 2"/>
          <p:cNvSpPr>
            <a:spLocks noGrp="1"/>
          </p:cNvSpPr>
          <p:nvPr>
            <p:ph idx="1"/>
          </p:nvPr>
        </p:nvSpPr>
        <p:spPr>
          <a:xfrm>
            <a:off x="783004" y="1828801"/>
            <a:ext cx="10707595" cy="4349578"/>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 transaction is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 group of operations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(one or more SQL queries) that are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handled as one logical operation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practice, this means that you may have many operations:</a:t>
            </a: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any of these operations fails, the entire group of operations is treated as fail</a:t>
            </a: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and the database is restored (rolled back) to its state before the group of operations was started.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COMMIT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800" b="0" i="0" u="none" strike="noStrike" kern="1200" cap="none" spc="0" normalizeH="0" baseline="0" noProof="0" dirty="0">
                <a:ln>
                  <a:noFill/>
                </a:ln>
                <a:solidFill>
                  <a:srgbClr val="4472C4"/>
                </a:solidFill>
                <a:effectLst/>
                <a:uLnTx/>
                <a:uFillTx/>
                <a:latin typeface="Calibri" panose="020F0502020204030204"/>
                <a:ea typeface="+mn-ea"/>
                <a:cs typeface="+mn-cs"/>
              </a:rPr>
              <a:t>ROLLBACK</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commands are used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to confirm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and </a:t>
            </a:r>
            <a:r>
              <a:rPr kumimoji="0" lang="en-US" sz="2800" b="0" i="0" u="none" strike="noStrike" kern="1200" cap="none" spc="0" normalizeH="0" baseline="0" noProof="0" dirty="0">
                <a:ln>
                  <a:noFill/>
                </a:ln>
                <a:solidFill>
                  <a:srgbClr val="4472C4"/>
                </a:solidFill>
                <a:effectLst/>
                <a:uLnTx/>
                <a:uFillTx/>
                <a:latin typeface="Calibri" panose="020F0502020204030204"/>
                <a:ea typeface="+mn-ea"/>
                <a:cs typeface="+mn-cs"/>
              </a:rPr>
              <a:t>undo a transaction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respectively.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Proper transaction management is a fundamental task for a DBMS.</a:t>
            </a:r>
            <a:endParaRPr lang="en-US" dirty="0"/>
          </a:p>
        </p:txBody>
      </p:sp>
      <p:sp>
        <p:nvSpPr>
          <p:cNvPr id="4" name="Slide Number Placeholder 3">
            <a:extLst>
              <a:ext uri="{FF2B5EF4-FFF2-40B4-BE49-F238E27FC236}">
                <a16:creationId xmlns:a16="http://schemas.microsoft.com/office/drawing/2014/main" id="{BF764A9A-43B6-4A0A-8241-89DF9419EB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3110705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 Bank Transfer </a:t>
            </a:r>
          </a:p>
        </p:txBody>
      </p:sp>
      <p:graphicFrame>
        <p:nvGraphicFramePr>
          <p:cNvPr id="4" name="Content Placeholder 3"/>
          <p:cNvGraphicFramePr>
            <a:graphicFrameLocks noGrp="1"/>
          </p:cNvGraphicFramePr>
          <p:nvPr>
            <p:ph idx="1"/>
          </p:nvPr>
        </p:nvGraphicFramePr>
        <p:xfrm>
          <a:off x="871128" y="2239062"/>
          <a:ext cx="2806136" cy="1188720"/>
        </p:xfrm>
        <a:graphic>
          <a:graphicData uri="http://schemas.openxmlformats.org/drawingml/2006/table">
            <a:tbl>
              <a:tblPr firstRow="1" bandRow="1">
                <a:tableStyleId>{21E4AEA4-8DFA-4A89-87EB-49C32662AFE0}</a:tableStyleId>
              </a:tblPr>
              <a:tblGrid>
                <a:gridCol w="1403068">
                  <a:extLst>
                    <a:ext uri="{9D8B030D-6E8A-4147-A177-3AD203B41FA5}">
                      <a16:colId xmlns:a16="http://schemas.microsoft.com/office/drawing/2014/main" val="20000"/>
                    </a:ext>
                  </a:extLst>
                </a:gridCol>
                <a:gridCol w="1403068">
                  <a:extLst>
                    <a:ext uri="{9D8B030D-6E8A-4147-A177-3AD203B41FA5}">
                      <a16:colId xmlns:a16="http://schemas.microsoft.com/office/drawing/2014/main" val="20001"/>
                    </a:ext>
                  </a:extLst>
                </a:gridCol>
              </a:tblGrid>
              <a:tr h="362923">
                <a:tc>
                  <a:txBody>
                    <a:bodyPr/>
                    <a:lstStyle/>
                    <a:p>
                      <a:r>
                        <a:rPr lang="en-US" sz="2000" noProof="0" dirty="0" err="1"/>
                        <a:t>AccName</a:t>
                      </a:r>
                      <a:endParaRPr lang="en-US" sz="2000" noProof="0" dirty="0"/>
                    </a:p>
                  </a:txBody>
                  <a:tcPr/>
                </a:tc>
                <a:tc>
                  <a:txBody>
                    <a:bodyPr/>
                    <a:lstStyle/>
                    <a:p>
                      <a:r>
                        <a:rPr lang="nb-NO" sz="2000" dirty="0"/>
                        <a:t>Balance</a:t>
                      </a:r>
                    </a:p>
                  </a:txBody>
                  <a:tcPr/>
                </a:tc>
                <a:extLst>
                  <a:ext uri="{0D108BD9-81ED-4DB2-BD59-A6C34878D82A}">
                    <a16:rowId xmlns:a16="http://schemas.microsoft.com/office/drawing/2014/main" val="10000"/>
                  </a:ext>
                </a:extLst>
              </a:tr>
              <a:tr h="362923">
                <a:tc>
                  <a:txBody>
                    <a:bodyPr/>
                    <a:lstStyle/>
                    <a:p>
                      <a:r>
                        <a:rPr lang="en-US" sz="2000" dirty="0"/>
                        <a:t>Alice</a:t>
                      </a:r>
                      <a:endParaRPr lang="nb-NO" sz="2000" dirty="0"/>
                    </a:p>
                  </a:txBody>
                  <a:tcPr/>
                </a:tc>
                <a:tc>
                  <a:txBody>
                    <a:bodyPr/>
                    <a:lstStyle/>
                    <a:p>
                      <a:r>
                        <a:rPr lang="nb-NO" sz="2000" dirty="0"/>
                        <a:t>1500</a:t>
                      </a:r>
                    </a:p>
                  </a:txBody>
                  <a:tcPr/>
                </a:tc>
                <a:extLst>
                  <a:ext uri="{0D108BD9-81ED-4DB2-BD59-A6C34878D82A}">
                    <a16:rowId xmlns:a16="http://schemas.microsoft.com/office/drawing/2014/main" val="10001"/>
                  </a:ext>
                </a:extLst>
              </a:tr>
              <a:tr h="362923">
                <a:tc>
                  <a:txBody>
                    <a:bodyPr/>
                    <a:lstStyle/>
                    <a:p>
                      <a:r>
                        <a:rPr lang="en-US" sz="2000" dirty="0"/>
                        <a:t>Bob</a:t>
                      </a:r>
                      <a:endParaRPr lang="nb-NO" sz="2000" dirty="0"/>
                    </a:p>
                  </a:txBody>
                  <a:tcPr/>
                </a:tc>
                <a:tc>
                  <a:txBody>
                    <a:bodyPr/>
                    <a:lstStyle/>
                    <a:p>
                      <a:r>
                        <a:rPr lang="nb-NO" sz="2000" dirty="0"/>
                        <a:t>750</a:t>
                      </a:r>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3995074" y="2259462"/>
            <a:ext cx="7701626"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978A">
                    <a:lumMod val="50000"/>
                  </a:srgbClr>
                </a:solidFill>
                <a:effectLst/>
                <a:uLnTx/>
                <a:uFillTx/>
                <a:latin typeface="Calibri"/>
                <a:ea typeface="+mn-ea"/>
                <a:cs typeface="+mn-cs"/>
              </a:rPr>
              <a:t>Transferring 50$ from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account Alice</a:t>
            </a:r>
            <a:r>
              <a:rPr kumimoji="0" lang="nb-NO" sz="2400" b="0" i="0" u="none" strike="noStrike" kern="1200" cap="none" spc="0" normalizeH="0" baseline="0" noProof="0" dirty="0">
                <a:ln>
                  <a:noFill/>
                </a:ln>
                <a:solidFill>
                  <a:srgbClr val="27B2D0">
                    <a:lumMod val="50000"/>
                  </a:srgbClr>
                </a:solidFill>
                <a:effectLst/>
                <a:uLnTx/>
                <a:uFillTx/>
                <a:latin typeface="Calibri"/>
                <a:ea typeface="+mn-ea"/>
                <a:cs typeface="+mn-cs"/>
              </a:rPr>
              <a:t>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to account Bob </a:t>
            </a:r>
            <a:r>
              <a:rPr kumimoji="0" lang="en-US" sz="2400" b="0" i="0" u="none" strike="noStrike" kern="1200" cap="none" spc="0" normalizeH="0" baseline="0" noProof="0" dirty="0">
                <a:ln>
                  <a:noFill/>
                </a:ln>
                <a:solidFill>
                  <a:srgbClr val="00978A">
                    <a:lumMod val="50000"/>
                  </a:srgbClr>
                </a:solidFill>
                <a:effectLst/>
                <a:uLnTx/>
                <a:uFillTx/>
                <a:latin typeface="Calibri"/>
                <a:ea typeface="+mn-ea"/>
                <a:cs typeface="+mn-cs"/>
              </a:rPr>
              <a:t>in a bank</a:t>
            </a:r>
          </a:p>
        </p:txBody>
      </p:sp>
      <p:sp>
        <p:nvSpPr>
          <p:cNvPr id="6" name="Rectangle 5"/>
          <p:cNvSpPr/>
          <p:nvPr/>
        </p:nvSpPr>
        <p:spPr>
          <a:xfrm>
            <a:off x="930616" y="3629798"/>
            <a:ext cx="6096000" cy="92333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UPDATE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accounts</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SET</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Balance = Balance -</a:t>
            </a:r>
            <a:r>
              <a:rPr kumimoji="0" lang="nb-NO" sz="1800" b="0" i="0" u="none" strike="noStrike" kern="1200" cap="none" spc="0" normalizeH="0" baseline="0" noProof="0" dirty="0">
                <a:ln>
                  <a:noFill/>
                </a:ln>
                <a:solidFill>
                  <a:srgbClr val="A42CA4"/>
                </a:solidFill>
                <a:effectLst/>
                <a:uLnTx/>
                <a:uFillTx/>
                <a:latin typeface="Consolas" panose="020B0609020204030204" pitchFamily="49" charset="0"/>
                <a:ea typeface="+mn-ea"/>
                <a:cs typeface="+mn-cs"/>
              </a:rPr>
              <a:t>50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WHERE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252525"/>
                </a:solidFill>
                <a:effectLst/>
                <a:uLnTx/>
                <a:uFillTx/>
                <a:latin typeface="Consolas" panose="020B0609020204030204" pitchFamily="49" charset="0"/>
                <a:ea typeface="+mn-ea"/>
                <a:cs typeface="+mn-cs"/>
              </a:rPr>
              <a:t>acctName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42CA4"/>
                </a:solidFill>
                <a:effectLst/>
                <a:uLnTx/>
                <a:uFillTx/>
                <a:latin typeface="Calibri"/>
                <a:ea typeface="+mn-ea"/>
                <a:cs typeface="+mn-cs"/>
              </a:rPr>
              <a:t>Alice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t>
            </a:r>
          </a:p>
        </p:txBody>
      </p:sp>
      <p:sp>
        <p:nvSpPr>
          <p:cNvPr id="7" name="Rectangle 6"/>
          <p:cNvSpPr/>
          <p:nvPr/>
        </p:nvSpPr>
        <p:spPr>
          <a:xfrm>
            <a:off x="1415349" y="1869730"/>
            <a:ext cx="132440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Accounts </a:t>
            </a:r>
            <a:endParaRPr kumimoji="0" lang="en-US" sz="1800" b="1" i="0" u="none" strike="noStrike" kern="1200" cap="none" spc="0" normalizeH="0" baseline="0" noProof="0" dirty="0">
              <a:ln>
                <a:noFill/>
              </a:ln>
              <a:solidFill>
                <a:srgbClr val="252525"/>
              </a:solidFill>
              <a:effectLst/>
              <a:uLnTx/>
              <a:uFillTx/>
              <a:latin typeface="Calibri"/>
              <a:ea typeface="+mn-ea"/>
              <a:cs typeface="+mn-cs"/>
            </a:endParaRPr>
          </a:p>
        </p:txBody>
      </p:sp>
      <p:sp>
        <p:nvSpPr>
          <p:cNvPr id="8" name="Rectangle 7"/>
          <p:cNvSpPr/>
          <p:nvPr/>
        </p:nvSpPr>
        <p:spPr>
          <a:xfrm>
            <a:off x="4371081" y="3877480"/>
            <a:ext cx="247279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Subtract 50$ from Alice</a:t>
            </a:r>
          </a:p>
        </p:txBody>
      </p:sp>
      <p:sp>
        <p:nvSpPr>
          <p:cNvPr id="9" name="Rectangle 8"/>
          <p:cNvSpPr/>
          <p:nvPr/>
        </p:nvSpPr>
        <p:spPr>
          <a:xfrm>
            <a:off x="915677" y="5065842"/>
            <a:ext cx="6096000" cy="92333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UPDATE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accounts</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SET</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Balance = Balance +</a:t>
            </a:r>
            <a:r>
              <a:rPr kumimoji="0" lang="nb-NO" sz="1800" b="0" i="0" u="none" strike="noStrike" kern="1200" cap="none" spc="0" normalizeH="0" baseline="0" noProof="0" dirty="0">
                <a:ln>
                  <a:noFill/>
                </a:ln>
                <a:solidFill>
                  <a:srgbClr val="A42CA4"/>
                </a:solidFill>
                <a:effectLst/>
                <a:uLnTx/>
                <a:uFillTx/>
                <a:latin typeface="Consolas" panose="020B0609020204030204" pitchFamily="49" charset="0"/>
                <a:ea typeface="+mn-ea"/>
                <a:cs typeface="+mn-cs"/>
              </a:rPr>
              <a:t>50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WHERE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r>
              <a:rPr kumimoji="0" lang="nb-NO" sz="1800" b="0" i="0" u="none" strike="noStrike" kern="1200" cap="none" spc="0" normalizeH="0" baseline="0" noProof="0" dirty="0" err="1">
                <a:ln>
                  <a:noFill/>
                </a:ln>
                <a:solidFill>
                  <a:srgbClr val="252525"/>
                </a:solidFill>
                <a:effectLst/>
                <a:uLnTx/>
                <a:uFillTx/>
                <a:latin typeface="Consolas" panose="020B0609020204030204" pitchFamily="49" charset="0"/>
                <a:ea typeface="+mn-ea"/>
                <a:cs typeface="+mn-cs"/>
              </a:rPr>
              <a:t>acctName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42CA4"/>
                </a:solidFill>
                <a:effectLst/>
                <a:uLnTx/>
                <a:uFillTx/>
                <a:latin typeface="Calibri"/>
                <a:ea typeface="+mn-ea"/>
                <a:cs typeface="+mn-cs"/>
              </a:rPr>
              <a:t>Bob</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t>
            </a:r>
          </a:p>
        </p:txBody>
      </p:sp>
      <p:sp>
        <p:nvSpPr>
          <p:cNvPr id="10" name="Rectangle 9"/>
          <p:cNvSpPr/>
          <p:nvPr/>
        </p:nvSpPr>
        <p:spPr>
          <a:xfrm>
            <a:off x="4500064" y="5279341"/>
            <a:ext cx="163634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Add 50$ to Bob</a:t>
            </a:r>
          </a:p>
        </p:txBody>
      </p:sp>
    </p:spTree>
    <p:extLst>
      <p:ext uri="{BB962C8B-B14F-4D97-AF65-F5344CB8AC3E}">
        <p14:creationId xmlns:p14="http://schemas.microsoft.com/office/powerpoint/2010/main" val="346030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3CDF-BEFE-4992-9B30-BAEC53E9FEBF}"/>
              </a:ext>
            </a:extLst>
          </p:cNvPr>
          <p:cNvSpPr>
            <a:spLocks noGrp="1"/>
          </p:cNvSpPr>
          <p:nvPr>
            <p:ph type="title"/>
          </p:nvPr>
        </p:nvSpPr>
        <p:spPr/>
        <p:txBody>
          <a:bodyPr>
            <a:normAutofit/>
          </a:bodyPr>
          <a:lstStyle/>
          <a:p>
            <a:r>
              <a:rPr lang="en-US" sz="4200" b="1" dirty="0">
                <a:latin typeface="Times New Roman" panose="02020603050405020304" pitchFamily="18" charset="0"/>
                <a:cs typeface="Times New Roman" panose="02020603050405020304" pitchFamily="18" charset="0"/>
              </a:rPr>
              <a:t>Definition of Transaction</a:t>
            </a:r>
          </a:p>
        </p:txBody>
      </p:sp>
      <p:sp>
        <p:nvSpPr>
          <p:cNvPr id="3" name="Content Placeholder 2">
            <a:extLst>
              <a:ext uri="{FF2B5EF4-FFF2-40B4-BE49-F238E27FC236}">
                <a16:creationId xmlns:a16="http://schemas.microsoft.com/office/drawing/2014/main" id="{08D6D37A-1DF4-45D3-A2E5-E4278B30E854}"/>
              </a:ext>
            </a:extLst>
          </p:cNvPr>
          <p:cNvSpPr>
            <a:spLocks noGrp="1"/>
          </p:cNvSpPr>
          <p:nvPr>
            <p:ph idx="1"/>
          </p:nvPr>
        </p:nvSpPr>
        <p:spPr/>
        <p:txBody>
          <a:bodyPr>
            <a:normAutofit/>
          </a:bodyPr>
          <a:lstStyle/>
          <a:p>
            <a:r>
              <a:rPr lang="en-US" dirty="0"/>
              <a:t>SQL has commands COMMIT and ROLLBACK to work with transactions. </a:t>
            </a:r>
          </a:p>
          <a:p>
            <a:r>
              <a:rPr lang="en-US" dirty="0"/>
              <a:t>For simplicity, we can say that COMMIT means "confirm" and ROLLBACK means "undo". </a:t>
            </a:r>
          </a:p>
          <a:p>
            <a:r>
              <a:rPr lang="en-US" dirty="0"/>
              <a:t>Although we have entered and executed a sequence of SQL commands, the effect is not final until COMMIT. </a:t>
            </a:r>
          </a:p>
          <a:p>
            <a:r>
              <a:rPr lang="en-US" dirty="0"/>
              <a:t>ROLLBACK means that the transaction has no effect on the database.</a:t>
            </a:r>
          </a:p>
          <a:p>
            <a:r>
              <a:rPr lang="en-US" dirty="0"/>
              <a:t>We say that the transaction is undone, or "rolled back".</a:t>
            </a:r>
          </a:p>
        </p:txBody>
      </p:sp>
      <p:sp>
        <p:nvSpPr>
          <p:cNvPr id="4" name="Slide Number Placeholder 3">
            <a:extLst>
              <a:ext uri="{FF2B5EF4-FFF2-40B4-BE49-F238E27FC236}">
                <a16:creationId xmlns:a16="http://schemas.microsoft.com/office/drawing/2014/main" id="{F589B468-37C2-4230-8C7E-89D5FFD21B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7E917-F602-4766-B016-6929CB71667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804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four basic properties of a transaction (ACID):</a:t>
            </a:r>
          </a:p>
        </p:txBody>
      </p:sp>
      <p:sp>
        <p:nvSpPr>
          <p:cNvPr id="3" name="Text Placeholder 2"/>
          <p:cNvSpPr>
            <a:spLocks noGrp="1"/>
          </p:cNvSpPr>
          <p:nvPr>
            <p:ph idx="1"/>
          </p:nvPr>
        </p:nvSpPr>
        <p:spPr>
          <a:xfrm>
            <a:off x="783004" y="2126457"/>
            <a:ext cx="10707595" cy="4054210"/>
          </a:xfrm>
        </p:spPr>
        <p:txBody>
          <a:bodyPr>
            <a:normAutofit fontScale="92500" lnSpcReduction="20000"/>
          </a:bodyPr>
          <a:lstStyle/>
          <a:p>
            <a:pPr>
              <a:tabLst>
                <a:tab pos="1905000" algn="l"/>
                <a:tab pos="2286000" algn="l"/>
              </a:tabLst>
            </a:pPr>
            <a:r>
              <a:rPr lang="en-US" altLang="en-US" sz="2400" b="1" dirty="0"/>
              <a:t>Atomicity</a:t>
            </a:r>
          </a:p>
          <a:p>
            <a:pPr lvl="1">
              <a:tabLst>
                <a:tab pos="1905000" algn="l"/>
                <a:tab pos="2286000" algn="l"/>
              </a:tabLst>
            </a:pPr>
            <a:r>
              <a:rPr lang="en-US" altLang="en-US" sz="2400" dirty="0"/>
              <a:t> ‘All or nothing’ property.</a:t>
            </a:r>
          </a:p>
          <a:p>
            <a:pPr>
              <a:tabLst>
                <a:tab pos="1905000" algn="l"/>
                <a:tab pos="2286000" algn="l"/>
              </a:tabLst>
            </a:pPr>
            <a:r>
              <a:rPr lang="en-US" altLang="en-US" sz="2400" b="1" dirty="0"/>
              <a:t>Consistency</a:t>
            </a:r>
            <a:endParaRPr lang="en-US" altLang="en-US" sz="2400" dirty="0"/>
          </a:p>
          <a:p>
            <a:pPr lvl="1">
              <a:tabLst>
                <a:tab pos="1905000" algn="l"/>
                <a:tab pos="2286000" algn="l"/>
              </a:tabLst>
            </a:pPr>
            <a:r>
              <a:rPr lang="en-US" altLang="en-US" sz="2400" dirty="0"/>
              <a:t>Must transform database from one consistent state to another.</a:t>
            </a:r>
          </a:p>
          <a:p>
            <a:pPr>
              <a:tabLst>
                <a:tab pos="1905000" algn="l"/>
                <a:tab pos="2286000" algn="l"/>
              </a:tabLst>
            </a:pPr>
            <a:r>
              <a:rPr lang="en-US" altLang="en-US" sz="2400" b="1" dirty="0"/>
              <a:t>Isolation</a:t>
            </a:r>
            <a:r>
              <a:rPr lang="en-US" altLang="en-US" sz="2400" dirty="0"/>
              <a:t> </a:t>
            </a:r>
          </a:p>
          <a:p>
            <a:pPr lvl="1">
              <a:tabLst>
                <a:tab pos="1905000" algn="l"/>
                <a:tab pos="2286000" algn="l"/>
              </a:tabLst>
            </a:pPr>
            <a:r>
              <a:rPr lang="en-US" altLang="en-US" sz="2400" dirty="0"/>
              <a:t>Partial effects of incomplete transactions should not be visible to other transactions </a:t>
            </a:r>
            <a:r>
              <a:rPr lang="en-US" sz="2400" dirty="0"/>
              <a:t>until it is committed</a:t>
            </a:r>
            <a:r>
              <a:rPr lang="en-US" altLang="en-US" sz="2400" dirty="0"/>
              <a:t>.</a:t>
            </a:r>
          </a:p>
          <a:p>
            <a:pPr>
              <a:tabLst>
                <a:tab pos="1905000" algn="l"/>
                <a:tab pos="2286000" algn="l"/>
              </a:tabLst>
            </a:pPr>
            <a:r>
              <a:rPr lang="en-US" altLang="en-US" sz="2400" b="1" dirty="0"/>
              <a:t>Durability</a:t>
            </a:r>
          </a:p>
          <a:p>
            <a:pPr lvl="1">
              <a:tabLst>
                <a:tab pos="1905000" algn="l"/>
                <a:tab pos="2286000" algn="l"/>
              </a:tabLst>
            </a:pPr>
            <a:r>
              <a:rPr lang="en-US" altLang="en-US" sz="2400" dirty="0"/>
              <a:t> Effects of a committed transaction are permanent and must not be lost because of later failure.</a:t>
            </a:r>
          </a:p>
          <a:p>
            <a:pPr>
              <a:tabLst>
                <a:tab pos="1905000" algn="l"/>
                <a:tab pos="2286000" algn="l"/>
              </a:tabLst>
            </a:pPr>
            <a:r>
              <a:rPr lang="en-US" sz="2400" dirty="0"/>
              <a:t>These properties are referred to as the ACID properties, by forming an acronym of the first letter in </a:t>
            </a:r>
            <a:r>
              <a:rPr lang="en-US" sz="2400" b="1" dirty="0"/>
              <a:t>A</a:t>
            </a:r>
            <a:r>
              <a:rPr lang="en-US" sz="2400" dirty="0"/>
              <a:t>tomicity, </a:t>
            </a:r>
            <a:r>
              <a:rPr lang="en-US" sz="2400" b="1" dirty="0"/>
              <a:t>C</a:t>
            </a:r>
            <a:r>
              <a:rPr lang="en-US" sz="2400" dirty="0"/>
              <a:t>onsistency, </a:t>
            </a:r>
            <a:r>
              <a:rPr lang="en-US" sz="2400" b="1" dirty="0"/>
              <a:t>I</a:t>
            </a:r>
            <a:r>
              <a:rPr lang="en-US" sz="2400" dirty="0"/>
              <a:t>solation and </a:t>
            </a:r>
            <a:r>
              <a:rPr lang="en-US" sz="2400" b="1" dirty="0"/>
              <a:t>D</a:t>
            </a:r>
            <a:r>
              <a:rPr lang="en-US" sz="2400" dirty="0"/>
              <a:t>urability.</a:t>
            </a:r>
            <a:endParaRPr lang="en-US" altLang="en-US" sz="2400" dirty="0"/>
          </a:p>
        </p:txBody>
      </p:sp>
    </p:spTree>
    <p:extLst>
      <p:ext uri="{BB962C8B-B14F-4D97-AF65-F5344CB8AC3E}">
        <p14:creationId xmlns:p14="http://schemas.microsoft.com/office/powerpoint/2010/main" val="3436129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 Bank Transfer </a:t>
            </a:r>
          </a:p>
        </p:txBody>
      </p:sp>
      <p:graphicFrame>
        <p:nvGraphicFramePr>
          <p:cNvPr id="4" name="Content Placeholder 3"/>
          <p:cNvGraphicFramePr>
            <a:graphicFrameLocks noGrp="1"/>
          </p:cNvGraphicFramePr>
          <p:nvPr>
            <p:ph idx="1"/>
          </p:nvPr>
        </p:nvGraphicFramePr>
        <p:xfrm>
          <a:off x="871128" y="2239062"/>
          <a:ext cx="2806136" cy="1188720"/>
        </p:xfrm>
        <a:graphic>
          <a:graphicData uri="http://schemas.openxmlformats.org/drawingml/2006/table">
            <a:tbl>
              <a:tblPr firstRow="1" bandRow="1">
                <a:tableStyleId>{21E4AEA4-8DFA-4A89-87EB-49C32662AFE0}</a:tableStyleId>
              </a:tblPr>
              <a:tblGrid>
                <a:gridCol w="1403068">
                  <a:extLst>
                    <a:ext uri="{9D8B030D-6E8A-4147-A177-3AD203B41FA5}">
                      <a16:colId xmlns:a16="http://schemas.microsoft.com/office/drawing/2014/main" val="20000"/>
                    </a:ext>
                  </a:extLst>
                </a:gridCol>
                <a:gridCol w="1403068">
                  <a:extLst>
                    <a:ext uri="{9D8B030D-6E8A-4147-A177-3AD203B41FA5}">
                      <a16:colId xmlns:a16="http://schemas.microsoft.com/office/drawing/2014/main" val="20001"/>
                    </a:ext>
                  </a:extLst>
                </a:gridCol>
              </a:tblGrid>
              <a:tr h="362923">
                <a:tc>
                  <a:txBody>
                    <a:bodyPr/>
                    <a:lstStyle/>
                    <a:p>
                      <a:r>
                        <a:rPr lang="en-US" sz="2000" noProof="0" dirty="0" err="1"/>
                        <a:t>AccName</a:t>
                      </a:r>
                      <a:endParaRPr lang="en-US" sz="2000" noProof="0" dirty="0"/>
                    </a:p>
                  </a:txBody>
                  <a:tcPr/>
                </a:tc>
                <a:tc>
                  <a:txBody>
                    <a:bodyPr/>
                    <a:lstStyle/>
                    <a:p>
                      <a:r>
                        <a:rPr lang="nb-NO" sz="2000" dirty="0"/>
                        <a:t>Balance</a:t>
                      </a:r>
                    </a:p>
                  </a:txBody>
                  <a:tcPr/>
                </a:tc>
                <a:extLst>
                  <a:ext uri="{0D108BD9-81ED-4DB2-BD59-A6C34878D82A}">
                    <a16:rowId xmlns:a16="http://schemas.microsoft.com/office/drawing/2014/main" val="10000"/>
                  </a:ext>
                </a:extLst>
              </a:tr>
              <a:tr h="362923">
                <a:tc>
                  <a:txBody>
                    <a:bodyPr/>
                    <a:lstStyle/>
                    <a:p>
                      <a:r>
                        <a:rPr lang="en-US" sz="2000" dirty="0"/>
                        <a:t>Alice</a:t>
                      </a:r>
                      <a:endParaRPr lang="nb-NO" sz="2000" dirty="0"/>
                    </a:p>
                  </a:txBody>
                  <a:tcPr/>
                </a:tc>
                <a:tc>
                  <a:txBody>
                    <a:bodyPr/>
                    <a:lstStyle/>
                    <a:p>
                      <a:r>
                        <a:rPr lang="nb-NO" sz="2000" dirty="0"/>
                        <a:t>1500</a:t>
                      </a:r>
                    </a:p>
                  </a:txBody>
                  <a:tcPr/>
                </a:tc>
                <a:extLst>
                  <a:ext uri="{0D108BD9-81ED-4DB2-BD59-A6C34878D82A}">
                    <a16:rowId xmlns:a16="http://schemas.microsoft.com/office/drawing/2014/main" val="10001"/>
                  </a:ext>
                </a:extLst>
              </a:tr>
              <a:tr h="362923">
                <a:tc>
                  <a:txBody>
                    <a:bodyPr/>
                    <a:lstStyle/>
                    <a:p>
                      <a:r>
                        <a:rPr lang="en-US" sz="2000" dirty="0"/>
                        <a:t>Bob</a:t>
                      </a:r>
                      <a:endParaRPr lang="nb-NO" sz="2000" dirty="0"/>
                    </a:p>
                  </a:txBody>
                  <a:tcPr/>
                </a:tc>
                <a:tc>
                  <a:txBody>
                    <a:bodyPr/>
                    <a:lstStyle/>
                    <a:p>
                      <a:r>
                        <a:rPr lang="nb-NO" sz="2000" dirty="0"/>
                        <a:t>750</a:t>
                      </a:r>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3995074" y="2259462"/>
            <a:ext cx="7701626"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978A">
                    <a:lumMod val="50000"/>
                  </a:srgbClr>
                </a:solidFill>
                <a:effectLst/>
                <a:uLnTx/>
                <a:uFillTx/>
                <a:latin typeface="Calibri"/>
                <a:ea typeface="+mn-ea"/>
                <a:cs typeface="+mn-cs"/>
              </a:rPr>
              <a:t>Transferring 50$ from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account Alice</a:t>
            </a:r>
            <a:r>
              <a:rPr kumimoji="0" lang="nb-NO" sz="2400" b="0" i="0" u="none" strike="noStrike" kern="1200" cap="none" spc="0" normalizeH="0" baseline="0" noProof="0" dirty="0">
                <a:ln>
                  <a:noFill/>
                </a:ln>
                <a:solidFill>
                  <a:srgbClr val="27B2D0">
                    <a:lumMod val="50000"/>
                  </a:srgbClr>
                </a:solidFill>
                <a:effectLst/>
                <a:uLnTx/>
                <a:uFillTx/>
                <a:latin typeface="Calibri"/>
                <a:ea typeface="+mn-ea"/>
                <a:cs typeface="+mn-cs"/>
              </a:rPr>
              <a:t>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to account Bob </a:t>
            </a:r>
            <a:r>
              <a:rPr kumimoji="0" lang="en-US" sz="2400" b="0" i="0" u="none" strike="noStrike" kern="1200" cap="none" spc="0" normalizeH="0" baseline="0" noProof="0" dirty="0">
                <a:ln>
                  <a:noFill/>
                </a:ln>
                <a:solidFill>
                  <a:srgbClr val="00978A">
                    <a:lumMod val="50000"/>
                  </a:srgbClr>
                </a:solidFill>
                <a:effectLst/>
                <a:uLnTx/>
                <a:uFillTx/>
                <a:latin typeface="Calibri"/>
                <a:ea typeface="+mn-ea"/>
                <a:cs typeface="+mn-cs"/>
              </a:rPr>
              <a:t>in a bank</a:t>
            </a:r>
          </a:p>
        </p:txBody>
      </p:sp>
      <p:sp>
        <p:nvSpPr>
          <p:cNvPr id="6" name="Rectangle 5"/>
          <p:cNvSpPr/>
          <p:nvPr/>
        </p:nvSpPr>
        <p:spPr>
          <a:xfrm>
            <a:off x="930616" y="3629798"/>
            <a:ext cx="6096000" cy="92333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UPDATE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accounts</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SET</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Balance = Balance -</a:t>
            </a:r>
            <a:r>
              <a:rPr kumimoji="0" lang="nb-NO" sz="1800" b="0" i="0" u="none" strike="noStrike" kern="1200" cap="none" spc="0" normalizeH="0" baseline="0" noProof="0" dirty="0">
                <a:ln>
                  <a:noFill/>
                </a:ln>
                <a:solidFill>
                  <a:srgbClr val="A42CA4"/>
                </a:solidFill>
                <a:effectLst/>
                <a:uLnTx/>
                <a:uFillTx/>
                <a:latin typeface="Consolas" panose="020B0609020204030204" pitchFamily="49" charset="0"/>
                <a:ea typeface="+mn-ea"/>
                <a:cs typeface="+mn-cs"/>
              </a:rPr>
              <a:t>50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WHERE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252525"/>
                </a:solidFill>
                <a:effectLst/>
                <a:uLnTx/>
                <a:uFillTx/>
                <a:latin typeface="Consolas" panose="020B0609020204030204" pitchFamily="49" charset="0"/>
                <a:ea typeface="+mn-ea"/>
                <a:cs typeface="+mn-cs"/>
              </a:rPr>
              <a:t>acctName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42CA4"/>
                </a:solidFill>
                <a:effectLst/>
                <a:uLnTx/>
                <a:uFillTx/>
                <a:latin typeface="Calibri"/>
                <a:ea typeface="+mn-ea"/>
                <a:cs typeface="+mn-cs"/>
              </a:rPr>
              <a:t>Alice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t>
            </a:r>
          </a:p>
        </p:txBody>
      </p:sp>
      <p:sp>
        <p:nvSpPr>
          <p:cNvPr id="7" name="Rectangle 6"/>
          <p:cNvSpPr/>
          <p:nvPr/>
        </p:nvSpPr>
        <p:spPr>
          <a:xfrm>
            <a:off x="1415349" y="1869730"/>
            <a:ext cx="132440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Accounts </a:t>
            </a:r>
            <a:endParaRPr kumimoji="0" lang="en-US" sz="1800" b="1" i="0" u="none" strike="noStrike" kern="1200" cap="none" spc="0" normalizeH="0" baseline="0" noProof="0" dirty="0">
              <a:ln>
                <a:noFill/>
              </a:ln>
              <a:solidFill>
                <a:srgbClr val="252525"/>
              </a:solidFill>
              <a:effectLst/>
              <a:uLnTx/>
              <a:uFillTx/>
              <a:latin typeface="Calibri"/>
              <a:ea typeface="+mn-ea"/>
              <a:cs typeface="+mn-cs"/>
            </a:endParaRPr>
          </a:p>
        </p:txBody>
      </p:sp>
      <p:sp>
        <p:nvSpPr>
          <p:cNvPr id="8" name="Rectangle 7"/>
          <p:cNvSpPr/>
          <p:nvPr/>
        </p:nvSpPr>
        <p:spPr>
          <a:xfrm>
            <a:off x="4371081" y="3877480"/>
            <a:ext cx="247279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Subtract 50$ from Alice</a:t>
            </a:r>
          </a:p>
        </p:txBody>
      </p:sp>
      <p:sp>
        <p:nvSpPr>
          <p:cNvPr id="9" name="Rectangle 8"/>
          <p:cNvSpPr/>
          <p:nvPr/>
        </p:nvSpPr>
        <p:spPr>
          <a:xfrm>
            <a:off x="915677" y="5065842"/>
            <a:ext cx="6096000" cy="92333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UPDATE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accounts</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SET</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Balance = Balance +</a:t>
            </a:r>
            <a:r>
              <a:rPr kumimoji="0" lang="nb-NO" sz="1800" b="0" i="0" u="none" strike="noStrike" kern="1200" cap="none" spc="0" normalizeH="0" baseline="0" noProof="0" dirty="0">
                <a:ln>
                  <a:noFill/>
                </a:ln>
                <a:solidFill>
                  <a:srgbClr val="A42CA4"/>
                </a:solidFill>
                <a:effectLst/>
                <a:uLnTx/>
                <a:uFillTx/>
                <a:latin typeface="Consolas" panose="020B0609020204030204" pitchFamily="49" charset="0"/>
                <a:ea typeface="+mn-ea"/>
                <a:cs typeface="+mn-cs"/>
              </a:rPr>
              <a:t>50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WHERE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a:t>
            </a:r>
            <a:r>
              <a:rPr kumimoji="0" lang="nb-NO" sz="1800" b="0" i="0" u="none" strike="noStrike" kern="1200" cap="none" spc="0" normalizeH="0" baseline="0" noProof="0" dirty="0" err="1">
                <a:ln>
                  <a:noFill/>
                </a:ln>
                <a:solidFill>
                  <a:srgbClr val="252525"/>
                </a:solidFill>
                <a:effectLst/>
                <a:uLnTx/>
                <a:uFillTx/>
                <a:latin typeface="Consolas" panose="020B0609020204030204" pitchFamily="49" charset="0"/>
                <a:ea typeface="+mn-ea"/>
                <a:cs typeface="+mn-cs"/>
              </a:rPr>
              <a:t>acctName</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42CA4"/>
                </a:solidFill>
                <a:effectLst/>
                <a:uLnTx/>
                <a:uFillTx/>
                <a:latin typeface="Calibri"/>
                <a:ea typeface="+mn-ea"/>
                <a:cs typeface="+mn-cs"/>
              </a:rPr>
              <a:t>Bob</a:t>
            </a:r>
            <a:r>
              <a:rPr kumimoji="0" lang="nb-NO" sz="1800" b="0" i="0" u="none" strike="noStrike" kern="1200" cap="none" spc="0" normalizeH="0" baseline="0" noProof="0" dirty="0">
                <a:ln>
                  <a:noFill/>
                </a:ln>
                <a:solidFill>
                  <a:srgbClr val="252525"/>
                </a:solidFill>
                <a:effectLst/>
                <a:uLnTx/>
                <a:uFillTx/>
                <a:latin typeface="Consolas" panose="020B0609020204030204" pitchFamily="49" charset="0"/>
                <a:ea typeface="+mn-ea"/>
                <a:cs typeface="+mn-cs"/>
              </a:rPr>
              <a:t>;</a:t>
            </a:r>
          </a:p>
        </p:txBody>
      </p:sp>
      <p:sp>
        <p:nvSpPr>
          <p:cNvPr id="10" name="Rectangle 9"/>
          <p:cNvSpPr/>
          <p:nvPr/>
        </p:nvSpPr>
        <p:spPr>
          <a:xfrm>
            <a:off x="4500064" y="5279341"/>
            <a:ext cx="163634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Add 50$ to Bob</a:t>
            </a:r>
          </a:p>
        </p:txBody>
      </p:sp>
      <p:sp>
        <p:nvSpPr>
          <p:cNvPr id="11" name="TextBox 10"/>
          <p:cNvSpPr txBox="1"/>
          <p:nvPr/>
        </p:nvSpPr>
        <p:spPr>
          <a:xfrm>
            <a:off x="8504365" y="3311516"/>
            <a:ext cx="3100878"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a:ea typeface="+mn-ea"/>
                <a:cs typeface="+mn-cs"/>
              </a:rPr>
              <a:t>Problems?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52525"/>
                </a:solidFill>
                <a:effectLst/>
                <a:uLnTx/>
                <a:uFillTx/>
                <a:latin typeface="Calibri"/>
                <a:ea typeface="+mn-ea"/>
                <a:cs typeface="+mn-cs"/>
              </a:rPr>
              <a:t>Insufficient funds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252525"/>
                </a:solidFill>
                <a:effectLst/>
                <a:uLnTx/>
                <a:uFillTx/>
                <a:latin typeface="Calibri"/>
                <a:ea typeface="+mn-ea"/>
                <a:cs typeface="+mn-cs"/>
              </a:rPr>
              <a:t>AccNum</a:t>
            </a:r>
            <a:r>
              <a:rPr kumimoji="0" lang="en-US" sz="2000" b="0" i="0" u="none" strike="noStrike" kern="1200" cap="none" spc="0" normalizeH="0" baseline="0" noProof="0" dirty="0">
                <a:ln>
                  <a:noFill/>
                </a:ln>
                <a:solidFill>
                  <a:srgbClr val="252525"/>
                </a:solidFill>
                <a:effectLst/>
                <a:uLnTx/>
                <a:uFillTx/>
                <a:latin typeface="Calibri"/>
                <a:ea typeface="+mn-ea"/>
                <a:cs typeface="+mn-cs"/>
              </a:rPr>
              <a:t> Incorrect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52525"/>
                </a:solidFill>
                <a:effectLst/>
                <a:uLnTx/>
                <a:uFillTx/>
                <a:latin typeface="Calibri"/>
                <a:ea typeface="+mn-ea"/>
                <a:cs typeface="+mn-cs"/>
              </a:rPr>
              <a:t>Syntax error</a:t>
            </a:r>
            <a:endParaRPr kumimoji="0" lang="en-US" sz="1800" b="0" i="0" u="none" strike="noStrike" kern="1200" cap="none" spc="0" normalizeH="0" baseline="0" noProof="0" dirty="0">
              <a:ln>
                <a:noFill/>
              </a:ln>
              <a:solidFill>
                <a:srgbClr val="3BAFA2">
                  <a:lumMod val="50000"/>
                </a:srgbClr>
              </a:solidFill>
              <a:effectLst/>
              <a:uLnTx/>
              <a:uFillTx/>
              <a:latin typeface="Calibri"/>
              <a:ea typeface="+mn-ea"/>
              <a:cs typeface="+mn-cs"/>
            </a:endParaRPr>
          </a:p>
        </p:txBody>
      </p:sp>
      <p:sp>
        <p:nvSpPr>
          <p:cNvPr id="3" name="Rectangle 2"/>
          <p:cNvSpPr/>
          <p:nvPr/>
        </p:nvSpPr>
        <p:spPr>
          <a:xfrm>
            <a:off x="5753101" y="5591023"/>
            <a:ext cx="6324600"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C00000"/>
                </a:solidFill>
                <a:effectLst/>
                <a:uLnTx/>
                <a:uFillTx/>
                <a:latin typeface="Calibri"/>
                <a:ea typeface="+mn-ea"/>
                <a:cs typeface="+mn-cs"/>
              </a:rPr>
              <a:t>A: </a:t>
            </a:r>
            <a:r>
              <a:rPr kumimoji="0" lang="en-US" sz="1800" b="0" i="0" u="none" strike="noStrike" kern="1200" cap="none" spc="0" normalizeH="0" baseline="0" noProof="0" dirty="0">
                <a:ln>
                  <a:noFill/>
                </a:ln>
                <a:solidFill>
                  <a:srgbClr val="3BAFA2">
                    <a:lumMod val="50000"/>
                  </a:srgbClr>
                </a:solidFill>
                <a:effectLst/>
                <a:uLnTx/>
                <a:uFillTx/>
                <a:latin typeface="Calibri"/>
                <a:ea typeface="+mn-ea"/>
                <a:cs typeface="+mn-cs"/>
              </a:rPr>
              <a:t>we either transfer the money or we don’t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C00000"/>
                </a:solidFill>
                <a:effectLst/>
                <a:uLnTx/>
                <a:uFillTx/>
                <a:latin typeface="Calibri"/>
                <a:ea typeface="+mn-ea"/>
                <a:cs typeface="+mn-cs"/>
              </a:rPr>
              <a:t>C: </a:t>
            </a:r>
            <a:r>
              <a:rPr kumimoji="0" lang="en-US" sz="1800" b="0" i="0" u="none" strike="noStrike" kern="1200" cap="none" spc="0" normalizeH="0" baseline="0" noProof="0" dirty="0">
                <a:ln>
                  <a:noFill/>
                </a:ln>
                <a:solidFill>
                  <a:srgbClr val="3BAFA2">
                    <a:lumMod val="50000"/>
                  </a:srgbClr>
                </a:solidFill>
                <a:effectLst/>
                <a:uLnTx/>
                <a:uFillTx/>
                <a:latin typeface="Calibri"/>
                <a:ea typeface="+mn-ea"/>
                <a:cs typeface="+mn-cs"/>
              </a:rPr>
              <a:t>money is not lost nor gained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C00000"/>
                </a:solidFill>
                <a:effectLst/>
                <a:uLnTx/>
                <a:uFillTx/>
                <a:latin typeface="Calibri"/>
                <a:ea typeface="+mn-ea"/>
                <a:cs typeface="+mn-cs"/>
              </a:rPr>
              <a:t>I: </a:t>
            </a:r>
            <a:r>
              <a:rPr kumimoji="0" lang="en-US" sz="1800" b="0" i="0" u="none" strike="noStrike" kern="1200" cap="none" spc="0" normalizeH="0" baseline="0" noProof="0" dirty="0">
                <a:ln>
                  <a:noFill/>
                </a:ln>
                <a:solidFill>
                  <a:srgbClr val="3BAFA2">
                    <a:lumMod val="50000"/>
                  </a:srgbClr>
                </a:solidFill>
                <a:effectLst/>
                <a:uLnTx/>
                <a:uFillTx/>
                <a:latin typeface="Calibri"/>
                <a:ea typeface="+mn-ea"/>
                <a:cs typeface="+mn-cs"/>
              </a:rPr>
              <a:t>T</a:t>
            </a:r>
            <a:r>
              <a:rPr kumimoji="0" lang="en-US" sz="1200" b="0" i="0" u="none" strike="noStrike" kern="1200" cap="none" spc="0" normalizeH="0" baseline="0" noProof="0" dirty="0">
                <a:ln>
                  <a:noFill/>
                </a:ln>
                <a:solidFill>
                  <a:srgbClr val="3BAFA2">
                    <a:lumMod val="50000"/>
                  </a:srgbClr>
                </a:solidFill>
                <a:effectLst/>
                <a:uLnTx/>
                <a:uFillTx/>
                <a:latin typeface="Calibri"/>
                <a:ea typeface="+mn-ea"/>
                <a:cs typeface="+mn-cs"/>
              </a:rPr>
              <a:t>B</a:t>
            </a:r>
            <a:r>
              <a:rPr kumimoji="0" lang="en-US" sz="1800" b="0" i="0" u="none" strike="noStrike" kern="1200" cap="none" spc="0" normalizeH="0" baseline="0" noProof="0" dirty="0">
                <a:ln>
                  <a:noFill/>
                </a:ln>
                <a:solidFill>
                  <a:srgbClr val="3BAFA2">
                    <a:lumMod val="50000"/>
                  </a:srgbClr>
                </a:solidFill>
                <a:effectLst/>
                <a:uLnTx/>
                <a:uFillTx/>
                <a:latin typeface="Calibri"/>
                <a:ea typeface="+mn-ea"/>
                <a:cs typeface="+mn-cs"/>
              </a:rPr>
              <a:t> should not see changes to Acc Alice and Bob until T</a:t>
            </a:r>
            <a:r>
              <a:rPr kumimoji="0" lang="en-US" sz="1200" b="0" i="0" u="none" strike="noStrike" kern="1200" cap="none" spc="0" normalizeH="0" baseline="0" noProof="0" dirty="0">
                <a:ln>
                  <a:noFill/>
                </a:ln>
                <a:solidFill>
                  <a:srgbClr val="3BAFA2">
                    <a:lumMod val="50000"/>
                  </a:srgbClr>
                </a:solidFill>
                <a:effectLst/>
                <a:uLnTx/>
                <a:uFillTx/>
                <a:latin typeface="Calibri"/>
                <a:ea typeface="+mn-ea"/>
                <a:cs typeface="+mn-cs"/>
              </a:rPr>
              <a:t>A</a:t>
            </a:r>
            <a:r>
              <a:rPr kumimoji="0" lang="en-US" sz="1800" b="0" i="0" u="none" strike="noStrike" kern="1200" cap="none" spc="0" normalizeH="0" baseline="0" noProof="0" dirty="0">
                <a:ln>
                  <a:noFill/>
                </a:ln>
                <a:solidFill>
                  <a:srgbClr val="3BAFA2">
                    <a:lumMod val="50000"/>
                  </a:srgbClr>
                </a:solidFill>
                <a:effectLst/>
                <a:uLnTx/>
                <a:uFillTx/>
                <a:latin typeface="Calibri"/>
                <a:ea typeface="+mn-ea"/>
                <a:cs typeface="+mn-cs"/>
              </a:rPr>
              <a:t> commits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a:ea typeface="+mn-ea"/>
                <a:cs typeface="+mn-cs"/>
              </a:rPr>
              <a:t>D:</a:t>
            </a:r>
            <a:r>
              <a:rPr kumimoji="0" lang="en-US" sz="1800" b="0" i="0" u="none" strike="noStrike" kern="1200" cap="none" spc="0" normalizeH="0" baseline="0" noProof="0" dirty="0">
                <a:ln>
                  <a:noFill/>
                </a:ln>
                <a:solidFill>
                  <a:srgbClr val="252525"/>
                </a:solidFill>
                <a:effectLst/>
                <a:uLnTx/>
                <a:uFillTx/>
                <a:latin typeface="Calibri"/>
                <a:ea typeface="+mn-ea"/>
                <a:cs typeface="+mn-cs"/>
              </a:rPr>
              <a:t> </a:t>
            </a:r>
            <a:r>
              <a:rPr kumimoji="0" lang="en-US" sz="1800" b="0" i="0" u="none" strike="noStrike" kern="1200" cap="none" spc="0" normalizeH="0" baseline="0" noProof="0" dirty="0">
                <a:ln>
                  <a:noFill/>
                </a:ln>
                <a:solidFill>
                  <a:srgbClr val="3BAFA2">
                    <a:lumMod val="50000"/>
                  </a:srgbClr>
                </a:solidFill>
                <a:effectLst/>
                <a:uLnTx/>
                <a:uFillTx/>
                <a:latin typeface="Calibri"/>
                <a:ea typeface="+mn-ea"/>
                <a:cs typeface="+mn-cs"/>
              </a:rPr>
              <a:t>the money does not go back to Alice permanently! </a:t>
            </a:r>
            <a:endParaRPr kumimoji="0" lang="nb-NO" sz="1800" b="0" i="0" u="none" strike="noStrike" kern="1200" cap="none" spc="0" normalizeH="0" baseline="0" noProof="0" dirty="0">
              <a:ln>
                <a:noFill/>
              </a:ln>
              <a:solidFill>
                <a:srgbClr val="3BAFA2">
                  <a:lumMod val="50000"/>
                </a:srgbClr>
              </a:solidFill>
              <a:effectLst/>
              <a:uLnTx/>
              <a:uFillTx/>
              <a:latin typeface="Calibri"/>
              <a:ea typeface="+mn-ea"/>
              <a:cs typeface="+mn-cs"/>
            </a:endParaRPr>
          </a:p>
        </p:txBody>
      </p:sp>
    </p:spTree>
    <p:extLst>
      <p:ext uri="{BB962C8B-B14F-4D97-AF65-F5344CB8AC3E}">
        <p14:creationId xmlns:p14="http://schemas.microsoft.com/office/powerpoint/2010/main" val="142628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nb-NO" dirty="0"/>
              <a:t>Concurrency Control</a:t>
            </a:r>
          </a:p>
        </p:txBody>
      </p:sp>
      <p:sp>
        <p:nvSpPr>
          <p:cNvPr id="2" name="Slide Number Placeholder 1">
            <a:extLst>
              <a:ext uri="{FF2B5EF4-FFF2-40B4-BE49-F238E27FC236}">
                <a16:creationId xmlns:a16="http://schemas.microsoft.com/office/drawing/2014/main" id="{467FF744-2BEE-4310-B5EC-CC2C76C325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202166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32E7-5028-4E2B-8FA9-618B1BE755D8}"/>
              </a:ext>
            </a:extLst>
          </p:cNvPr>
          <p:cNvSpPr>
            <a:spLocks noGrp="1"/>
          </p:cNvSpPr>
          <p:nvPr>
            <p:ph type="title"/>
          </p:nvPr>
        </p:nvSpPr>
        <p:spPr/>
        <p:txBody>
          <a:bodyPr>
            <a:normAutofit/>
          </a:bodyPr>
          <a:lstStyle/>
          <a:p>
            <a:r>
              <a:rPr lang="en-US" sz="4200" b="1" dirty="0">
                <a:latin typeface="Times New Roman" panose="02020603050405020304" pitchFamily="18" charset="0"/>
                <a:cs typeface="Times New Roman" panose="02020603050405020304" pitchFamily="18" charset="0"/>
              </a:rPr>
              <a:t>Need for Concurrency Control</a:t>
            </a:r>
          </a:p>
        </p:txBody>
      </p:sp>
      <p:sp>
        <p:nvSpPr>
          <p:cNvPr id="3" name="Content Placeholder 2">
            <a:extLst>
              <a:ext uri="{FF2B5EF4-FFF2-40B4-BE49-F238E27FC236}">
                <a16:creationId xmlns:a16="http://schemas.microsoft.com/office/drawing/2014/main" id="{515E078B-7103-4D58-AFC9-56CC85182050}"/>
              </a:ext>
            </a:extLst>
          </p:cNvPr>
          <p:cNvSpPr>
            <a:spLocks noGrp="1"/>
          </p:cNvSpPr>
          <p:nvPr>
            <p:ph idx="1"/>
          </p:nvPr>
        </p:nvSpPr>
        <p:spPr/>
        <p:txBody>
          <a:bodyPr/>
          <a:lstStyle/>
          <a:p>
            <a:pPr>
              <a:lnSpc>
                <a:spcPct val="150000"/>
              </a:lnSpc>
            </a:pPr>
            <a:r>
              <a:rPr lang="en-US" dirty="0"/>
              <a:t>Three examples of potential problems caused by concurrency: </a:t>
            </a:r>
          </a:p>
          <a:p>
            <a:pPr lvl="1">
              <a:lnSpc>
                <a:spcPct val="150000"/>
              </a:lnSpc>
            </a:pPr>
            <a:r>
              <a:rPr lang="en-US" dirty="0"/>
              <a:t>Lost update problem.</a:t>
            </a:r>
          </a:p>
          <a:p>
            <a:pPr lvl="1">
              <a:lnSpc>
                <a:spcPct val="150000"/>
              </a:lnSpc>
            </a:pPr>
            <a:r>
              <a:rPr lang="en-US" dirty="0"/>
              <a:t>Uncommitted dependency problem.</a:t>
            </a:r>
          </a:p>
          <a:p>
            <a:pPr lvl="1">
              <a:lnSpc>
                <a:spcPct val="150000"/>
              </a:lnSpc>
            </a:pPr>
            <a:r>
              <a:rPr lang="en-US" dirty="0"/>
              <a:t>Inconsistent analysis problem. </a:t>
            </a:r>
          </a:p>
        </p:txBody>
      </p:sp>
      <p:sp>
        <p:nvSpPr>
          <p:cNvPr id="4" name="Slide Number Placeholder 3">
            <a:extLst>
              <a:ext uri="{FF2B5EF4-FFF2-40B4-BE49-F238E27FC236}">
                <a16:creationId xmlns:a16="http://schemas.microsoft.com/office/drawing/2014/main" id="{3A2AB300-BF1A-408F-9C63-42F0A5F48F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7E917-F602-4766-B016-6929CB71667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899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Lost Update</a:t>
            </a:r>
          </a:p>
        </p:txBody>
      </p:sp>
      <p:pic>
        <p:nvPicPr>
          <p:cNvPr id="3074" name="Picture 2" descr="نتيجة بحث الصور عن ‪lost update problem‬‏"/>
          <p:cNvPicPr>
            <a:picLocks noChangeAspect="1" noChangeArrowheads="1"/>
          </p:cNvPicPr>
          <p:nvPr/>
        </p:nvPicPr>
        <p:blipFill rotWithShape="1">
          <a:blip r:embed="rId3">
            <a:extLst>
              <a:ext uri="{28A0092B-C50C-407E-A947-70E740481C1C}">
                <a14:useLocalDpi xmlns:a14="http://schemas.microsoft.com/office/drawing/2010/main" val="0"/>
              </a:ext>
            </a:extLst>
          </a:blip>
          <a:srcRect l="9667" t="24968" r="9175" b="36435"/>
          <a:stretch/>
        </p:blipFill>
        <p:spPr bwMode="auto">
          <a:xfrm>
            <a:off x="3901439" y="2820203"/>
            <a:ext cx="8104470" cy="264694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p:cNvSpPr txBox="1">
            <a:spLocks/>
          </p:cNvSpPr>
          <p:nvPr/>
        </p:nvSpPr>
        <p:spPr>
          <a:xfrm>
            <a:off x="365226" y="2980637"/>
            <a:ext cx="3738688" cy="2819992"/>
          </a:xfrm>
          <a:prstGeom prst="rect">
            <a:avLst/>
          </a:prstGeom>
        </p:spPr>
        <p:txBody>
          <a:bodyPr vert="horz" lIns="91440" tIns="0" rIns="91440" bIns="0" rtlCol="0">
            <a:noAutofit/>
          </a:bodyPr>
          <a:lst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kumimoji="0" lang="nb-NO" sz="2000" b="0" i="0" u="none" strike="noStrike" kern="1200" cap="none" spc="0" normalizeH="0" baseline="0" noProof="0" dirty="0">
                <a:ln>
                  <a:noFill/>
                </a:ln>
                <a:solidFill>
                  <a:srgbClr val="252525"/>
                </a:solidFill>
                <a:effectLst/>
                <a:uLnTx/>
                <a:uFillTx/>
                <a:latin typeface="Calibri"/>
                <a:ea typeface="+mn-ea"/>
                <a:cs typeface="Calibri"/>
              </a:rPr>
              <a:t>T</a:t>
            </a:r>
            <a:r>
              <a:rPr kumimoji="0" lang="nb-NO" sz="900" b="0" i="0" u="none" strike="noStrike" kern="1200" cap="none" spc="0" normalizeH="0" baseline="0" noProof="0" dirty="0">
                <a:ln>
                  <a:noFill/>
                </a:ln>
                <a:solidFill>
                  <a:srgbClr val="252525"/>
                </a:solidFill>
                <a:effectLst/>
                <a:uLnTx/>
                <a:uFillTx/>
                <a:latin typeface="Calibri"/>
                <a:ea typeface="+mn-ea"/>
                <a:cs typeface="Calibri"/>
              </a:rPr>
              <a:t>1</a:t>
            </a:r>
            <a:r>
              <a:rPr kumimoji="0" lang="nb-NO" sz="2000" b="0" i="0" u="none" strike="noStrike" kern="1200" cap="none" spc="0" normalizeH="0" baseline="0" noProof="0" dirty="0">
                <a:ln>
                  <a:noFill/>
                </a:ln>
                <a:solidFill>
                  <a:srgbClr val="252525"/>
                </a:solidFill>
                <a:effectLst/>
                <a:uLnTx/>
                <a:uFillTx/>
                <a:latin typeface="Calibri"/>
                <a:ea typeface="+mn-ea"/>
                <a:cs typeface="Calibri"/>
              </a:rPr>
              <a:t> and T</a:t>
            </a:r>
            <a:r>
              <a:rPr kumimoji="0" lang="nb-NO" sz="900" b="0" i="0" u="none" strike="noStrike" kern="1200" cap="none" spc="0" normalizeH="0" baseline="0" noProof="0" dirty="0">
                <a:ln>
                  <a:noFill/>
                </a:ln>
                <a:solidFill>
                  <a:srgbClr val="252525"/>
                </a:solidFill>
                <a:effectLst/>
                <a:uLnTx/>
                <a:uFillTx/>
                <a:latin typeface="Calibri"/>
                <a:ea typeface="+mn-ea"/>
                <a:cs typeface="Calibri"/>
              </a:rPr>
              <a:t>2</a:t>
            </a:r>
            <a:r>
              <a:rPr kumimoji="0" lang="nb-NO" sz="2000" b="0" i="0" u="none" strike="noStrike" kern="1200" cap="none" spc="0" normalizeH="0" baseline="0" noProof="0" dirty="0">
                <a:ln>
                  <a:noFill/>
                </a:ln>
                <a:solidFill>
                  <a:srgbClr val="252525"/>
                </a:solidFill>
                <a:effectLst/>
                <a:uLnTx/>
                <a:uFillTx/>
                <a:latin typeface="Calibri"/>
                <a:ea typeface="+mn-ea"/>
                <a:cs typeface="Calibri"/>
              </a:rPr>
              <a:t> </a:t>
            </a:r>
            <a:r>
              <a:rPr kumimoji="0" lang="en-US" sz="2000" b="0" i="0" u="none" strike="noStrike" kern="1200" cap="none" spc="0" normalizeH="0" baseline="0" noProof="0" dirty="0">
                <a:ln>
                  <a:noFill/>
                </a:ln>
                <a:solidFill>
                  <a:srgbClr val="252525"/>
                </a:solidFill>
                <a:effectLst/>
                <a:uLnTx/>
                <a:uFillTx/>
                <a:latin typeface="Calibri"/>
                <a:ea typeface="+mn-ea"/>
                <a:cs typeface="Calibri"/>
              </a:rPr>
              <a:t>are executed concurrently on the same balance of initial value </a:t>
            </a:r>
            <a:r>
              <a:rPr kumimoji="0" lang="nb-NO" sz="2000" b="0" i="0" u="none" strike="noStrike" kern="1200" cap="none" spc="0" normalizeH="0" baseline="0" noProof="0" dirty="0">
                <a:ln>
                  <a:noFill/>
                </a:ln>
                <a:solidFill>
                  <a:srgbClr val="252525"/>
                </a:solidFill>
                <a:effectLst/>
                <a:uLnTx/>
                <a:uFillTx/>
                <a:latin typeface="Calibri"/>
                <a:ea typeface="+mn-ea"/>
                <a:cs typeface="Calibri"/>
              </a:rPr>
              <a:t>100 </a:t>
            </a:r>
            <a:r>
              <a:rPr kumimoji="0" lang="en-US" sz="2000" b="0" i="0" u="none" strike="noStrike" kern="1200" cap="none" spc="0" normalizeH="0" baseline="0" noProof="0" dirty="0">
                <a:ln>
                  <a:noFill/>
                </a:ln>
                <a:solidFill>
                  <a:srgbClr val="252525"/>
                </a:solidFill>
                <a:effectLst/>
                <a:uLnTx/>
                <a:uFillTx/>
                <a:latin typeface="Calibri"/>
                <a:ea typeface="+mn-ea"/>
                <a:cs typeface="Calibri"/>
              </a:rPr>
              <a:t>£</a:t>
            </a:r>
          </a:p>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252525"/>
                </a:solidFill>
                <a:effectLst/>
                <a:uLnTx/>
                <a:uFillTx/>
                <a:latin typeface="Calibri"/>
                <a:ea typeface="+mn-ea"/>
                <a:cs typeface="Calibri"/>
              </a:rPr>
              <a:t>T</a:t>
            </a:r>
            <a:r>
              <a:rPr kumimoji="0" lang="en-US" sz="900" b="0" i="0" u="none" strike="noStrike" kern="1200" cap="none" spc="0" normalizeH="0" baseline="0" noProof="0" dirty="0">
                <a:ln>
                  <a:noFill/>
                </a:ln>
                <a:solidFill>
                  <a:srgbClr val="252525"/>
                </a:solidFill>
                <a:effectLst/>
                <a:uLnTx/>
                <a:uFillTx/>
                <a:latin typeface="Calibri"/>
                <a:ea typeface="+mn-ea"/>
                <a:cs typeface="Calibri"/>
              </a:rPr>
              <a:t>1</a:t>
            </a:r>
            <a:r>
              <a:rPr kumimoji="0" lang="en-US" sz="2000" b="0" i="0" u="none" strike="noStrike" kern="1200" cap="none" spc="0" normalizeH="0" baseline="0" noProof="0" dirty="0">
                <a:ln>
                  <a:noFill/>
                </a:ln>
                <a:solidFill>
                  <a:srgbClr val="252525"/>
                </a:solidFill>
                <a:effectLst/>
                <a:uLnTx/>
                <a:uFillTx/>
                <a:latin typeface="Calibri"/>
                <a:ea typeface="+mn-ea"/>
                <a:cs typeface="Calibri"/>
              </a:rPr>
              <a:t> withdraws 10$ </a:t>
            </a:r>
          </a:p>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252525"/>
                </a:solidFill>
                <a:effectLst/>
                <a:uLnTx/>
                <a:uFillTx/>
                <a:latin typeface="Calibri"/>
                <a:ea typeface="+mn-ea"/>
                <a:cs typeface="Calibri"/>
              </a:rPr>
              <a:t>T</a:t>
            </a:r>
            <a:r>
              <a:rPr kumimoji="0" lang="en-US" sz="900" b="0" i="0" u="none" strike="noStrike" kern="1200" cap="none" spc="0" normalizeH="0" baseline="0" noProof="0" dirty="0">
                <a:ln>
                  <a:noFill/>
                </a:ln>
                <a:solidFill>
                  <a:srgbClr val="252525"/>
                </a:solidFill>
                <a:effectLst/>
                <a:uLnTx/>
                <a:uFillTx/>
                <a:latin typeface="Calibri"/>
                <a:ea typeface="+mn-ea"/>
                <a:cs typeface="Calibri"/>
              </a:rPr>
              <a:t>2</a:t>
            </a:r>
            <a:r>
              <a:rPr kumimoji="0" lang="en-US" sz="2000" b="0" i="0" u="none" strike="noStrike" kern="1200" cap="none" spc="0" normalizeH="0" baseline="0" noProof="0" dirty="0">
                <a:ln>
                  <a:noFill/>
                </a:ln>
                <a:solidFill>
                  <a:srgbClr val="252525"/>
                </a:solidFill>
                <a:effectLst/>
                <a:uLnTx/>
                <a:uFillTx/>
                <a:latin typeface="Calibri"/>
                <a:ea typeface="+mn-ea"/>
                <a:cs typeface="Calibri"/>
              </a:rPr>
              <a:t> deposits 100$</a:t>
            </a:r>
          </a:p>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252525"/>
                </a:solidFill>
                <a:effectLst/>
                <a:uLnTx/>
                <a:uFillTx/>
                <a:latin typeface="Calibri"/>
                <a:ea typeface="+mn-ea"/>
                <a:cs typeface="Calibri"/>
              </a:rPr>
              <a:t>T</a:t>
            </a:r>
            <a:r>
              <a:rPr kumimoji="0" lang="en-US" sz="900" b="0" i="0" u="none" strike="noStrike" kern="1200" cap="none" spc="0" normalizeH="0" baseline="0" noProof="0" dirty="0">
                <a:ln>
                  <a:noFill/>
                </a:ln>
                <a:solidFill>
                  <a:srgbClr val="252525"/>
                </a:solidFill>
                <a:effectLst/>
                <a:uLnTx/>
                <a:uFillTx/>
                <a:latin typeface="Calibri"/>
                <a:ea typeface="+mn-ea"/>
                <a:cs typeface="Calibri"/>
              </a:rPr>
              <a:t>1</a:t>
            </a:r>
            <a:r>
              <a:rPr kumimoji="0" lang="en-US" sz="2000" b="0" i="0" u="none" strike="noStrike" kern="1200" cap="none" spc="0" normalizeH="0" baseline="0" noProof="0" dirty="0">
                <a:ln>
                  <a:noFill/>
                </a:ln>
                <a:solidFill>
                  <a:srgbClr val="252525"/>
                </a:solidFill>
                <a:effectLst/>
                <a:uLnTx/>
                <a:uFillTx/>
                <a:latin typeface="Calibri"/>
                <a:ea typeface="+mn-ea"/>
                <a:cs typeface="Calibri"/>
              </a:rPr>
              <a:t> is not isolated from T</a:t>
            </a:r>
            <a:r>
              <a:rPr kumimoji="0" lang="en-US" sz="900" b="0" i="0" u="none" strike="noStrike" kern="1200" cap="none" spc="0" normalizeH="0" baseline="0" noProof="0" dirty="0">
                <a:ln>
                  <a:noFill/>
                </a:ln>
                <a:solidFill>
                  <a:srgbClr val="252525"/>
                </a:solidFill>
                <a:effectLst/>
                <a:uLnTx/>
                <a:uFillTx/>
                <a:latin typeface="Calibri"/>
                <a:ea typeface="+mn-ea"/>
                <a:cs typeface="Calibri"/>
              </a:rPr>
              <a:t>2</a:t>
            </a:r>
          </a:p>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252525"/>
                </a:solidFill>
                <a:effectLst/>
                <a:uLnTx/>
                <a:uFillTx/>
                <a:latin typeface="Calibri"/>
                <a:ea typeface="+mn-ea"/>
                <a:cs typeface="Calibri"/>
              </a:rPr>
              <a:t>T</a:t>
            </a:r>
            <a:r>
              <a:rPr kumimoji="0" lang="en-US" sz="900" b="0" i="0" u="none" strike="noStrike" kern="1200" cap="none" spc="0" normalizeH="0" baseline="0" noProof="0" dirty="0">
                <a:ln>
                  <a:noFill/>
                </a:ln>
                <a:solidFill>
                  <a:srgbClr val="252525"/>
                </a:solidFill>
                <a:effectLst/>
                <a:uLnTx/>
                <a:uFillTx/>
                <a:latin typeface="Calibri"/>
                <a:ea typeface="+mn-ea"/>
                <a:cs typeface="Calibri"/>
              </a:rPr>
              <a:t>1</a:t>
            </a:r>
            <a:r>
              <a:rPr kumimoji="0" lang="en-US" sz="2000" b="0" i="0" u="none" strike="noStrike" kern="1200" cap="none" spc="0" normalizeH="0" baseline="0" noProof="0" dirty="0">
                <a:ln>
                  <a:noFill/>
                </a:ln>
                <a:solidFill>
                  <a:srgbClr val="252525"/>
                </a:solidFill>
                <a:effectLst/>
                <a:uLnTx/>
                <a:uFillTx/>
                <a:latin typeface="Calibri"/>
                <a:ea typeface="+mn-ea"/>
                <a:cs typeface="Calibri"/>
              </a:rPr>
              <a:t> overwrites data written by T</a:t>
            </a:r>
            <a:r>
              <a:rPr kumimoji="0" lang="en-US" sz="900" b="0" i="0" u="none" strike="noStrike" kern="1200" cap="none" spc="0" normalizeH="0" baseline="0" noProof="0" dirty="0">
                <a:ln>
                  <a:noFill/>
                </a:ln>
                <a:solidFill>
                  <a:srgbClr val="252525"/>
                </a:solidFill>
                <a:effectLst/>
                <a:uLnTx/>
                <a:uFillTx/>
                <a:latin typeface="Calibri"/>
                <a:ea typeface="+mn-ea"/>
                <a:cs typeface="Calibri"/>
              </a:rPr>
              <a:t>2</a:t>
            </a:r>
          </a:p>
        </p:txBody>
      </p:sp>
      <p:sp>
        <p:nvSpPr>
          <p:cNvPr id="10" name="Rectangle 9"/>
          <p:cNvSpPr/>
          <p:nvPr/>
        </p:nvSpPr>
        <p:spPr>
          <a:xfrm>
            <a:off x="874803" y="1945117"/>
            <a:ext cx="9662567" cy="40011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252525"/>
                </a:solidFill>
                <a:effectLst/>
                <a:uLnTx/>
                <a:uFillTx/>
                <a:latin typeface="Calibri"/>
                <a:ea typeface="+mn-ea"/>
                <a:cs typeface="+mn-cs"/>
              </a:rPr>
              <a:t>Successfully completed update is overridden by another user.</a:t>
            </a:r>
          </a:p>
        </p:txBody>
      </p:sp>
      <p:cxnSp>
        <p:nvCxnSpPr>
          <p:cNvPr id="29" name="Straight Arrow Connector 28"/>
          <p:cNvCxnSpPr/>
          <p:nvPr/>
        </p:nvCxnSpPr>
        <p:spPr>
          <a:xfrm>
            <a:off x="4103914" y="3788228"/>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125683" y="4082144"/>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125683" y="4397829"/>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4125681" y="4691744"/>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4125677" y="5007429"/>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139782" y="5809092"/>
            <a:ext cx="9143989"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Loss of T</a:t>
            </a:r>
            <a:r>
              <a:rPr kumimoji="0" lang="en-US" sz="1400" b="0" i="0" u="none" strike="noStrike" kern="1200" cap="none" spc="0" normalizeH="0" baseline="0" noProof="0" dirty="0">
                <a:ln>
                  <a:noFill/>
                </a:ln>
                <a:solidFill>
                  <a:srgbClr val="27B2D0">
                    <a:lumMod val="50000"/>
                  </a:srgbClr>
                </a:solidFill>
                <a:effectLst/>
                <a:uLnTx/>
                <a:uFillTx/>
                <a:latin typeface="Calibri"/>
                <a:ea typeface="+mn-ea"/>
                <a:cs typeface="+mn-cs"/>
              </a:rPr>
              <a:t>2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update avoided by preventing T</a:t>
            </a:r>
            <a:r>
              <a:rPr kumimoji="0" lang="en-US" sz="1400" b="0" i="0" u="none" strike="noStrike" kern="1200" cap="none" spc="0" normalizeH="0" baseline="0" noProof="0" dirty="0">
                <a:ln>
                  <a:noFill/>
                </a:ln>
                <a:solidFill>
                  <a:srgbClr val="27B2D0">
                    <a:lumMod val="50000"/>
                  </a:srgbClr>
                </a:solidFill>
                <a:effectLst/>
                <a:uLnTx/>
                <a:uFillTx/>
                <a:latin typeface="Calibri"/>
                <a:ea typeface="+mn-ea"/>
                <a:cs typeface="+mn-cs"/>
              </a:rPr>
              <a:t>1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from reading </a:t>
            </a:r>
            <a:r>
              <a:rPr kumimoji="0" lang="en-US" sz="2400" b="0" i="0" u="none" strike="noStrike" kern="1200" cap="none" spc="0" normalizeH="0" baseline="0" noProof="0" dirty="0" err="1">
                <a:ln>
                  <a:noFill/>
                </a:ln>
                <a:solidFill>
                  <a:srgbClr val="27B2D0">
                    <a:lumMod val="50000"/>
                  </a:srgbClr>
                </a:solidFill>
                <a:effectLst/>
                <a:uLnTx/>
                <a:uFillTx/>
                <a:latin typeface="Calibri"/>
                <a:ea typeface="+mn-ea"/>
                <a:cs typeface="+mn-cs"/>
              </a:rPr>
              <a:t>bal</a:t>
            </a:r>
            <a:r>
              <a:rPr kumimoji="0" lang="en-US" sz="1400" b="0" i="0" u="none" strike="noStrike" kern="1200" cap="none" spc="0" normalizeH="0" baseline="0" noProof="0" dirty="0" err="1">
                <a:ln>
                  <a:noFill/>
                </a:ln>
                <a:solidFill>
                  <a:srgbClr val="27B2D0">
                    <a:lumMod val="50000"/>
                  </a:srgbClr>
                </a:solidFill>
                <a:effectLst/>
                <a:uLnTx/>
                <a:uFillTx/>
                <a:latin typeface="Calibri"/>
                <a:ea typeface="+mn-ea"/>
                <a:cs typeface="+mn-cs"/>
              </a:rPr>
              <a:t>x</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 until after update</a:t>
            </a:r>
            <a:endParaRPr kumimoji="0" lang="nb-NO" sz="2400" b="0" i="0" u="none" strike="noStrike" kern="1200" cap="none" spc="0" normalizeH="0" baseline="0" noProof="0" dirty="0">
              <a:ln>
                <a:noFill/>
              </a:ln>
              <a:solidFill>
                <a:srgbClr val="27B2D0">
                  <a:lumMod val="50000"/>
                </a:srgbClr>
              </a:solidFill>
              <a:effectLst/>
              <a:uLnTx/>
              <a:uFillTx/>
              <a:latin typeface="Calibri"/>
              <a:ea typeface="+mn-ea"/>
              <a:cs typeface="+mn-cs"/>
            </a:endParaRPr>
          </a:p>
        </p:txBody>
      </p:sp>
    </p:spTree>
    <p:extLst>
      <p:ext uri="{BB962C8B-B14F-4D97-AF65-F5344CB8AC3E}">
        <p14:creationId xmlns:p14="http://schemas.microsoft.com/office/powerpoint/2010/main" val="59505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PL/SQL?</a:t>
            </a:r>
          </a:p>
        </p:txBody>
      </p:sp>
      <p:sp>
        <p:nvSpPr>
          <p:cNvPr id="3" name="Content Placeholder 2"/>
          <p:cNvSpPr>
            <a:spLocks noGrp="1"/>
          </p:cNvSpPr>
          <p:nvPr>
            <p:ph idx="1"/>
          </p:nvPr>
        </p:nvSpPr>
        <p:spPr>
          <a:xfrm>
            <a:off x="874804" y="1809652"/>
            <a:ext cx="10615795" cy="2345253"/>
          </a:xfrm>
        </p:spPr>
        <p:txBody>
          <a:bodyPr>
            <a:noAutofit/>
          </a:bodyPr>
          <a:lstStyle/>
          <a:p>
            <a:r>
              <a:rPr lang="en-US" sz="2150" b="1" dirty="0"/>
              <a:t>PL/SQL</a:t>
            </a:r>
            <a:r>
              <a:rPr lang="en-US" sz="2150" dirty="0"/>
              <a:t> stands for </a:t>
            </a:r>
            <a:r>
              <a:rPr lang="en-US" sz="2150" b="1" dirty="0"/>
              <a:t>Procedural Language</a:t>
            </a:r>
            <a:r>
              <a:rPr lang="en-US" sz="2150" dirty="0"/>
              <a:t> extension of SQL.</a:t>
            </a:r>
          </a:p>
          <a:p>
            <a:r>
              <a:rPr lang="en-US" sz="2150" dirty="0"/>
              <a:t>PL/SQL is a combination of SQL along with the procedural features of programming languages.</a:t>
            </a:r>
          </a:p>
          <a:p>
            <a:r>
              <a:rPr lang="en-US" sz="2150" dirty="0"/>
              <a:t>It was developed by Oracle Corporation in the early 90’s to enhance the capabilities of SQL.</a:t>
            </a:r>
          </a:p>
          <a:p>
            <a:r>
              <a:rPr lang="en-US" sz="2150" dirty="0"/>
              <a:t>PL/SQL is a block-structured language, blocks can be entirely separate or nested within one another.</a:t>
            </a:r>
          </a:p>
        </p:txBody>
      </p:sp>
      <p:pic>
        <p:nvPicPr>
          <p:cNvPr id="5" name="Picture 4" descr="The procedural language has three parts as follows, from top to bottom. Part 1, an optional declaration part as follows. Line 1. left bracket DECLARE. Line 2, indented once. declarations right bracket. Part 2, a mandatory executable part as follows. Line 1. BEGIN. Line 2, indented once, executable statements. Part 3, an optional exception part as follows. Line 1. left bracket EXCEPTION. Line 2, indented once. exception handlers right bracket. The sequence is concluded with the following mandatory end statement. END semicolon."/>
          <p:cNvPicPr>
            <a:picLocks noChangeAspect="1"/>
          </p:cNvPicPr>
          <p:nvPr/>
        </p:nvPicPr>
        <p:blipFill>
          <a:blip r:embed="rId2"/>
          <a:stretch>
            <a:fillRect/>
          </a:stretch>
        </p:blipFill>
        <p:spPr>
          <a:xfrm>
            <a:off x="3947284" y="4071446"/>
            <a:ext cx="4331478" cy="2786554"/>
          </a:xfrm>
          <a:prstGeom prst="rect">
            <a:avLst/>
          </a:prstGeom>
        </p:spPr>
      </p:pic>
    </p:spTree>
    <p:extLst>
      <p:ext uri="{BB962C8B-B14F-4D97-AF65-F5344CB8AC3E}">
        <p14:creationId xmlns:p14="http://schemas.microsoft.com/office/powerpoint/2010/main" val="2420716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Uncommitted Dependency or Dirty Read</a:t>
            </a:r>
            <a:endParaRPr lang="nb-NO" dirty="0"/>
          </a:p>
        </p:txBody>
      </p:sp>
      <p:sp>
        <p:nvSpPr>
          <p:cNvPr id="3" name="Content Placeholder 2"/>
          <p:cNvSpPr>
            <a:spLocks noGrp="1"/>
          </p:cNvSpPr>
          <p:nvPr>
            <p:ph idx="1"/>
          </p:nvPr>
        </p:nvSpPr>
        <p:spPr>
          <a:xfrm>
            <a:off x="269739" y="2867319"/>
            <a:ext cx="3825886" cy="2885399"/>
          </a:xfrm>
        </p:spPr>
        <p:txBody>
          <a:bodyPr>
            <a:normAutofit fontScale="92500" lnSpcReduction="20000"/>
          </a:bodyPr>
          <a:lstStyle/>
          <a:p>
            <a:r>
              <a:rPr lang="en-US" sz="2400" dirty="0"/>
              <a:t>T</a:t>
            </a:r>
            <a:r>
              <a:rPr lang="en-US" sz="1600" dirty="0"/>
              <a:t>3</a:t>
            </a:r>
            <a:r>
              <a:rPr lang="en-US" sz="2400" dirty="0"/>
              <a:t> withdraws 10$ </a:t>
            </a:r>
          </a:p>
          <a:p>
            <a:r>
              <a:rPr lang="en-US" sz="2400" dirty="0"/>
              <a:t>T</a:t>
            </a:r>
            <a:r>
              <a:rPr lang="en-US" sz="1600" dirty="0"/>
              <a:t>4</a:t>
            </a:r>
            <a:r>
              <a:rPr lang="en-US" sz="2400" dirty="0"/>
              <a:t> deposits 100$</a:t>
            </a:r>
          </a:p>
          <a:p>
            <a:r>
              <a:rPr lang="en-US" sz="2400" dirty="0"/>
              <a:t>T</a:t>
            </a:r>
            <a:r>
              <a:rPr lang="en-US" sz="1600" dirty="0"/>
              <a:t>4</a:t>
            </a:r>
            <a:r>
              <a:rPr lang="en-US" sz="2400" dirty="0"/>
              <a:t> aborts after updating the balance and its changes (making balance = 200) have been undone (meaning balance value is restored to 100)</a:t>
            </a:r>
          </a:p>
          <a:p>
            <a:r>
              <a:rPr lang="en-US" sz="2400" dirty="0"/>
              <a:t>T</a:t>
            </a:r>
            <a:r>
              <a:rPr lang="en-US" sz="1600" dirty="0"/>
              <a:t>3</a:t>
            </a:r>
            <a:r>
              <a:rPr lang="en-US" sz="2400" dirty="0"/>
              <a:t> is not isolated from T</a:t>
            </a:r>
            <a:r>
              <a:rPr lang="en-US" sz="1600" dirty="0"/>
              <a:t>4</a:t>
            </a:r>
            <a:endParaRPr lang="nb-NO" sz="2400" dirty="0"/>
          </a:p>
        </p:txBody>
      </p:sp>
      <p:pic>
        <p:nvPicPr>
          <p:cNvPr id="4098" name="Picture 2" descr="نتيجة بحث الصور عن ‪uncommitted dependency problem‬‏"/>
          <p:cNvPicPr>
            <a:picLocks noChangeAspect="1" noChangeArrowheads="1"/>
          </p:cNvPicPr>
          <p:nvPr/>
        </p:nvPicPr>
        <p:blipFill rotWithShape="1">
          <a:blip r:embed="rId3">
            <a:extLst>
              <a:ext uri="{28A0092B-C50C-407E-A947-70E740481C1C}">
                <a14:useLocalDpi xmlns:a14="http://schemas.microsoft.com/office/drawing/2010/main" val="0"/>
              </a:ext>
            </a:extLst>
          </a:blip>
          <a:srcRect l="7667" t="24126" r="13806" b="34751"/>
          <a:stretch/>
        </p:blipFill>
        <p:spPr bwMode="auto">
          <a:xfrm>
            <a:off x="4087529" y="2932516"/>
            <a:ext cx="8104471" cy="28202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24790" y="1936657"/>
            <a:ext cx="10189524" cy="70788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252525"/>
                </a:solidFill>
                <a:effectLst/>
                <a:uLnTx/>
                <a:uFillTx/>
                <a:latin typeface="Calibri"/>
                <a:ea typeface="+mn-ea"/>
                <a:cs typeface="+mn-cs"/>
              </a:rPr>
              <a:t>Occurs when one transaction can see intermediate results of another transaction before it has committed.</a:t>
            </a:r>
          </a:p>
        </p:txBody>
      </p:sp>
      <p:sp>
        <p:nvSpPr>
          <p:cNvPr id="4" name="Rectangle 3"/>
          <p:cNvSpPr/>
          <p:nvPr/>
        </p:nvSpPr>
        <p:spPr>
          <a:xfrm>
            <a:off x="1914114" y="5977150"/>
            <a:ext cx="9576485"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Problem avoided by preventing T</a:t>
            </a:r>
            <a:r>
              <a:rPr kumimoji="0" lang="en-US" sz="1400" b="0" i="0" u="none" strike="noStrike" kern="1200" cap="none" spc="0" normalizeH="0" baseline="0" noProof="0" dirty="0">
                <a:ln>
                  <a:noFill/>
                </a:ln>
                <a:solidFill>
                  <a:srgbClr val="27B2D0">
                    <a:lumMod val="50000"/>
                  </a:srgbClr>
                </a:solidFill>
                <a:effectLst/>
                <a:uLnTx/>
                <a:uFillTx/>
                <a:latin typeface="Calibri"/>
                <a:ea typeface="+mn-ea"/>
                <a:cs typeface="+mn-cs"/>
              </a:rPr>
              <a:t>3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from</a:t>
            </a:r>
            <a:r>
              <a:rPr kumimoji="0" lang="en-US" sz="1400" b="0" i="0" u="none" strike="noStrike" kern="1200" cap="none" spc="0" normalizeH="0" baseline="0" noProof="0" dirty="0">
                <a:ln>
                  <a:noFill/>
                </a:ln>
                <a:solidFill>
                  <a:srgbClr val="27B2D0">
                    <a:lumMod val="50000"/>
                  </a:srgbClr>
                </a:solidFill>
                <a:effectLst/>
                <a:uLnTx/>
                <a:uFillTx/>
                <a:latin typeface="Calibri"/>
                <a:ea typeface="+mn-ea"/>
                <a:cs typeface="+mn-cs"/>
              </a:rPr>
              <a:t>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reading </a:t>
            </a:r>
            <a:r>
              <a:rPr kumimoji="0" lang="en-US" sz="2400" b="0" i="0" u="none" strike="noStrike" kern="1200" cap="none" spc="0" normalizeH="0" baseline="0" noProof="0" dirty="0" err="1">
                <a:ln>
                  <a:noFill/>
                </a:ln>
                <a:solidFill>
                  <a:srgbClr val="27B2D0">
                    <a:lumMod val="50000"/>
                  </a:srgbClr>
                </a:solidFill>
                <a:effectLst/>
                <a:uLnTx/>
                <a:uFillTx/>
                <a:latin typeface="Calibri"/>
                <a:ea typeface="+mn-ea"/>
                <a:cs typeface="+mn-cs"/>
              </a:rPr>
              <a:t>bal</a:t>
            </a:r>
            <a:r>
              <a:rPr kumimoji="0" lang="en-US" sz="1400" b="0" i="0" u="none" strike="noStrike" kern="1200" cap="none" spc="0" normalizeH="0" baseline="0" noProof="0" dirty="0" err="1">
                <a:ln>
                  <a:noFill/>
                </a:ln>
                <a:solidFill>
                  <a:srgbClr val="27B2D0">
                    <a:lumMod val="50000"/>
                  </a:srgbClr>
                </a:solidFill>
                <a:effectLst/>
                <a:uLnTx/>
                <a:uFillTx/>
                <a:latin typeface="Calibri"/>
                <a:ea typeface="+mn-ea"/>
                <a:cs typeface="+mn-cs"/>
              </a:rPr>
              <a:t>x</a:t>
            </a:r>
            <a:r>
              <a:rPr kumimoji="0" lang="en-US" sz="1400" b="0" i="0" u="none" strike="noStrike" kern="1200" cap="none" spc="0" normalizeH="0" baseline="0" noProof="0" dirty="0">
                <a:ln>
                  <a:noFill/>
                </a:ln>
                <a:solidFill>
                  <a:srgbClr val="27B2D0">
                    <a:lumMod val="50000"/>
                  </a:srgbClr>
                </a:solidFill>
                <a:effectLst/>
                <a:uLnTx/>
                <a:uFillTx/>
                <a:latin typeface="Calibri"/>
                <a:ea typeface="+mn-ea"/>
                <a:cs typeface="+mn-cs"/>
              </a:rPr>
              <a:t>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until after T</a:t>
            </a:r>
            <a:r>
              <a:rPr kumimoji="0" lang="en-US" sz="1400" b="0" i="0" u="none" strike="noStrike" kern="1200" cap="none" spc="0" normalizeH="0" baseline="0" noProof="0" dirty="0">
                <a:ln>
                  <a:noFill/>
                </a:ln>
                <a:solidFill>
                  <a:srgbClr val="27B2D0">
                    <a:lumMod val="50000"/>
                  </a:srgbClr>
                </a:solidFill>
                <a:effectLst/>
                <a:uLnTx/>
                <a:uFillTx/>
                <a:latin typeface="Calibri"/>
                <a:ea typeface="+mn-ea"/>
                <a:cs typeface="+mn-cs"/>
              </a:rPr>
              <a:t>4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commits or aborts</a:t>
            </a:r>
            <a:endParaRPr kumimoji="0" lang="nb-NO" sz="2400" b="0" i="0" u="none" strike="noStrike" kern="1200" cap="none" spc="0" normalizeH="0" baseline="0" noProof="0" dirty="0">
              <a:ln>
                <a:noFill/>
              </a:ln>
              <a:solidFill>
                <a:srgbClr val="27B2D0">
                  <a:lumMod val="50000"/>
                </a:srgbClr>
              </a:solidFill>
              <a:effectLst/>
              <a:uLnTx/>
              <a:uFillTx/>
              <a:latin typeface="Calibri"/>
              <a:ea typeface="+mn-ea"/>
              <a:cs typeface="+mn-cs"/>
            </a:endParaRPr>
          </a:p>
        </p:txBody>
      </p:sp>
      <p:cxnSp>
        <p:nvCxnSpPr>
          <p:cNvPr id="19" name="Straight Arrow Connector 18"/>
          <p:cNvCxnSpPr/>
          <p:nvPr/>
        </p:nvCxnSpPr>
        <p:spPr>
          <a:xfrm>
            <a:off x="4321824" y="3748180"/>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321823" y="3998552"/>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332707" y="4248924"/>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332710" y="4542838"/>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365363" y="4782326"/>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354481" y="5054464"/>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332709" y="5337493"/>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005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Inconsistent Analysis</a:t>
            </a:r>
          </a:p>
        </p:txBody>
      </p:sp>
      <p:sp>
        <p:nvSpPr>
          <p:cNvPr id="3" name="Content Placeholder 2"/>
          <p:cNvSpPr>
            <a:spLocks noGrp="1"/>
          </p:cNvSpPr>
          <p:nvPr>
            <p:ph idx="1"/>
          </p:nvPr>
        </p:nvSpPr>
        <p:spPr>
          <a:xfrm>
            <a:off x="180248" y="2995868"/>
            <a:ext cx="3878513" cy="2569321"/>
          </a:xfrm>
        </p:spPr>
        <p:txBody>
          <a:bodyPr>
            <a:noAutofit/>
          </a:bodyPr>
          <a:lstStyle/>
          <a:p>
            <a:r>
              <a:rPr lang="en-US" sz="2000" dirty="0"/>
              <a:t>T</a:t>
            </a:r>
            <a:r>
              <a:rPr lang="en-US" sz="1400" dirty="0"/>
              <a:t>5</a:t>
            </a:r>
            <a:r>
              <a:rPr lang="en-US" sz="2000" dirty="0"/>
              <a:t> transfer 10$ from </a:t>
            </a:r>
            <a:r>
              <a:rPr lang="en-US" sz="2000" dirty="0" err="1"/>
              <a:t>bal</a:t>
            </a:r>
            <a:r>
              <a:rPr lang="en-US" sz="1400" dirty="0" err="1"/>
              <a:t>x</a:t>
            </a:r>
            <a:r>
              <a:rPr lang="en-US" sz="1400" dirty="0"/>
              <a:t>  </a:t>
            </a:r>
            <a:r>
              <a:rPr lang="en-US" sz="2000" dirty="0"/>
              <a:t>to </a:t>
            </a:r>
            <a:r>
              <a:rPr lang="en-US" sz="2000" dirty="0" err="1"/>
              <a:t>bal</a:t>
            </a:r>
            <a:r>
              <a:rPr lang="en-US" sz="1400" dirty="0" err="1"/>
              <a:t>z</a:t>
            </a:r>
            <a:endParaRPr lang="en-US" sz="2000" dirty="0"/>
          </a:p>
          <a:p>
            <a:r>
              <a:rPr lang="en-US" sz="2000" dirty="0"/>
              <a:t>T</a:t>
            </a:r>
            <a:r>
              <a:rPr lang="en-US" sz="1400" dirty="0"/>
              <a:t>6</a:t>
            </a:r>
            <a:r>
              <a:rPr lang="en-US" sz="2000" dirty="0"/>
              <a:t> totaling the balance of </a:t>
            </a:r>
            <a:r>
              <a:rPr lang="en-US" sz="2000" dirty="0" err="1"/>
              <a:t>bal</a:t>
            </a:r>
            <a:r>
              <a:rPr lang="en-US" sz="1400" dirty="0" err="1"/>
              <a:t>x</a:t>
            </a:r>
            <a:r>
              <a:rPr lang="en-US" sz="1400" dirty="0"/>
              <a:t> ,</a:t>
            </a:r>
            <a:r>
              <a:rPr lang="en-US" sz="2000" dirty="0" err="1"/>
              <a:t>bal</a:t>
            </a:r>
            <a:r>
              <a:rPr lang="en-US" sz="1400" dirty="0" err="1"/>
              <a:t>y</a:t>
            </a:r>
            <a:r>
              <a:rPr lang="en-US" sz="2000" dirty="0"/>
              <a:t> ,</a:t>
            </a:r>
            <a:r>
              <a:rPr lang="en-US" sz="2000" dirty="0" err="1"/>
              <a:t>bal</a:t>
            </a:r>
            <a:r>
              <a:rPr lang="en-US" sz="1400" dirty="0" err="1"/>
              <a:t>z</a:t>
            </a:r>
            <a:endParaRPr lang="en-US" sz="2000" dirty="0"/>
          </a:p>
          <a:p>
            <a:r>
              <a:rPr lang="en-US" sz="2000" dirty="0"/>
              <a:t>T</a:t>
            </a:r>
            <a:r>
              <a:rPr lang="en-US" sz="1400" dirty="0"/>
              <a:t>5</a:t>
            </a:r>
            <a:r>
              <a:rPr lang="en-US" sz="2000" dirty="0"/>
              <a:t> modifies data that T</a:t>
            </a:r>
            <a:r>
              <a:rPr lang="en-US" sz="1400" dirty="0"/>
              <a:t>6</a:t>
            </a:r>
            <a:r>
              <a:rPr lang="en-US" sz="2000" dirty="0"/>
              <a:t> is aggregating</a:t>
            </a:r>
          </a:p>
        </p:txBody>
      </p:sp>
      <p:pic>
        <p:nvPicPr>
          <p:cNvPr id="5122" name="Picture 2" descr="نتيجة بحث الصور عن ‪inconsistent analysis problem‬‏"/>
          <p:cNvPicPr>
            <a:picLocks noChangeAspect="1" noChangeArrowheads="1"/>
          </p:cNvPicPr>
          <p:nvPr/>
        </p:nvPicPr>
        <p:blipFill rotWithShape="1">
          <a:blip r:embed="rId3">
            <a:extLst>
              <a:ext uri="{28A0092B-C50C-407E-A947-70E740481C1C}">
                <a14:useLocalDpi xmlns:a14="http://schemas.microsoft.com/office/drawing/2010/main" val="0"/>
              </a:ext>
            </a:extLst>
          </a:blip>
          <a:srcRect l="11667" t="25249" r="15491" b="33347"/>
          <a:stretch/>
        </p:blipFill>
        <p:spPr bwMode="auto">
          <a:xfrm>
            <a:off x="3891810" y="2751410"/>
            <a:ext cx="7979345" cy="283945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75665" y="1866808"/>
            <a:ext cx="10441977" cy="70788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252525"/>
                </a:solidFill>
                <a:effectLst/>
                <a:uLnTx/>
                <a:uFillTx/>
                <a:latin typeface="Calibri"/>
                <a:ea typeface="+mn-ea"/>
                <a:cs typeface="+mn-cs"/>
              </a:rPr>
              <a:t>Occurs when transaction reads several values but second transaction updates some of them during execution of first.</a:t>
            </a:r>
          </a:p>
        </p:txBody>
      </p:sp>
      <p:cxnSp>
        <p:nvCxnSpPr>
          <p:cNvPr id="10" name="Straight Arrow Connector 9"/>
          <p:cNvCxnSpPr/>
          <p:nvPr/>
        </p:nvCxnSpPr>
        <p:spPr>
          <a:xfrm>
            <a:off x="4155501" y="3416279"/>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122843" y="3612223"/>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111958" y="3819050"/>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155500" y="4025879"/>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133728" y="4232712"/>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144614" y="4439534"/>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166386" y="4646362"/>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144617" y="4874966"/>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101073" y="5081795"/>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101071" y="5288620"/>
            <a:ext cx="73866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76586" y="5722212"/>
            <a:ext cx="9576485"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Problem avoided by preventing T</a:t>
            </a:r>
            <a:r>
              <a:rPr kumimoji="0" lang="en-US" sz="1400" b="0" i="0" u="none" strike="noStrike" kern="1200" cap="none" spc="0" normalizeH="0" baseline="0" noProof="0" dirty="0">
                <a:ln>
                  <a:noFill/>
                </a:ln>
                <a:solidFill>
                  <a:srgbClr val="27B2D0">
                    <a:lumMod val="50000"/>
                  </a:srgbClr>
                </a:solidFill>
                <a:effectLst/>
                <a:uLnTx/>
                <a:uFillTx/>
                <a:latin typeface="Calibri"/>
                <a:ea typeface="+mn-ea"/>
                <a:cs typeface="+mn-cs"/>
              </a:rPr>
              <a:t>6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from</a:t>
            </a:r>
            <a:r>
              <a:rPr kumimoji="0" lang="en-US" sz="1400" b="0" i="0" u="none" strike="noStrike" kern="1200" cap="none" spc="0" normalizeH="0" baseline="0" noProof="0" dirty="0">
                <a:ln>
                  <a:noFill/>
                </a:ln>
                <a:solidFill>
                  <a:srgbClr val="27B2D0">
                    <a:lumMod val="50000"/>
                  </a:srgbClr>
                </a:solidFill>
                <a:effectLst/>
                <a:uLnTx/>
                <a:uFillTx/>
                <a:latin typeface="Calibri"/>
                <a:ea typeface="+mn-ea"/>
                <a:cs typeface="+mn-cs"/>
              </a:rPr>
              <a:t>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reading </a:t>
            </a:r>
            <a:r>
              <a:rPr kumimoji="0" lang="en-US" sz="2400" b="0" i="0" u="none" strike="noStrike" kern="1200" cap="none" spc="0" normalizeH="0" baseline="0" noProof="0" dirty="0" err="1">
                <a:ln>
                  <a:noFill/>
                </a:ln>
                <a:solidFill>
                  <a:srgbClr val="27B2D0">
                    <a:lumMod val="50000"/>
                  </a:srgbClr>
                </a:solidFill>
                <a:effectLst/>
                <a:uLnTx/>
                <a:uFillTx/>
                <a:latin typeface="Calibri"/>
                <a:ea typeface="+mn-ea"/>
                <a:cs typeface="+mn-cs"/>
              </a:rPr>
              <a:t>bal</a:t>
            </a:r>
            <a:r>
              <a:rPr kumimoji="0" lang="en-US" sz="1400" b="0" i="0" u="none" strike="noStrike" kern="1200" cap="none" spc="0" normalizeH="0" baseline="0" noProof="0" dirty="0" err="1">
                <a:ln>
                  <a:noFill/>
                </a:ln>
                <a:solidFill>
                  <a:srgbClr val="27B2D0">
                    <a:lumMod val="50000"/>
                  </a:srgbClr>
                </a:solidFill>
                <a:effectLst/>
                <a:uLnTx/>
                <a:uFillTx/>
                <a:latin typeface="Calibri"/>
                <a:ea typeface="+mn-ea"/>
                <a:cs typeface="+mn-cs"/>
              </a:rPr>
              <a:t>x</a:t>
            </a:r>
            <a:r>
              <a:rPr kumimoji="0" lang="en-US" sz="1400" b="0" i="0" u="none" strike="noStrike" kern="1200" cap="none" spc="0" normalizeH="0" baseline="0" noProof="0" dirty="0">
                <a:ln>
                  <a:noFill/>
                </a:ln>
                <a:solidFill>
                  <a:srgbClr val="27B2D0">
                    <a:lumMod val="50000"/>
                  </a:srgbClr>
                </a:solidFill>
                <a:effectLst/>
                <a:uLnTx/>
                <a:uFillTx/>
                <a:latin typeface="Calibri"/>
                <a:ea typeface="+mn-ea"/>
                <a:cs typeface="+mn-cs"/>
              </a:rPr>
              <a:t>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and </a:t>
            </a:r>
            <a:r>
              <a:rPr kumimoji="0" lang="en-US" sz="2400" b="0" i="0" u="none" strike="noStrike" kern="1200" cap="none" spc="0" normalizeH="0" baseline="0" noProof="0" dirty="0" err="1">
                <a:ln>
                  <a:noFill/>
                </a:ln>
                <a:solidFill>
                  <a:srgbClr val="27B2D0">
                    <a:lumMod val="50000"/>
                  </a:srgbClr>
                </a:solidFill>
                <a:effectLst/>
                <a:uLnTx/>
                <a:uFillTx/>
                <a:latin typeface="Calibri"/>
                <a:ea typeface="+mn-ea"/>
                <a:cs typeface="+mn-cs"/>
              </a:rPr>
              <a:t>bal</a:t>
            </a:r>
            <a:r>
              <a:rPr kumimoji="0" lang="en-US" sz="1400" b="0" i="0" u="none" strike="noStrike" kern="1200" cap="none" spc="0" normalizeH="0" baseline="0" noProof="0" dirty="0" err="1">
                <a:ln>
                  <a:noFill/>
                </a:ln>
                <a:solidFill>
                  <a:srgbClr val="27B2D0">
                    <a:lumMod val="50000"/>
                  </a:srgbClr>
                </a:solidFill>
                <a:effectLst/>
                <a:uLnTx/>
                <a:uFillTx/>
                <a:latin typeface="Calibri"/>
                <a:ea typeface="+mn-ea"/>
                <a:cs typeface="+mn-cs"/>
              </a:rPr>
              <a:t>z</a:t>
            </a:r>
            <a:r>
              <a:rPr kumimoji="0" lang="en-US" sz="1400" b="0" i="0" u="none" strike="noStrike" kern="1200" cap="none" spc="0" normalizeH="0" baseline="0" noProof="0" dirty="0">
                <a:ln>
                  <a:noFill/>
                </a:ln>
                <a:solidFill>
                  <a:srgbClr val="27B2D0">
                    <a:lumMod val="50000"/>
                  </a:srgbClr>
                </a:solidFill>
                <a:effectLst/>
                <a:uLnTx/>
                <a:uFillTx/>
                <a:latin typeface="Calibri"/>
                <a:ea typeface="+mn-ea"/>
                <a:cs typeface="+mn-cs"/>
              </a:rPr>
              <a:t>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until after T</a:t>
            </a:r>
            <a:r>
              <a:rPr kumimoji="0" lang="en-US" sz="1400" b="0" i="0" u="none" strike="noStrike" kern="1200" cap="none" spc="0" normalizeH="0" baseline="0" noProof="0" dirty="0">
                <a:ln>
                  <a:noFill/>
                </a:ln>
                <a:solidFill>
                  <a:srgbClr val="27B2D0">
                    <a:lumMod val="50000"/>
                  </a:srgbClr>
                </a:solidFill>
                <a:effectLst/>
                <a:uLnTx/>
                <a:uFillTx/>
                <a:latin typeface="Calibri"/>
                <a:ea typeface="+mn-ea"/>
                <a:cs typeface="+mn-cs"/>
              </a:rPr>
              <a:t>5 </a:t>
            </a:r>
            <a:r>
              <a:rPr kumimoji="0" lang="en-US" sz="2400" b="0" i="0" u="none" strike="noStrike" kern="1200" cap="none" spc="0" normalizeH="0" baseline="0" noProof="0" dirty="0">
                <a:ln>
                  <a:noFill/>
                </a:ln>
                <a:solidFill>
                  <a:srgbClr val="27B2D0">
                    <a:lumMod val="50000"/>
                  </a:srgbClr>
                </a:solidFill>
                <a:effectLst/>
                <a:uLnTx/>
                <a:uFillTx/>
                <a:latin typeface="Calibri"/>
                <a:ea typeface="+mn-ea"/>
                <a:cs typeface="+mn-cs"/>
              </a:rPr>
              <a:t>completed updates</a:t>
            </a:r>
            <a:endParaRPr kumimoji="0" lang="nb-NO" sz="2400" b="0" i="0" u="none" strike="noStrike" kern="1200" cap="none" spc="0" normalizeH="0" baseline="0" noProof="0" dirty="0">
              <a:ln>
                <a:noFill/>
              </a:ln>
              <a:solidFill>
                <a:srgbClr val="27B2D0">
                  <a:lumMod val="50000"/>
                </a:srgbClr>
              </a:solidFill>
              <a:effectLst/>
              <a:uLnTx/>
              <a:uFillTx/>
              <a:latin typeface="Calibri"/>
              <a:ea typeface="+mn-ea"/>
              <a:cs typeface="+mn-cs"/>
            </a:endParaRPr>
          </a:p>
        </p:txBody>
      </p:sp>
    </p:spTree>
    <p:extLst>
      <p:ext uri="{BB962C8B-B14F-4D97-AF65-F5344CB8AC3E}">
        <p14:creationId xmlns:p14="http://schemas.microsoft.com/office/powerpoint/2010/main" val="3718436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Serializability</a:t>
            </a:r>
          </a:p>
        </p:txBody>
      </p:sp>
      <p:sp>
        <p:nvSpPr>
          <p:cNvPr id="2" name="Slide Number Placeholder 1">
            <a:extLst>
              <a:ext uri="{FF2B5EF4-FFF2-40B4-BE49-F238E27FC236}">
                <a16:creationId xmlns:a16="http://schemas.microsoft.com/office/drawing/2014/main" id="{E0512616-3BF8-4151-BFAF-A64F4C9E26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194350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Serializability</a:t>
            </a:r>
            <a:endParaRPr lang="en-US" sz="2000" b="0" dirty="0"/>
          </a:p>
        </p:txBody>
      </p:sp>
      <p:sp>
        <p:nvSpPr>
          <p:cNvPr id="3" name="Text Placeholder 2"/>
          <p:cNvSpPr>
            <a:spLocks noGrp="1"/>
          </p:cNvSpPr>
          <p:nvPr>
            <p:ph idx="1"/>
          </p:nvPr>
        </p:nvSpPr>
        <p:spPr/>
        <p:txBody>
          <a:bodyPr/>
          <a:lstStyle/>
          <a:p>
            <a:pPr eaLnBrk="1" hangingPunct="1"/>
            <a:r>
              <a:rPr lang="en-US" altLang="en-US" sz="2400" dirty="0"/>
              <a:t>Objective of a concurrency control protocol is to </a:t>
            </a:r>
            <a:r>
              <a:rPr lang="en-US" altLang="en-US" sz="2400" u="sng" dirty="0"/>
              <a:t>schedule</a:t>
            </a:r>
            <a:r>
              <a:rPr lang="en-US" altLang="en-US" sz="2400" dirty="0"/>
              <a:t> transactions in such a way as to avoid any interference.</a:t>
            </a:r>
          </a:p>
          <a:p>
            <a:r>
              <a:rPr lang="en-US" altLang="en-US" sz="2400" dirty="0"/>
              <a:t>Could run transactions serially (one by one), but this limits degree of parallelism in system</a:t>
            </a:r>
          </a:p>
          <a:p>
            <a:r>
              <a:rPr lang="en-US" altLang="en-US" sz="2400" dirty="0"/>
              <a:t>Serializability identifies those executions of transactions guaranteed to ensure consistency.</a:t>
            </a:r>
          </a:p>
        </p:txBody>
      </p:sp>
      <p:sp>
        <p:nvSpPr>
          <p:cNvPr id="4" name="Slide Number Placeholder 3">
            <a:extLst>
              <a:ext uri="{FF2B5EF4-FFF2-40B4-BE49-F238E27FC236}">
                <a16:creationId xmlns:a16="http://schemas.microsoft.com/office/drawing/2014/main" id="{0E4DC09D-209A-498F-8D68-D70416962E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3155199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Serializability</a:t>
            </a:r>
            <a:endParaRPr lang="en-US" sz="2000" b="0" dirty="0"/>
          </a:p>
        </p:txBody>
      </p:sp>
      <p:sp>
        <p:nvSpPr>
          <p:cNvPr id="3" name="Text Placeholder 2"/>
          <p:cNvSpPr>
            <a:spLocks noGrp="1"/>
          </p:cNvSpPr>
          <p:nvPr>
            <p:ph idx="1"/>
          </p:nvPr>
        </p:nvSpPr>
        <p:spPr>
          <a:xfrm>
            <a:off x="783004" y="1881963"/>
            <a:ext cx="9049365" cy="4044702"/>
          </a:xfrm>
        </p:spPr>
        <p:txBody>
          <a:bodyPr>
            <a:normAutofit lnSpcReduction="10000"/>
          </a:bodyPr>
          <a:lstStyle/>
          <a:p>
            <a:pPr marL="265113" lvl="1" indent="-265113">
              <a:buNone/>
            </a:pPr>
            <a:r>
              <a:rPr lang="en-US" altLang="en-US" sz="2400" b="1" dirty="0">
                <a:latin typeface="+mn-lt"/>
              </a:rPr>
              <a:t>Schedule</a:t>
            </a:r>
          </a:p>
          <a:p>
            <a:pPr marL="255600" lvl="1" indent="-255600">
              <a:spcBef>
                <a:spcPts val="1500"/>
              </a:spcBef>
              <a:buFont typeface="Arial" panose="020B0604020202020204" pitchFamily="34" charset="0"/>
              <a:buChar char="•"/>
            </a:pPr>
            <a:r>
              <a:rPr lang="en-US" altLang="en-US" sz="2400" dirty="0">
                <a:latin typeface="+mn-lt"/>
              </a:rPr>
              <a:t>Sequence of reads/writes by set of concurrent transactions.</a:t>
            </a:r>
          </a:p>
          <a:p>
            <a:pPr marL="0" lvl="1" indent="0">
              <a:buNone/>
            </a:pPr>
            <a:r>
              <a:rPr lang="en-US" altLang="en-US" sz="2400" b="1" dirty="0"/>
              <a:t>Serial Schedule</a:t>
            </a:r>
          </a:p>
          <a:p>
            <a:pPr marL="255600" lvl="1" indent="-255600">
              <a:spcBef>
                <a:spcPts val="1500"/>
              </a:spcBef>
              <a:buFont typeface="Arial" panose="020B0604020202020204" pitchFamily="34" charset="0"/>
              <a:buChar char="•"/>
            </a:pPr>
            <a:r>
              <a:rPr lang="en-US" altLang="en-US" sz="2400" dirty="0"/>
              <a:t>Schedule where operations of each transaction are executed consecutively without any interleaved operations from other transactions.</a:t>
            </a:r>
          </a:p>
          <a:p>
            <a:pPr marL="255600"/>
            <a:r>
              <a:rPr lang="en-US" altLang="en-US" sz="2400" dirty="0"/>
              <a:t>No guarantee that results of all serial executions of a given set of transactions will be identical.</a:t>
            </a:r>
          </a:p>
          <a:p>
            <a:pPr marL="623891" lvl="1"/>
            <a:r>
              <a:rPr lang="en-US" altLang="en-US" sz="2400" dirty="0"/>
              <a:t>Ex: T</a:t>
            </a:r>
            <a:r>
              <a:rPr lang="en-US" altLang="en-US" sz="1500" dirty="0"/>
              <a:t>1</a:t>
            </a:r>
            <a:r>
              <a:rPr lang="en-US" altLang="en-US" sz="2400" dirty="0"/>
              <a:t> calculates interest on account D, T</a:t>
            </a:r>
            <a:r>
              <a:rPr lang="en-US" altLang="en-US" sz="1500" dirty="0"/>
              <a:t>2</a:t>
            </a:r>
            <a:r>
              <a:rPr lang="en-US" altLang="en-US" sz="2400" dirty="0"/>
              <a:t> deposits 100 000$ in account D. Executing (T1 then T2) ≠ Executing (T2 then T1). </a:t>
            </a:r>
          </a:p>
          <a:p>
            <a:pPr marL="255600" lvl="1" indent="-255600">
              <a:spcBef>
                <a:spcPts val="1500"/>
              </a:spcBef>
              <a:buFont typeface="Arial" panose="020B0604020202020204" pitchFamily="34" charset="0"/>
              <a:buChar char="•"/>
            </a:pPr>
            <a:endParaRPr lang="en-US" altLang="en-US" sz="2400" dirty="0">
              <a:latin typeface="+mn-lt"/>
            </a:endParaRPr>
          </a:p>
        </p:txBody>
      </p:sp>
      <p:graphicFrame>
        <p:nvGraphicFramePr>
          <p:cNvPr id="6" name="Table 5"/>
          <p:cNvGraphicFramePr>
            <a:graphicFrameLocks noGrp="1"/>
          </p:cNvGraphicFramePr>
          <p:nvPr/>
        </p:nvGraphicFramePr>
        <p:xfrm>
          <a:off x="9906599" y="2126457"/>
          <a:ext cx="1584000" cy="3352800"/>
        </p:xfrm>
        <a:graphic>
          <a:graphicData uri="http://schemas.openxmlformats.org/drawingml/2006/table">
            <a:tbl>
              <a:tblPr firstRow="1" bandRow="1">
                <a:tableStyleId>{5940675A-B579-460E-94D1-54222C63F5DA}</a:tableStyleId>
              </a:tblPr>
              <a:tblGrid>
                <a:gridCol w="792000">
                  <a:extLst>
                    <a:ext uri="{9D8B030D-6E8A-4147-A177-3AD203B41FA5}">
                      <a16:colId xmlns:a16="http://schemas.microsoft.com/office/drawing/2014/main" val="972291346"/>
                    </a:ext>
                  </a:extLst>
                </a:gridCol>
                <a:gridCol w="792000">
                  <a:extLst>
                    <a:ext uri="{9D8B030D-6E8A-4147-A177-3AD203B41FA5}">
                      <a16:colId xmlns:a16="http://schemas.microsoft.com/office/drawing/2014/main" val="1446685160"/>
                    </a:ext>
                  </a:extLst>
                </a:gridCol>
              </a:tblGrid>
              <a:tr h="288000">
                <a:tc>
                  <a:txBody>
                    <a:bodyPr/>
                    <a:lstStyle/>
                    <a:p>
                      <a:r>
                        <a:rPr lang="nb-NO" sz="1400" b="1" dirty="0"/>
                        <a:t>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nb-NO" sz="1400" b="1" dirty="0"/>
                        <a:t>T2</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8010755"/>
                  </a:ext>
                </a:extLst>
              </a:tr>
              <a:tr h="288000">
                <a:tc>
                  <a:txBody>
                    <a:bodyPr/>
                    <a:lstStyle/>
                    <a:p>
                      <a:r>
                        <a:rPr lang="nb-NO" sz="1400" dirty="0"/>
                        <a:t>R(A)</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8362909"/>
                  </a:ext>
                </a:extLst>
              </a:tr>
              <a:tr h="288000">
                <a:tc>
                  <a:txBody>
                    <a:bodyPr/>
                    <a:lstStyle/>
                    <a:p>
                      <a:r>
                        <a:rPr lang="nb-NO" sz="1400" dirty="0"/>
                        <a:t>W(A)</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3104967"/>
                  </a:ext>
                </a:extLst>
              </a:tr>
              <a:tr h="288000">
                <a:tc>
                  <a:txBody>
                    <a:bodyPr/>
                    <a:lstStyle/>
                    <a:p>
                      <a:r>
                        <a:rPr lang="nb-NO" sz="1400" dirty="0"/>
                        <a:t>R(B)</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888149"/>
                  </a:ext>
                </a:extLst>
              </a:tr>
              <a:tr h="288000">
                <a:tc>
                  <a:txBody>
                    <a:bodyPr/>
                    <a:lstStyle/>
                    <a:p>
                      <a:r>
                        <a:rPr lang="nb-NO" sz="1400" dirty="0"/>
                        <a:t>W(B)</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3269080"/>
                  </a:ext>
                </a:extLst>
              </a:tr>
              <a:tr h="288000">
                <a:tc>
                  <a:txBody>
                    <a:bodyPr/>
                    <a:lstStyle/>
                    <a:p>
                      <a:r>
                        <a:rPr lang="nb-NO" sz="1400" dirty="0" err="1"/>
                        <a:t>Commit</a:t>
                      </a:r>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88000">
                <a:tc>
                  <a:txBody>
                    <a:bodyPr/>
                    <a:lstStyle/>
                    <a:p>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nb-NO" sz="1400" dirty="0"/>
                        <a:t>R(A)</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6664831"/>
                  </a:ext>
                </a:extLst>
              </a:tr>
              <a:tr h="288000">
                <a:tc>
                  <a:txBody>
                    <a:bodyPr/>
                    <a:lstStyle/>
                    <a:p>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nb-NO" sz="1400" dirty="0"/>
                        <a:t>W(A)</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5847742"/>
                  </a:ext>
                </a:extLst>
              </a:tr>
              <a:tr h="288000">
                <a:tc>
                  <a:txBody>
                    <a:bodyPr/>
                    <a:lstStyle/>
                    <a:p>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nb-NO" sz="1400" dirty="0"/>
                        <a:t>R(B)</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56153903"/>
                  </a:ext>
                </a:extLst>
              </a:tr>
              <a:tr h="288000">
                <a:tc>
                  <a:txBody>
                    <a:bodyPr/>
                    <a:lstStyle/>
                    <a:p>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nb-NO" sz="1400" dirty="0"/>
                        <a:t>W(B)</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68123727"/>
                  </a:ext>
                </a:extLst>
              </a:tr>
              <a:tr h="288000">
                <a:tc>
                  <a:txBody>
                    <a:bodyPr/>
                    <a:lstStyle/>
                    <a:p>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nb-NO" sz="1400" dirty="0" err="1"/>
                        <a:t>Commit</a:t>
                      </a:r>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81472025"/>
                  </a:ext>
                </a:extLst>
              </a:tr>
            </a:tbl>
          </a:graphicData>
        </a:graphic>
      </p:graphicFrame>
      <p:sp>
        <p:nvSpPr>
          <p:cNvPr id="5" name="Rectangle 4"/>
          <p:cNvSpPr/>
          <p:nvPr/>
        </p:nvSpPr>
        <p:spPr>
          <a:xfrm>
            <a:off x="7895312" y="628570"/>
            <a:ext cx="4109865"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1" u="none" strike="noStrike" kern="1200" cap="none" spc="0" normalizeH="0" baseline="0" noProof="0" dirty="0">
                <a:ln>
                  <a:noFill/>
                </a:ln>
                <a:solidFill>
                  <a:srgbClr val="252525"/>
                </a:solidFill>
                <a:effectLst/>
                <a:uLnTx/>
                <a:uFillTx/>
                <a:latin typeface="Calibri"/>
                <a:ea typeface="+mn-ea"/>
                <a:cs typeface="+mn-cs"/>
              </a:rPr>
              <a:t>R: </a:t>
            </a:r>
            <a:r>
              <a:rPr kumimoji="0" lang="nb-NO" sz="1800" b="0" i="0" u="none" strike="noStrike" kern="1200" cap="none" spc="0" normalizeH="0" baseline="0" noProof="0" dirty="0">
                <a:ln>
                  <a:noFill/>
                </a:ln>
                <a:solidFill>
                  <a:srgbClr val="252525"/>
                </a:solidFill>
                <a:effectLst/>
                <a:uLnTx/>
                <a:uFillTx/>
                <a:latin typeface="Calibri"/>
                <a:ea typeface="+mn-ea"/>
                <a:cs typeface="+mn-cs"/>
              </a:rPr>
              <a:t>Read,  </a:t>
            </a:r>
            <a:r>
              <a:rPr kumimoji="0" lang="nb-NO" sz="1800" b="0" i="1" u="none" strike="noStrike" kern="1200" cap="none" spc="0" normalizeH="0" baseline="0" noProof="0" dirty="0">
                <a:ln>
                  <a:noFill/>
                </a:ln>
                <a:solidFill>
                  <a:srgbClr val="252525"/>
                </a:solidFill>
                <a:effectLst/>
                <a:uLnTx/>
                <a:uFillTx/>
                <a:latin typeface="Calibri"/>
                <a:ea typeface="+mn-ea"/>
                <a:cs typeface="+mn-cs"/>
              </a:rPr>
              <a:t>W:</a:t>
            </a:r>
            <a:r>
              <a:rPr kumimoji="0" lang="nb-NO" sz="1800" b="0" i="0" u="none" strike="noStrike" kern="1200" cap="none" spc="0" normalizeH="0" baseline="0" noProof="0" dirty="0">
                <a:ln>
                  <a:noFill/>
                </a:ln>
                <a:solidFill>
                  <a:srgbClr val="252525"/>
                </a:solidFill>
                <a:effectLst/>
                <a:uLnTx/>
                <a:uFillTx/>
                <a:latin typeface="Calibri"/>
                <a:ea typeface="+mn-ea"/>
                <a:cs typeface="+mn-cs"/>
              </a:rPr>
              <a:t> Write </a:t>
            </a:r>
            <a:r>
              <a:rPr kumimoji="0" lang="nb-NO" sz="1800" b="0" i="1" u="none" strike="noStrike" kern="1200" cap="none" spc="0" normalizeH="0" baseline="0" noProof="0" dirty="0">
                <a:ln>
                  <a:noFill/>
                </a:ln>
                <a:solidFill>
                  <a:srgbClr val="252525"/>
                </a:solidFill>
                <a:effectLst/>
                <a:uLnTx/>
                <a:uFillTx/>
                <a:latin typeface="Calibri"/>
                <a:ea typeface="+mn-ea"/>
                <a:cs typeface="+mn-cs"/>
              </a:rPr>
              <a:t>O: </a:t>
            </a:r>
            <a:r>
              <a:rPr kumimoji="0" lang="nb-NO" sz="1800" b="0" i="0" u="none" strike="noStrike" kern="1200" cap="none" spc="0" normalizeH="0" baseline="0" noProof="0" dirty="0">
                <a:ln>
                  <a:noFill/>
                </a:ln>
                <a:solidFill>
                  <a:srgbClr val="252525"/>
                </a:solidFill>
                <a:effectLst/>
                <a:uLnTx/>
                <a:uFillTx/>
                <a:latin typeface="Calibri"/>
                <a:ea typeface="+mn-ea"/>
                <a:cs typeface="+mn-cs"/>
              </a:rPr>
              <a:t>Object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1" u="none" strike="noStrike" kern="1200" cap="none" spc="0" normalizeH="0" baseline="0" noProof="0" dirty="0">
                <a:ln>
                  <a:noFill/>
                </a:ln>
                <a:solidFill>
                  <a:srgbClr val="C00000"/>
                </a:solidFill>
                <a:effectLst/>
                <a:uLnTx/>
                <a:uFillTx/>
                <a:latin typeface="Calibri"/>
                <a:ea typeface="+mn-ea"/>
                <a:cs typeface="+mn-cs"/>
              </a:rPr>
              <a:t>R</a:t>
            </a:r>
            <a:r>
              <a:rPr kumimoji="0" lang="nb-NO" sz="1000" b="0" i="1" u="none" strike="noStrike" kern="1200" cap="none" spc="0" normalizeH="0" baseline="0" noProof="0" dirty="0">
                <a:ln>
                  <a:noFill/>
                </a:ln>
                <a:solidFill>
                  <a:srgbClr val="C00000"/>
                </a:solidFill>
                <a:effectLst/>
                <a:uLnTx/>
                <a:uFillTx/>
                <a:latin typeface="Calibri"/>
                <a:ea typeface="+mn-ea"/>
                <a:cs typeface="+mn-cs"/>
              </a:rPr>
              <a:t>T</a:t>
            </a:r>
            <a:r>
              <a:rPr kumimoji="0" lang="nb-NO" sz="1800" b="0" i="1" u="none" strike="noStrike" kern="1200" cap="none" spc="0" normalizeH="0" baseline="0" noProof="0" dirty="0">
                <a:ln>
                  <a:noFill/>
                </a:ln>
                <a:solidFill>
                  <a:srgbClr val="C00000"/>
                </a:solidFill>
                <a:effectLst/>
                <a:uLnTx/>
                <a:uFillTx/>
                <a:latin typeface="Calibri"/>
                <a:ea typeface="+mn-ea"/>
                <a:cs typeface="+mn-cs"/>
              </a:rPr>
              <a:t>(O):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Transaction</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T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reading</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a:t>
            </a:r>
            <a:r>
              <a:rPr kumimoji="0" lang="nb-NO" sz="1800" b="0" i="0" u="none" strike="noStrike" kern="1200" cap="none" spc="0" normalizeH="0" baseline="0" noProof="0" dirty="0">
                <a:ln>
                  <a:noFill/>
                </a:ln>
                <a:solidFill>
                  <a:srgbClr val="00978A">
                    <a:lumMod val="75000"/>
                  </a:srgbClr>
                </a:solidFill>
                <a:effectLst/>
                <a:uLnTx/>
                <a:uFillTx/>
                <a:latin typeface="Calibri"/>
                <a:ea typeface="+mn-ea"/>
                <a:cs typeface="+mn-cs"/>
              </a:rPr>
              <a:t>an</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object</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O</a:t>
            </a:r>
            <a:endParaRPr kumimoji="0" lang="nb-NO" sz="1800" b="0" i="1" u="none" strike="noStrike" kern="1200" cap="none" spc="0" normalizeH="0" baseline="0" noProof="0" dirty="0">
              <a:ln>
                <a:noFill/>
              </a:ln>
              <a:solidFill>
                <a:srgbClr val="C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1" u="none" strike="noStrike" kern="1200" cap="none" spc="0" normalizeH="0" baseline="0" noProof="0" dirty="0">
                <a:ln>
                  <a:noFill/>
                </a:ln>
                <a:solidFill>
                  <a:srgbClr val="C00000"/>
                </a:solidFill>
                <a:effectLst/>
                <a:uLnTx/>
                <a:uFillTx/>
                <a:latin typeface="Calibri"/>
                <a:ea typeface="+mn-ea"/>
                <a:cs typeface="+mn-cs"/>
              </a:rPr>
              <a:t>W</a:t>
            </a:r>
            <a:r>
              <a:rPr kumimoji="0" lang="nb-NO" sz="1000" b="0" i="1" u="none" strike="noStrike" kern="1200" cap="none" spc="0" normalizeH="0" baseline="0" noProof="0" dirty="0">
                <a:ln>
                  <a:noFill/>
                </a:ln>
                <a:solidFill>
                  <a:srgbClr val="C00000"/>
                </a:solidFill>
                <a:effectLst/>
                <a:uLnTx/>
                <a:uFillTx/>
                <a:latin typeface="Calibri"/>
                <a:ea typeface="+mn-ea"/>
                <a:cs typeface="+mn-cs"/>
              </a:rPr>
              <a:t>T</a:t>
            </a:r>
            <a:r>
              <a:rPr kumimoji="0" lang="nb-NO" sz="1800" b="0" i="1" u="none" strike="noStrike" kern="1200" cap="none" spc="0" normalizeH="0" baseline="0" noProof="0" dirty="0">
                <a:ln>
                  <a:noFill/>
                </a:ln>
                <a:solidFill>
                  <a:srgbClr val="C00000"/>
                </a:solidFill>
                <a:effectLst/>
                <a:uLnTx/>
                <a:uFillTx/>
                <a:latin typeface="Calibri"/>
                <a:ea typeface="+mn-ea"/>
                <a:cs typeface="+mn-cs"/>
              </a:rPr>
              <a:t>(O):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Transaction</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T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writing</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a:t>
            </a:r>
            <a:r>
              <a:rPr kumimoji="0" lang="nb-NO" sz="1800" b="0" i="0" u="none" strike="noStrike" kern="1200" cap="none" spc="0" normalizeH="0" baseline="0" noProof="0" dirty="0">
                <a:ln>
                  <a:noFill/>
                </a:ln>
                <a:solidFill>
                  <a:srgbClr val="00978A">
                    <a:lumMod val="75000"/>
                  </a:srgbClr>
                </a:solidFill>
                <a:effectLst/>
                <a:uLnTx/>
                <a:uFillTx/>
                <a:latin typeface="Calibri"/>
                <a:ea typeface="+mn-ea"/>
                <a:cs typeface="+mn-cs"/>
              </a:rPr>
              <a:t>an</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object</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O </a:t>
            </a:r>
            <a:endParaRPr kumimoji="0" lang="nb-NO" sz="1800" b="0" i="1" u="none" strike="noStrike" kern="1200" cap="none" spc="0" normalizeH="0" baseline="0" noProof="0" dirty="0">
              <a:ln>
                <a:noFill/>
              </a:ln>
              <a:solidFill>
                <a:srgbClr val="C00000"/>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D7EDAE93-5F3B-485C-A2C8-83F8C4269C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848638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Nonserial Schedule</a:t>
            </a:r>
          </a:p>
        </p:txBody>
      </p:sp>
      <p:sp>
        <p:nvSpPr>
          <p:cNvPr id="3" name="Text Placeholder 2"/>
          <p:cNvSpPr>
            <a:spLocks noGrp="1"/>
          </p:cNvSpPr>
          <p:nvPr>
            <p:ph idx="1"/>
          </p:nvPr>
        </p:nvSpPr>
        <p:spPr>
          <a:xfrm>
            <a:off x="783004" y="2126457"/>
            <a:ext cx="8905526" cy="3966118"/>
          </a:xfrm>
        </p:spPr>
        <p:txBody>
          <a:bodyPr/>
          <a:lstStyle/>
          <a:p>
            <a:pPr eaLnBrk="1" hangingPunct="1"/>
            <a:r>
              <a:rPr lang="en-US" altLang="en-US" sz="2400" dirty="0"/>
              <a:t>Schedule where operations from set of concurrent transactions are interleaved.</a:t>
            </a:r>
          </a:p>
          <a:p>
            <a:pPr eaLnBrk="1" hangingPunct="1"/>
            <a:r>
              <a:rPr lang="en-US" altLang="en-US" sz="2400" dirty="0"/>
              <a:t>Objective of serializability is to find nonserial schedules that allow transactions to execute concurrently without interfering with one another.</a:t>
            </a:r>
          </a:p>
          <a:p>
            <a:pPr eaLnBrk="1" hangingPunct="1"/>
            <a:r>
              <a:rPr lang="en-US" altLang="en-US" sz="2400" dirty="0"/>
              <a:t>In other words, we want to find nonserial schedules that are equivalent to some serial schedule. Such a schedule is called </a:t>
            </a:r>
            <a:r>
              <a:rPr lang="en-US" altLang="en-US" sz="2400" b="1" dirty="0"/>
              <a:t>serializable.</a:t>
            </a:r>
          </a:p>
        </p:txBody>
      </p:sp>
      <p:graphicFrame>
        <p:nvGraphicFramePr>
          <p:cNvPr id="4" name="Table 3"/>
          <p:cNvGraphicFramePr>
            <a:graphicFrameLocks noGrp="1"/>
          </p:cNvGraphicFramePr>
          <p:nvPr/>
        </p:nvGraphicFramePr>
        <p:xfrm>
          <a:off x="9906599" y="2126457"/>
          <a:ext cx="1584000" cy="3352800"/>
        </p:xfrm>
        <a:graphic>
          <a:graphicData uri="http://schemas.openxmlformats.org/drawingml/2006/table">
            <a:tbl>
              <a:tblPr firstRow="1" bandRow="1">
                <a:tableStyleId>{5940675A-B579-460E-94D1-54222C63F5DA}</a:tableStyleId>
              </a:tblPr>
              <a:tblGrid>
                <a:gridCol w="792000">
                  <a:extLst>
                    <a:ext uri="{9D8B030D-6E8A-4147-A177-3AD203B41FA5}">
                      <a16:colId xmlns:a16="http://schemas.microsoft.com/office/drawing/2014/main" val="972291346"/>
                    </a:ext>
                  </a:extLst>
                </a:gridCol>
                <a:gridCol w="792000">
                  <a:extLst>
                    <a:ext uri="{9D8B030D-6E8A-4147-A177-3AD203B41FA5}">
                      <a16:colId xmlns:a16="http://schemas.microsoft.com/office/drawing/2014/main" val="1446685160"/>
                    </a:ext>
                  </a:extLst>
                </a:gridCol>
              </a:tblGrid>
              <a:tr h="288000">
                <a:tc>
                  <a:txBody>
                    <a:bodyPr/>
                    <a:lstStyle/>
                    <a:p>
                      <a:r>
                        <a:rPr lang="nb-NO" sz="1400" b="1" dirty="0"/>
                        <a:t>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nb-NO" sz="1400" b="1" dirty="0"/>
                        <a:t>T2</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8010755"/>
                  </a:ext>
                </a:extLst>
              </a:tr>
              <a:tr h="288000">
                <a:tc>
                  <a:txBody>
                    <a:bodyPr/>
                    <a:lstStyle/>
                    <a:p>
                      <a:r>
                        <a:rPr lang="nb-NO" sz="1400" dirty="0"/>
                        <a:t>R(A)</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8362909"/>
                  </a:ext>
                </a:extLst>
              </a:tr>
              <a:tr h="288000">
                <a:tc>
                  <a:txBody>
                    <a:bodyPr/>
                    <a:lstStyle/>
                    <a:p>
                      <a:r>
                        <a:rPr lang="nb-NO" sz="1400" dirty="0"/>
                        <a:t>W(A)</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3104967"/>
                  </a:ext>
                </a:extLst>
              </a:tr>
              <a:tr h="288000">
                <a:tc>
                  <a:txBody>
                    <a:bodyPr/>
                    <a:lstStyle/>
                    <a:p>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nb-NO" sz="1400" dirty="0"/>
                        <a:t>R(A)</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888149"/>
                  </a:ext>
                </a:extLst>
              </a:tr>
              <a:tr h="288000">
                <a:tc>
                  <a:txBody>
                    <a:bodyPr/>
                    <a:lstStyle/>
                    <a:p>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nb-NO" sz="1400" dirty="0"/>
                        <a:t>W(A)</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3269080"/>
                  </a:ext>
                </a:extLst>
              </a:tr>
              <a:tr h="288000">
                <a:tc>
                  <a:txBody>
                    <a:bodyPr/>
                    <a:lstStyle/>
                    <a:p>
                      <a:r>
                        <a:rPr lang="nb-NO" sz="1400" dirty="0"/>
                        <a:t>R(B)</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6664831"/>
                  </a:ext>
                </a:extLst>
              </a:tr>
              <a:tr h="288000">
                <a:tc>
                  <a:txBody>
                    <a:bodyPr/>
                    <a:lstStyle/>
                    <a:p>
                      <a:r>
                        <a:rPr lang="nb-NO" sz="1400" dirty="0"/>
                        <a:t>W(B)</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5847742"/>
                  </a:ext>
                </a:extLst>
              </a:tr>
              <a:tr h="288000">
                <a:tc>
                  <a:txBody>
                    <a:bodyPr/>
                    <a:lstStyle/>
                    <a:p>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nb-NO" sz="1400" dirty="0"/>
                        <a:t>R(B)</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56153903"/>
                  </a:ext>
                </a:extLst>
              </a:tr>
              <a:tr h="288000">
                <a:tc>
                  <a:txBody>
                    <a:bodyPr/>
                    <a:lstStyle/>
                    <a:p>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nb-NO" sz="1400" dirty="0"/>
                        <a:t>W(B)</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68123727"/>
                  </a:ext>
                </a:extLst>
              </a:tr>
              <a:tr h="288000">
                <a:tc>
                  <a:txBody>
                    <a:bodyPr/>
                    <a:lstStyle/>
                    <a:p>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nb-NO" sz="1400" dirty="0" err="1"/>
                        <a:t>Commit</a:t>
                      </a:r>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81472025"/>
                  </a:ext>
                </a:extLst>
              </a:tr>
              <a:tr h="288000">
                <a:tc>
                  <a:txBody>
                    <a:bodyPr/>
                    <a:lstStyle/>
                    <a:p>
                      <a:r>
                        <a:rPr lang="nb-NO" sz="1400" dirty="0" err="1"/>
                        <a:t>Commit</a:t>
                      </a:r>
                      <a:endParaRPr lang="nb-NO"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nb-NO" sz="140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06213737"/>
                  </a:ext>
                </a:extLst>
              </a:tr>
            </a:tbl>
          </a:graphicData>
        </a:graphic>
      </p:graphicFrame>
      <p:sp>
        <p:nvSpPr>
          <p:cNvPr id="5" name="Rectangle 4"/>
          <p:cNvSpPr/>
          <p:nvPr/>
        </p:nvSpPr>
        <p:spPr>
          <a:xfrm>
            <a:off x="7895312" y="628570"/>
            <a:ext cx="4109865"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1" u="none" strike="noStrike" kern="1200" cap="none" spc="0" normalizeH="0" baseline="0" noProof="0" dirty="0">
                <a:ln>
                  <a:noFill/>
                </a:ln>
                <a:solidFill>
                  <a:srgbClr val="252525"/>
                </a:solidFill>
                <a:effectLst/>
                <a:uLnTx/>
                <a:uFillTx/>
                <a:latin typeface="Calibri"/>
                <a:ea typeface="+mn-ea"/>
                <a:cs typeface="+mn-cs"/>
              </a:rPr>
              <a:t>R: </a:t>
            </a:r>
            <a:r>
              <a:rPr kumimoji="0" lang="nb-NO" sz="1800" b="0" i="0" u="none" strike="noStrike" kern="1200" cap="none" spc="0" normalizeH="0" baseline="0" noProof="0" dirty="0">
                <a:ln>
                  <a:noFill/>
                </a:ln>
                <a:solidFill>
                  <a:srgbClr val="252525"/>
                </a:solidFill>
                <a:effectLst/>
                <a:uLnTx/>
                <a:uFillTx/>
                <a:latin typeface="Calibri"/>
                <a:ea typeface="+mn-ea"/>
                <a:cs typeface="+mn-cs"/>
              </a:rPr>
              <a:t>Read,  </a:t>
            </a:r>
            <a:r>
              <a:rPr kumimoji="0" lang="nb-NO" sz="1800" b="0" i="1" u="none" strike="noStrike" kern="1200" cap="none" spc="0" normalizeH="0" baseline="0" noProof="0" dirty="0">
                <a:ln>
                  <a:noFill/>
                </a:ln>
                <a:solidFill>
                  <a:srgbClr val="252525"/>
                </a:solidFill>
                <a:effectLst/>
                <a:uLnTx/>
                <a:uFillTx/>
                <a:latin typeface="Calibri"/>
                <a:ea typeface="+mn-ea"/>
                <a:cs typeface="+mn-cs"/>
              </a:rPr>
              <a:t>W:</a:t>
            </a:r>
            <a:r>
              <a:rPr kumimoji="0" lang="nb-NO" sz="1800" b="0" i="0" u="none" strike="noStrike" kern="1200" cap="none" spc="0" normalizeH="0" baseline="0" noProof="0" dirty="0">
                <a:ln>
                  <a:noFill/>
                </a:ln>
                <a:solidFill>
                  <a:srgbClr val="252525"/>
                </a:solidFill>
                <a:effectLst/>
                <a:uLnTx/>
                <a:uFillTx/>
                <a:latin typeface="Calibri"/>
                <a:ea typeface="+mn-ea"/>
                <a:cs typeface="+mn-cs"/>
              </a:rPr>
              <a:t> Write </a:t>
            </a:r>
            <a:r>
              <a:rPr kumimoji="0" lang="nb-NO" sz="1800" b="0" i="1" u="none" strike="noStrike" kern="1200" cap="none" spc="0" normalizeH="0" baseline="0" noProof="0" dirty="0">
                <a:ln>
                  <a:noFill/>
                </a:ln>
                <a:solidFill>
                  <a:srgbClr val="252525"/>
                </a:solidFill>
                <a:effectLst/>
                <a:uLnTx/>
                <a:uFillTx/>
                <a:latin typeface="Calibri"/>
                <a:ea typeface="+mn-ea"/>
                <a:cs typeface="+mn-cs"/>
              </a:rPr>
              <a:t>O: </a:t>
            </a:r>
            <a:r>
              <a:rPr kumimoji="0" lang="nb-NO" sz="1800" b="0" i="0" u="none" strike="noStrike" kern="1200" cap="none" spc="0" normalizeH="0" baseline="0" noProof="0" dirty="0">
                <a:ln>
                  <a:noFill/>
                </a:ln>
                <a:solidFill>
                  <a:srgbClr val="252525"/>
                </a:solidFill>
                <a:effectLst/>
                <a:uLnTx/>
                <a:uFillTx/>
                <a:latin typeface="Calibri"/>
                <a:ea typeface="+mn-ea"/>
                <a:cs typeface="+mn-cs"/>
              </a:rPr>
              <a:t>Object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1" u="none" strike="noStrike" kern="1200" cap="none" spc="0" normalizeH="0" baseline="0" noProof="0" dirty="0">
                <a:ln>
                  <a:noFill/>
                </a:ln>
                <a:solidFill>
                  <a:srgbClr val="C00000"/>
                </a:solidFill>
                <a:effectLst/>
                <a:uLnTx/>
                <a:uFillTx/>
                <a:latin typeface="Calibri"/>
                <a:ea typeface="+mn-ea"/>
                <a:cs typeface="+mn-cs"/>
              </a:rPr>
              <a:t>R</a:t>
            </a:r>
            <a:r>
              <a:rPr kumimoji="0" lang="nb-NO" sz="1000" b="0" i="1" u="none" strike="noStrike" kern="1200" cap="none" spc="0" normalizeH="0" baseline="0" noProof="0" dirty="0">
                <a:ln>
                  <a:noFill/>
                </a:ln>
                <a:solidFill>
                  <a:srgbClr val="C00000"/>
                </a:solidFill>
                <a:effectLst/>
                <a:uLnTx/>
                <a:uFillTx/>
                <a:latin typeface="Calibri"/>
                <a:ea typeface="+mn-ea"/>
                <a:cs typeface="+mn-cs"/>
              </a:rPr>
              <a:t>T</a:t>
            </a:r>
            <a:r>
              <a:rPr kumimoji="0" lang="nb-NO" sz="1800" b="0" i="1" u="none" strike="noStrike" kern="1200" cap="none" spc="0" normalizeH="0" baseline="0" noProof="0" dirty="0">
                <a:ln>
                  <a:noFill/>
                </a:ln>
                <a:solidFill>
                  <a:srgbClr val="C00000"/>
                </a:solidFill>
                <a:effectLst/>
                <a:uLnTx/>
                <a:uFillTx/>
                <a:latin typeface="Calibri"/>
                <a:ea typeface="+mn-ea"/>
                <a:cs typeface="+mn-cs"/>
              </a:rPr>
              <a:t>(O):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Transaction</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T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reading</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a:t>
            </a:r>
            <a:r>
              <a:rPr kumimoji="0" lang="nb-NO" sz="1800" b="0" i="0" u="none" strike="noStrike" kern="1200" cap="none" spc="0" normalizeH="0" baseline="0" noProof="0" dirty="0">
                <a:ln>
                  <a:noFill/>
                </a:ln>
                <a:solidFill>
                  <a:srgbClr val="00978A">
                    <a:lumMod val="75000"/>
                  </a:srgbClr>
                </a:solidFill>
                <a:effectLst/>
                <a:uLnTx/>
                <a:uFillTx/>
                <a:latin typeface="Calibri"/>
                <a:ea typeface="+mn-ea"/>
                <a:cs typeface="+mn-cs"/>
              </a:rPr>
              <a:t>an</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object</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O</a:t>
            </a:r>
            <a:endParaRPr kumimoji="0" lang="nb-NO" sz="1800" b="0" i="1" u="none" strike="noStrike" kern="1200" cap="none" spc="0" normalizeH="0" baseline="0" noProof="0" dirty="0">
              <a:ln>
                <a:noFill/>
              </a:ln>
              <a:solidFill>
                <a:srgbClr val="C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1" u="none" strike="noStrike" kern="1200" cap="none" spc="0" normalizeH="0" baseline="0" noProof="0" dirty="0">
                <a:ln>
                  <a:noFill/>
                </a:ln>
                <a:solidFill>
                  <a:srgbClr val="C00000"/>
                </a:solidFill>
                <a:effectLst/>
                <a:uLnTx/>
                <a:uFillTx/>
                <a:latin typeface="Calibri"/>
                <a:ea typeface="+mn-ea"/>
                <a:cs typeface="+mn-cs"/>
              </a:rPr>
              <a:t>W</a:t>
            </a:r>
            <a:r>
              <a:rPr kumimoji="0" lang="nb-NO" sz="1000" b="0" i="1" u="none" strike="noStrike" kern="1200" cap="none" spc="0" normalizeH="0" baseline="0" noProof="0" dirty="0">
                <a:ln>
                  <a:noFill/>
                </a:ln>
                <a:solidFill>
                  <a:srgbClr val="C00000"/>
                </a:solidFill>
                <a:effectLst/>
                <a:uLnTx/>
                <a:uFillTx/>
                <a:latin typeface="Calibri"/>
                <a:ea typeface="+mn-ea"/>
                <a:cs typeface="+mn-cs"/>
              </a:rPr>
              <a:t>T</a:t>
            </a:r>
            <a:r>
              <a:rPr kumimoji="0" lang="nb-NO" sz="1800" b="0" i="1" u="none" strike="noStrike" kern="1200" cap="none" spc="0" normalizeH="0" baseline="0" noProof="0" dirty="0">
                <a:ln>
                  <a:noFill/>
                </a:ln>
                <a:solidFill>
                  <a:srgbClr val="C00000"/>
                </a:solidFill>
                <a:effectLst/>
                <a:uLnTx/>
                <a:uFillTx/>
                <a:latin typeface="Calibri"/>
                <a:ea typeface="+mn-ea"/>
                <a:cs typeface="+mn-cs"/>
              </a:rPr>
              <a:t>(O):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Transaction</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T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writing</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a:t>
            </a:r>
            <a:r>
              <a:rPr kumimoji="0" lang="nb-NO" sz="1800" b="0" i="0" u="none" strike="noStrike" kern="1200" cap="none" spc="0" normalizeH="0" baseline="0" noProof="0" dirty="0">
                <a:ln>
                  <a:noFill/>
                </a:ln>
                <a:solidFill>
                  <a:srgbClr val="00978A">
                    <a:lumMod val="75000"/>
                  </a:srgbClr>
                </a:solidFill>
                <a:effectLst/>
                <a:uLnTx/>
                <a:uFillTx/>
                <a:latin typeface="Calibri"/>
                <a:ea typeface="+mn-ea"/>
                <a:cs typeface="+mn-cs"/>
              </a:rPr>
              <a:t>an</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a:t>
            </a:r>
            <a:r>
              <a:rPr kumimoji="0" lang="nb-NO" sz="1800" b="0" i="0" u="none" strike="noStrike" kern="1200" cap="none" spc="0" normalizeH="0" baseline="0" noProof="0" dirty="0" err="1">
                <a:ln>
                  <a:noFill/>
                </a:ln>
                <a:solidFill>
                  <a:srgbClr val="00978A">
                    <a:lumMod val="75000"/>
                  </a:srgbClr>
                </a:solidFill>
                <a:effectLst/>
                <a:uLnTx/>
                <a:uFillTx/>
                <a:latin typeface="Calibri"/>
                <a:ea typeface="+mn-ea"/>
                <a:cs typeface="+mn-cs"/>
              </a:rPr>
              <a:t>object</a:t>
            </a:r>
            <a:r>
              <a:rPr kumimoji="0" lang="nb-NO" sz="1800" b="0" i="1" u="none" strike="noStrike" kern="1200" cap="none" spc="0" normalizeH="0" baseline="0" noProof="0" dirty="0">
                <a:ln>
                  <a:noFill/>
                </a:ln>
                <a:solidFill>
                  <a:srgbClr val="00978A">
                    <a:lumMod val="75000"/>
                  </a:srgbClr>
                </a:solidFill>
                <a:effectLst/>
                <a:uLnTx/>
                <a:uFillTx/>
                <a:latin typeface="Calibri"/>
                <a:ea typeface="+mn-ea"/>
                <a:cs typeface="+mn-cs"/>
              </a:rPr>
              <a:t> O </a:t>
            </a:r>
            <a:endParaRPr kumimoji="0" lang="nb-NO" sz="1800" b="0" i="1" u="none" strike="noStrike" kern="1200" cap="none" spc="0" normalizeH="0" baseline="0" noProof="0" dirty="0">
              <a:ln>
                <a:noFill/>
              </a:ln>
              <a:solidFill>
                <a:srgbClr val="C00000"/>
              </a:solidFill>
              <a:effectLst/>
              <a:uLnTx/>
              <a:uFillTx/>
              <a:latin typeface="Calibri"/>
              <a:ea typeface="+mn-ea"/>
              <a:cs typeface="+mn-cs"/>
            </a:endParaRPr>
          </a:p>
        </p:txBody>
      </p:sp>
      <p:sp>
        <p:nvSpPr>
          <p:cNvPr id="6" name="Slide Number Placeholder 5">
            <a:extLst>
              <a:ext uri="{FF2B5EF4-FFF2-40B4-BE49-F238E27FC236}">
                <a16:creationId xmlns:a16="http://schemas.microsoft.com/office/drawing/2014/main" id="{EAF6432F-3642-4CE8-8875-2A08659DB7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3023550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Serializability </a:t>
            </a:r>
            <a:endParaRPr lang="en-US" sz="2000" dirty="0"/>
          </a:p>
        </p:txBody>
      </p:sp>
      <p:sp>
        <p:nvSpPr>
          <p:cNvPr id="3" name="Text Placeholder 2"/>
          <p:cNvSpPr>
            <a:spLocks noGrp="1"/>
          </p:cNvSpPr>
          <p:nvPr>
            <p:ph idx="1"/>
          </p:nvPr>
        </p:nvSpPr>
        <p:spPr>
          <a:xfrm>
            <a:off x="690239" y="1713881"/>
            <a:ext cx="10707595" cy="3800208"/>
          </a:xfrm>
        </p:spPr>
        <p:txBody>
          <a:bodyPr>
            <a:normAutofit/>
          </a:bodyPr>
          <a:lstStyle/>
          <a:p>
            <a:pPr eaLnBrk="1" hangingPunct="1"/>
            <a:r>
              <a:rPr lang="en-US" altLang="en-US" sz="2400" dirty="0"/>
              <a:t>In serializability, ordering of read/writes is important:</a:t>
            </a:r>
          </a:p>
        </p:txBody>
      </p:sp>
      <p:sp>
        <p:nvSpPr>
          <p:cNvPr id="4" name="Content Placeholder 3"/>
          <p:cNvSpPr>
            <a:spLocks noGrp="1"/>
          </p:cNvSpPr>
          <p:nvPr>
            <p:ph sz="quarter" idx="4294967295"/>
          </p:nvPr>
        </p:nvSpPr>
        <p:spPr>
          <a:xfrm>
            <a:off x="1073425" y="2154279"/>
            <a:ext cx="10417173" cy="2430556"/>
          </a:xfrm>
        </p:spPr>
        <p:txBody>
          <a:bodyPr anchor="ctr">
            <a:normAutofit lnSpcReduction="10000"/>
          </a:bodyPr>
          <a:lstStyle/>
          <a:p>
            <a:pPr marL="465138" lvl="1" indent="-465138">
              <a:spcBef>
                <a:spcPts val="1500"/>
              </a:spcBef>
              <a:buNone/>
            </a:pPr>
            <a:r>
              <a:rPr lang="en-US" altLang="en-US" sz="2400" b="1" dirty="0">
                <a:solidFill>
                  <a:schemeClr val="tx2"/>
                </a:solidFill>
              </a:rPr>
              <a:t>(a)</a:t>
            </a:r>
            <a:r>
              <a:rPr lang="en-US" altLang="en-US" sz="2400" dirty="0">
                <a:solidFill>
                  <a:schemeClr val="tx2"/>
                </a:solidFill>
              </a:rPr>
              <a:t> </a:t>
            </a:r>
            <a:r>
              <a:rPr lang="en-US" altLang="en-US" sz="2400" dirty="0"/>
              <a:t>If two transactions only read a data item, they do not conflict and order is not important.</a:t>
            </a:r>
          </a:p>
          <a:p>
            <a:pPr marL="465138" lvl="1" indent="-465138">
              <a:spcBef>
                <a:spcPts val="1500"/>
              </a:spcBef>
              <a:buNone/>
            </a:pPr>
            <a:r>
              <a:rPr lang="en-US" altLang="en-US" sz="2400" b="1" dirty="0">
                <a:solidFill>
                  <a:schemeClr val="tx2"/>
                </a:solidFill>
              </a:rPr>
              <a:t>(b) </a:t>
            </a:r>
            <a:r>
              <a:rPr lang="en-US" altLang="en-US" sz="2400" dirty="0"/>
              <a:t>If two transactions either read or write separate data items, they do not conflict and order is not important.</a:t>
            </a:r>
          </a:p>
          <a:p>
            <a:pPr marL="465138" lvl="1" indent="-465138">
              <a:spcBef>
                <a:spcPts val="1500"/>
              </a:spcBef>
              <a:buNone/>
            </a:pPr>
            <a:r>
              <a:rPr lang="en-US" altLang="en-US" sz="2400" b="1" dirty="0">
                <a:solidFill>
                  <a:schemeClr val="tx2"/>
                </a:solidFill>
              </a:rPr>
              <a:t>(c) </a:t>
            </a:r>
            <a:r>
              <a:rPr lang="en-US" altLang="en-US" sz="2400" dirty="0"/>
              <a:t>If one transaction writes a data item and another reads or writes same data item, order of execution is important.</a:t>
            </a:r>
          </a:p>
        </p:txBody>
      </p:sp>
      <p:graphicFrame>
        <p:nvGraphicFramePr>
          <p:cNvPr id="5" name="Table 4"/>
          <p:cNvGraphicFramePr>
            <a:graphicFrameLocks noGrp="1"/>
          </p:cNvGraphicFramePr>
          <p:nvPr/>
        </p:nvGraphicFramePr>
        <p:xfrm>
          <a:off x="2188257" y="4770232"/>
          <a:ext cx="8412480" cy="1920240"/>
        </p:xfrm>
        <a:graphic>
          <a:graphicData uri="http://schemas.openxmlformats.org/drawingml/2006/table">
            <a:tbl>
              <a:tblPr firstRow="1" bandRow="1">
                <a:tableStyleId>{912C8C85-51F0-491E-9774-3900AFEF0FD7}</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tblGrid>
              <a:tr h="0">
                <a:tc>
                  <a:txBody>
                    <a:bodyPr/>
                    <a:lstStyle/>
                    <a:p>
                      <a:endParaRPr lang="nb-NO" sz="1800" dirty="0"/>
                    </a:p>
                  </a:txBody>
                  <a:tcPr/>
                </a:tc>
                <a:tc>
                  <a:txBody>
                    <a:bodyPr/>
                    <a:lstStyle/>
                    <a:p>
                      <a:r>
                        <a:rPr lang="nb-NO" sz="1800" dirty="0"/>
                        <a:t>T</a:t>
                      </a:r>
                      <a:r>
                        <a:rPr lang="nb-NO" sz="1300" dirty="0"/>
                        <a:t>1</a:t>
                      </a:r>
                    </a:p>
                  </a:txBody>
                  <a:tcPr/>
                </a:tc>
                <a:tc>
                  <a:txBody>
                    <a:bodyPr/>
                    <a:lstStyle/>
                    <a:p>
                      <a:r>
                        <a:rPr lang="nb-NO" sz="1800" dirty="0"/>
                        <a:t>T</a:t>
                      </a:r>
                      <a:r>
                        <a:rPr lang="nb-NO" sz="1300" dirty="0"/>
                        <a:t>2</a:t>
                      </a:r>
                    </a:p>
                  </a:txBody>
                  <a:tcPr/>
                </a:tc>
                <a:tc>
                  <a:txBody>
                    <a:bodyPr/>
                    <a:lstStyle/>
                    <a:p>
                      <a:r>
                        <a:rPr lang="nb-NO" sz="1800" dirty="0" err="1"/>
                        <a:t>Result</a:t>
                      </a:r>
                      <a:endParaRPr lang="nb-NO" sz="1800" dirty="0"/>
                    </a:p>
                  </a:txBody>
                  <a:tcPr/>
                </a:tc>
                <a:extLst>
                  <a:ext uri="{0D108BD9-81ED-4DB2-BD59-A6C34878D82A}">
                    <a16:rowId xmlns:a16="http://schemas.microsoft.com/office/drawing/2014/main" val="10000"/>
                  </a:ext>
                </a:extLst>
              </a:tr>
              <a:tr h="0">
                <a:tc>
                  <a:txBody>
                    <a:bodyPr/>
                    <a:lstStyle/>
                    <a:p>
                      <a:r>
                        <a:rPr lang="nb-NO" sz="1800" dirty="0"/>
                        <a:t>Same data item</a:t>
                      </a:r>
                    </a:p>
                  </a:txBody>
                  <a:tcPr/>
                </a:tc>
                <a:tc>
                  <a:txBody>
                    <a:bodyPr/>
                    <a:lstStyle/>
                    <a:p>
                      <a:r>
                        <a:rPr lang="nb-NO" sz="1800" dirty="0"/>
                        <a:t>Read</a:t>
                      </a:r>
                    </a:p>
                    <a:p>
                      <a:r>
                        <a:rPr lang="nb-NO" sz="1800" dirty="0"/>
                        <a:t>Read </a:t>
                      </a:r>
                    </a:p>
                    <a:p>
                      <a:r>
                        <a:rPr lang="nb-NO" sz="1800" dirty="0"/>
                        <a:t>Write</a:t>
                      </a:r>
                    </a:p>
                    <a:p>
                      <a:r>
                        <a:rPr lang="nb-NO" sz="1800" dirty="0"/>
                        <a:t>Write </a:t>
                      </a:r>
                    </a:p>
                  </a:txBody>
                  <a:tcPr/>
                </a:tc>
                <a:tc>
                  <a:txBody>
                    <a:bodyPr/>
                    <a:lstStyle/>
                    <a:p>
                      <a:r>
                        <a:rPr lang="nb-NO" sz="1800" dirty="0"/>
                        <a:t>Read</a:t>
                      </a:r>
                    </a:p>
                    <a:p>
                      <a:r>
                        <a:rPr lang="nb-NO" sz="1800" dirty="0"/>
                        <a:t>Write</a:t>
                      </a:r>
                    </a:p>
                    <a:p>
                      <a:r>
                        <a:rPr lang="nb-NO" sz="1800" dirty="0"/>
                        <a:t>Read</a:t>
                      </a:r>
                    </a:p>
                    <a:p>
                      <a:r>
                        <a:rPr lang="nb-NO" sz="1800" dirty="0"/>
                        <a:t>Write</a:t>
                      </a:r>
                    </a:p>
                  </a:txBody>
                  <a:tcPr/>
                </a:tc>
                <a:tc>
                  <a:txBody>
                    <a:bodyPr/>
                    <a:lstStyle/>
                    <a:p>
                      <a:r>
                        <a:rPr lang="nb-NO" sz="1800" dirty="0"/>
                        <a:t>No </a:t>
                      </a:r>
                      <a:r>
                        <a:rPr lang="nb-NO" sz="1800" dirty="0" err="1"/>
                        <a:t>conflict</a:t>
                      </a:r>
                      <a:endParaRPr lang="nb-NO" sz="1800" dirty="0"/>
                    </a:p>
                    <a:p>
                      <a:r>
                        <a:rPr lang="nb-NO" sz="1800" dirty="0" err="1"/>
                        <a:t>Conflict</a:t>
                      </a:r>
                      <a:endParaRPr lang="nb-NO"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sz="1800" dirty="0" err="1"/>
                        <a:t>Conflict</a:t>
                      </a:r>
                      <a:endParaRPr lang="nb-NO"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sz="1800" dirty="0" err="1"/>
                        <a:t>Conflict</a:t>
                      </a:r>
                      <a:endParaRPr lang="nb-NO" sz="1800" dirty="0"/>
                    </a:p>
                  </a:txBody>
                  <a:tcPr/>
                </a:tc>
                <a:extLst>
                  <a:ext uri="{0D108BD9-81ED-4DB2-BD59-A6C34878D82A}">
                    <a16:rowId xmlns:a16="http://schemas.microsoft.com/office/drawing/2014/main" val="10001"/>
                  </a:ext>
                </a:extLst>
              </a:tr>
              <a:tr h="0">
                <a:tc>
                  <a:txBody>
                    <a:bodyPr/>
                    <a:lstStyle/>
                    <a:p>
                      <a:r>
                        <a:rPr lang="nb-NO" sz="1800" dirty="0"/>
                        <a:t>Different data item</a:t>
                      </a:r>
                    </a:p>
                  </a:txBody>
                  <a:tcPr/>
                </a:tc>
                <a:tc>
                  <a:txBody>
                    <a:bodyPr/>
                    <a:lstStyle/>
                    <a:p>
                      <a:r>
                        <a:rPr lang="nb-NO" sz="1800" dirty="0"/>
                        <a:t>Read/Write</a:t>
                      </a:r>
                    </a:p>
                  </a:txBody>
                  <a:tcPr/>
                </a:tc>
                <a:tc>
                  <a:txBody>
                    <a:bodyPr/>
                    <a:lstStyle/>
                    <a:p>
                      <a:r>
                        <a:rPr lang="nb-NO" sz="1800" dirty="0"/>
                        <a:t>Read/Write</a:t>
                      </a:r>
                    </a:p>
                  </a:txBody>
                  <a:tcPr/>
                </a:tc>
                <a:tc>
                  <a:txBody>
                    <a:bodyPr/>
                    <a:lstStyle/>
                    <a:p>
                      <a:r>
                        <a:rPr lang="nb-NO" sz="1800" dirty="0"/>
                        <a:t>No </a:t>
                      </a:r>
                      <a:r>
                        <a:rPr lang="nb-NO" sz="1800" dirty="0" err="1"/>
                        <a:t>conflict</a:t>
                      </a:r>
                      <a:endParaRPr lang="nb-NO" sz="1800" dirty="0"/>
                    </a:p>
                  </a:txBody>
                  <a:tcPr/>
                </a:tc>
                <a:extLst>
                  <a:ext uri="{0D108BD9-81ED-4DB2-BD59-A6C34878D82A}">
                    <a16:rowId xmlns:a16="http://schemas.microsoft.com/office/drawing/2014/main" val="10002"/>
                  </a:ext>
                </a:extLst>
              </a:tr>
            </a:tbl>
          </a:graphicData>
        </a:graphic>
      </p:graphicFrame>
      <p:sp>
        <p:nvSpPr>
          <p:cNvPr id="6" name="Slide Number Placeholder 5">
            <a:extLst>
              <a:ext uri="{FF2B5EF4-FFF2-40B4-BE49-F238E27FC236}">
                <a16:creationId xmlns:a16="http://schemas.microsoft.com/office/drawing/2014/main" id="{1178DB2F-546C-4052-8AB2-87F920B16D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99946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Serializable Schedules</a:t>
            </a:r>
            <a:endParaRPr lang="en-US" sz="2000" dirty="0"/>
          </a:p>
        </p:txBody>
      </p:sp>
      <p:sp>
        <p:nvSpPr>
          <p:cNvPr id="3" name="Text Placeholder 2"/>
          <p:cNvSpPr>
            <a:spLocks noGrp="1"/>
          </p:cNvSpPr>
          <p:nvPr>
            <p:ph idx="1"/>
          </p:nvPr>
        </p:nvSpPr>
        <p:spPr>
          <a:xfrm>
            <a:off x="874804" y="1823945"/>
            <a:ext cx="10615796" cy="4278681"/>
          </a:xfrm>
        </p:spPr>
        <p:txBody>
          <a:bodyPr>
            <a:normAutofit/>
          </a:bodyPr>
          <a:lstStyle/>
          <a:p>
            <a:pPr>
              <a:lnSpc>
                <a:spcPct val="90000"/>
              </a:lnSpc>
            </a:pPr>
            <a:r>
              <a:rPr lang="en-US" altLang="en-US" u="sng" dirty="0"/>
              <a:t>Definition</a:t>
            </a:r>
            <a:r>
              <a:rPr lang="en-US" altLang="en-US" dirty="0"/>
              <a:t>: Two schedules are </a:t>
            </a:r>
            <a:r>
              <a:rPr lang="en-US" altLang="en-US" b="1" dirty="0">
                <a:solidFill>
                  <a:srgbClr val="FF0000"/>
                </a:solidFill>
              </a:rPr>
              <a:t>conflict equivalent </a:t>
            </a:r>
            <a:r>
              <a:rPr lang="en-US" altLang="en-US" dirty="0"/>
              <a:t>if and only if:</a:t>
            </a:r>
          </a:p>
          <a:p>
            <a:pPr lvl="1">
              <a:lnSpc>
                <a:spcPct val="90000"/>
              </a:lnSpc>
            </a:pPr>
            <a:r>
              <a:rPr lang="en-US" altLang="en-US" sz="2000" dirty="0"/>
              <a:t>They involve the same actions of the same transactions, and</a:t>
            </a:r>
          </a:p>
          <a:p>
            <a:pPr lvl="1">
              <a:lnSpc>
                <a:spcPct val="90000"/>
              </a:lnSpc>
            </a:pPr>
            <a:r>
              <a:rPr lang="en-US" altLang="en-US" sz="2000" dirty="0"/>
              <a:t>every pair of conflicting actions is ordered the same way</a:t>
            </a:r>
          </a:p>
          <a:p>
            <a:pPr lvl="1">
              <a:lnSpc>
                <a:spcPct val="90000"/>
              </a:lnSpc>
            </a:pPr>
            <a:endParaRPr lang="en-US" altLang="en-US" sz="2000" dirty="0"/>
          </a:p>
          <a:p>
            <a:pPr>
              <a:lnSpc>
                <a:spcPct val="90000"/>
              </a:lnSpc>
            </a:pPr>
            <a:r>
              <a:rPr lang="en-US" altLang="en-US" u="sng" dirty="0"/>
              <a:t>Definition</a:t>
            </a:r>
            <a:r>
              <a:rPr lang="en-US" altLang="en-US" dirty="0"/>
              <a:t>: Schedule S is </a:t>
            </a:r>
            <a:r>
              <a:rPr lang="en-US" altLang="en-US" b="1" dirty="0">
                <a:solidFill>
                  <a:srgbClr val="FF0000"/>
                </a:solidFill>
              </a:rPr>
              <a:t>conflict serializable </a:t>
            </a:r>
            <a:r>
              <a:rPr lang="en-US" altLang="en-US" dirty="0"/>
              <a:t>if:</a:t>
            </a:r>
          </a:p>
          <a:p>
            <a:pPr lvl="1">
              <a:lnSpc>
                <a:spcPct val="90000"/>
              </a:lnSpc>
            </a:pPr>
            <a:r>
              <a:rPr lang="en-US" altLang="en-US" sz="2000" dirty="0"/>
              <a:t>S is conflict equivalent to some serial schedule.</a:t>
            </a:r>
          </a:p>
        </p:txBody>
      </p:sp>
    </p:spTree>
    <p:extLst>
      <p:ext uri="{BB962C8B-B14F-4D97-AF65-F5344CB8AC3E}">
        <p14:creationId xmlns:p14="http://schemas.microsoft.com/office/powerpoint/2010/main" val="4085900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Serializability – Intuition </a:t>
            </a:r>
            <a:endParaRPr lang="en-US" sz="2000" dirty="0"/>
          </a:p>
        </p:txBody>
      </p:sp>
      <p:sp>
        <p:nvSpPr>
          <p:cNvPr id="3" name="Text Placeholder 2"/>
          <p:cNvSpPr>
            <a:spLocks noGrp="1"/>
          </p:cNvSpPr>
          <p:nvPr>
            <p:ph idx="1"/>
          </p:nvPr>
        </p:nvSpPr>
        <p:spPr>
          <a:xfrm>
            <a:off x="874804" y="1823945"/>
            <a:ext cx="10615796" cy="1716923"/>
          </a:xfrm>
        </p:spPr>
        <p:txBody>
          <a:bodyPr>
            <a:normAutofit/>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rPr>
              <a:t>A schedule S is conflict serializable if:</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You can transform S into a serial schedule by swapping </a:t>
            </a:r>
            <a:r>
              <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rPr>
              <a:t>consecutive non-conflicting</a:t>
            </a:r>
            <a:r>
              <a:rPr kumimoji="0" lang="en-US" altLang="en-US" sz="2400" b="0" i="1" u="none" strike="noStrike" kern="0" cap="none" spc="0" normalizeH="0" baseline="0" noProof="0" dirty="0">
                <a:ln>
                  <a:noFill/>
                </a:ln>
                <a:solidFill>
                  <a:srgbClr val="000000"/>
                </a:solidFill>
                <a:effectLst/>
                <a:uLnTx/>
                <a:uFillTx/>
                <a:latin typeface="+mn-lt"/>
                <a:ea typeface="MS PGothic" panose="020B0600070205080204" pitchFamily="34" charset="-128"/>
              </a:rPr>
              <a:t> </a:t>
            </a: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operations of different transactions.</a:t>
            </a:r>
            <a:endParaRPr kumimoji="0" lang="en-US" altLang="en-US" sz="2400" b="0" i="1" u="none" strike="noStrike" kern="0" cap="none" spc="0" normalizeH="0" baseline="0" noProof="0" dirty="0">
              <a:ln>
                <a:noFill/>
              </a:ln>
              <a:solidFill>
                <a:srgbClr val="000000"/>
              </a:solidFill>
              <a:effectLst/>
              <a:uLnTx/>
              <a:uFillTx/>
              <a:latin typeface="+mn-lt"/>
              <a:ea typeface="MS PGothic" panose="020B0600070205080204"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en-US" sz="2400" b="1" i="1" u="none" strike="noStrike" kern="0" cap="none" spc="0" normalizeH="0" baseline="0" noProof="0" dirty="0">
                <a:ln>
                  <a:noFill/>
                </a:ln>
                <a:solidFill>
                  <a:srgbClr val="000000"/>
                </a:solidFill>
                <a:effectLst/>
                <a:uLnTx/>
                <a:uFillTx/>
                <a:latin typeface="+mn-lt"/>
                <a:ea typeface="MS PGothic" panose="020B0600070205080204" pitchFamily="34" charset="-128"/>
              </a:rPr>
              <a:t>Example:</a:t>
            </a:r>
            <a:r>
              <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rPr>
              <a:t> </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endParaRPr>
          </a:p>
          <a:p>
            <a:pPr marL="742950" marR="0" lvl="1" indent="-285750" algn="l" defTabSz="914400" rtl="0" eaLnBrk="0" fontAlgn="base" latinLnBrk="0" hangingPunct="0">
              <a:lnSpc>
                <a:spcPct val="100000"/>
              </a:lnSpc>
              <a:spcBef>
                <a:spcPct val="2000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ahoma"/>
              <a:ea typeface="MS PGothic" panose="020B0600070205080204" pitchFamily="34" charset="-128"/>
            </a:endParaRPr>
          </a:p>
        </p:txBody>
      </p:sp>
      <p:sp>
        <p:nvSpPr>
          <p:cNvPr id="4" name="Rectangle 3">
            <a:extLst>
              <a:ext uri="{FF2B5EF4-FFF2-40B4-BE49-F238E27FC236}">
                <a16:creationId xmlns:a16="http://schemas.microsoft.com/office/drawing/2014/main" id="{10BA67EE-9034-4538-BF8C-56A167FC4D75}"/>
              </a:ext>
            </a:extLst>
          </p:cNvPr>
          <p:cNvSpPr/>
          <p:nvPr/>
        </p:nvSpPr>
        <p:spPr bwMode="auto">
          <a:xfrm>
            <a:off x="1752600" y="3505200"/>
            <a:ext cx="8763000" cy="1371600"/>
          </a:xfrm>
          <a:prstGeom prst="rect">
            <a:avLst/>
          </a:prstGeom>
          <a:solidFill>
            <a:schemeClr val="bg1">
              <a:lumMod val="65000"/>
            </a:schemeClr>
          </a:solidFill>
          <a:ln w="12700" cap="flat" cmpd="sng" algn="ctr">
            <a:solidFill>
              <a:schemeClr val="tx1"/>
            </a:solidFill>
            <a:prstDash val="solid"/>
            <a:round/>
            <a:headEnd type="none" w="sm" len="sm"/>
            <a:tailEnd type="none" w="sm" len="sm"/>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CF0E30"/>
              </a:solidFill>
              <a:effectLst/>
              <a:uLnTx/>
              <a:uFillTx/>
              <a:latin typeface="Book Antiqua" charset="0"/>
              <a:ea typeface="ＭＳ Ｐゴシック" charset="0"/>
              <a:cs typeface="ＭＳ Ｐゴシック" charset="0"/>
            </a:endParaRPr>
          </a:p>
        </p:txBody>
      </p:sp>
      <p:sp>
        <p:nvSpPr>
          <p:cNvPr id="5" name="Text Box 4">
            <a:extLst>
              <a:ext uri="{FF2B5EF4-FFF2-40B4-BE49-F238E27FC236}">
                <a16:creationId xmlns:a16="http://schemas.microsoft.com/office/drawing/2014/main" id="{6766C411-2F59-4A32-BED0-43A2573DCA88}"/>
              </a:ext>
            </a:extLst>
          </p:cNvPr>
          <p:cNvSpPr txBox="1">
            <a:spLocks noChangeArrowheads="1"/>
          </p:cNvSpPr>
          <p:nvPr/>
        </p:nvSpPr>
        <p:spPr bwMode="auto">
          <a:xfrm>
            <a:off x="1752600" y="5067300"/>
            <a:ext cx="1149350" cy="6413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R(A)</a:t>
            </a:r>
          </a:p>
        </p:txBody>
      </p:sp>
      <p:sp>
        <p:nvSpPr>
          <p:cNvPr id="6" name="Text Box 5">
            <a:extLst>
              <a:ext uri="{FF2B5EF4-FFF2-40B4-BE49-F238E27FC236}">
                <a16:creationId xmlns:a16="http://schemas.microsoft.com/office/drawing/2014/main" id="{5890BBA7-D382-4554-9882-B2176E419FF6}"/>
              </a:ext>
            </a:extLst>
          </p:cNvPr>
          <p:cNvSpPr txBox="1">
            <a:spLocks noChangeArrowheads="1"/>
          </p:cNvSpPr>
          <p:nvPr/>
        </p:nvSpPr>
        <p:spPr bwMode="auto">
          <a:xfrm>
            <a:off x="6019800" y="5067300"/>
            <a:ext cx="1073150" cy="6413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R(B)</a:t>
            </a:r>
          </a:p>
        </p:txBody>
      </p:sp>
      <p:sp>
        <p:nvSpPr>
          <p:cNvPr id="7" name="Text Box 6">
            <a:extLst>
              <a:ext uri="{FF2B5EF4-FFF2-40B4-BE49-F238E27FC236}">
                <a16:creationId xmlns:a16="http://schemas.microsoft.com/office/drawing/2014/main" id="{EB10BD58-36FC-446B-9AF7-445F52431022}"/>
              </a:ext>
            </a:extLst>
          </p:cNvPr>
          <p:cNvSpPr txBox="1">
            <a:spLocks noChangeArrowheads="1"/>
          </p:cNvSpPr>
          <p:nvPr/>
        </p:nvSpPr>
        <p:spPr bwMode="auto">
          <a:xfrm>
            <a:off x="2889250" y="5086350"/>
            <a:ext cx="1301750" cy="6413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W(A)</a:t>
            </a:r>
          </a:p>
        </p:txBody>
      </p:sp>
      <p:sp>
        <p:nvSpPr>
          <p:cNvPr id="8" name="Text Box 7">
            <a:extLst>
              <a:ext uri="{FF2B5EF4-FFF2-40B4-BE49-F238E27FC236}">
                <a16:creationId xmlns:a16="http://schemas.microsoft.com/office/drawing/2014/main" id="{77D5AAE9-47C6-4200-BFF1-BD592ECC00E7}"/>
              </a:ext>
            </a:extLst>
          </p:cNvPr>
          <p:cNvSpPr txBox="1">
            <a:spLocks noChangeArrowheads="1"/>
          </p:cNvSpPr>
          <p:nvPr/>
        </p:nvSpPr>
        <p:spPr bwMode="auto">
          <a:xfrm>
            <a:off x="7004050" y="5080000"/>
            <a:ext cx="1225550" cy="6413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W(B)</a:t>
            </a:r>
          </a:p>
        </p:txBody>
      </p:sp>
      <p:sp>
        <p:nvSpPr>
          <p:cNvPr id="9" name="Text Box 8">
            <a:extLst>
              <a:ext uri="{FF2B5EF4-FFF2-40B4-BE49-F238E27FC236}">
                <a16:creationId xmlns:a16="http://schemas.microsoft.com/office/drawing/2014/main" id="{9D238E97-81A0-4759-987D-E21C3DEA38A5}"/>
              </a:ext>
            </a:extLst>
          </p:cNvPr>
          <p:cNvSpPr txBox="1">
            <a:spLocks noChangeArrowheads="1"/>
          </p:cNvSpPr>
          <p:nvPr/>
        </p:nvSpPr>
        <p:spPr bwMode="auto">
          <a:xfrm>
            <a:off x="3962400" y="5886450"/>
            <a:ext cx="1149350" cy="6413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R(A)</a:t>
            </a:r>
          </a:p>
        </p:txBody>
      </p:sp>
      <p:sp>
        <p:nvSpPr>
          <p:cNvPr id="10" name="Text Box 9">
            <a:extLst>
              <a:ext uri="{FF2B5EF4-FFF2-40B4-BE49-F238E27FC236}">
                <a16:creationId xmlns:a16="http://schemas.microsoft.com/office/drawing/2014/main" id="{E34C2451-F787-49FA-80CF-43343AA6639C}"/>
              </a:ext>
            </a:extLst>
          </p:cNvPr>
          <p:cNvSpPr txBox="1">
            <a:spLocks noChangeArrowheads="1"/>
          </p:cNvSpPr>
          <p:nvPr/>
        </p:nvSpPr>
        <p:spPr bwMode="auto">
          <a:xfrm>
            <a:off x="5029200" y="5911850"/>
            <a:ext cx="1301750" cy="6413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W(A)</a:t>
            </a:r>
          </a:p>
        </p:txBody>
      </p:sp>
      <p:sp>
        <p:nvSpPr>
          <p:cNvPr id="11" name="Text Box 10">
            <a:extLst>
              <a:ext uri="{FF2B5EF4-FFF2-40B4-BE49-F238E27FC236}">
                <a16:creationId xmlns:a16="http://schemas.microsoft.com/office/drawing/2014/main" id="{5FB78813-D889-439D-AA85-FC4AA643D091}"/>
              </a:ext>
            </a:extLst>
          </p:cNvPr>
          <p:cNvSpPr txBox="1">
            <a:spLocks noChangeArrowheads="1"/>
          </p:cNvSpPr>
          <p:nvPr/>
        </p:nvSpPr>
        <p:spPr bwMode="auto">
          <a:xfrm>
            <a:off x="8299450" y="5988050"/>
            <a:ext cx="1073150" cy="6413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R(B)</a:t>
            </a:r>
          </a:p>
        </p:txBody>
      </p:sp>
      <p:sp>
        <p:nvSpPr>
          <p:cNvPr id="12" name="Text Box 11">
            <a:extLst>
              <a:ext uri="{FF2B5EF4-FFF2-40B4-BE49-F238E27FC236}">
                <a16:creationId xmlns:a16="http://schemas.microsoft.com/office/drawing/2014/main" id="{630A6C68-208E-47DC-A0CE-5919B0900938}"/>
              </a:ext>
            </a:extLst>
          </p:cNvPr>
          <p:cNvSpPr txBox="1">
            <a:spLocks noChangeArrowheads="1"/>
          </p:cNvSpPr>
          <p:nvPr/>
        </p:nvSpPr>
        <p:spPr bwMode="auto">
          <a:xfrm>
            <a:off x="9290050" y="5981700"/>
            <a:ext cx="1225550" cy="6413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W(B)</a:t>
            </a:r>
          </a:p>
        </p:txBody>
      </p:sp>
      <p:grpSp>
        <p:nvGrpSpPr>
          <p:cNvPr id="13" name="Group 16">
            <a:extLst>
              <a:ext uri="{FF2B5EF4-FFF2-40B4-BE49-F238E27FC236}">
                <a16:creationId xmlns:a16="http://schemas.microsoft.com/office/drawing/2014/main" id="{634B6337-39A9-49DB-A0F9-4734078C3994}"/>
              </a:ext>
            </a:extLst>
          </p:cNvPr>
          <p:cNvGrpSpPr>
            <a:grpSpLocks/>
          </p:cNvGrpSpPr>
          <p:nvPr/>
        </p:nvGrpSpPr>
        <p:grpSpPr bwMode="auto">
          <a:xfrm>
            <a:off x="4946650" y="5099050"/>
            <a:ext cx="2368550" cy="1524000"/>
            <a:chOff x="2160" y="2352"/>
            <a:chExt cx="1492" cy="960"/>
          </a:xfrm>
        </p:grpSpPr>
        <p:sp>
          <p:nvSpPr>
            <p:cNvPr id="14" name="Text Box 13">
              <a:extLst>
                <a:ext uri="{FF2B5EF4-FFF2-40B4-BE49-F238E27FC236}">
                  <a16:creationId xmlns:a16="http://schemas.microsoft.com/office/drawing/2014/main" id="{FD96FBCF-F499-46FC-B2CA-A6601EC13764}"/>
                </a:ext>
              </a:extLst>
            </p:cNvPr>
            <p:cNvSpPr txBox="1">
              <a:spLocks noChangeArrowheads="1"/>
            </p:cNvSpPr>
            <p:nvPr/>
          </p:nvSpPr>
          <p:spPr bwMode="auto">
            <a:xfrm>
              <a:off x="2256" y="2908"/>
              <a:ext cx="1396" cy="4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        W(A)</a:t>
              </a:r>
            </a:p>
          </p:txBody>
        </p:sp>
        <p:sp>
          <p:nvSpPr>
            <p:cNvPr id="15" name="Text Box 14">
              <a:extLst>
                <a:ext uri="{FF2B5EF4-FFF2-40B4-BE49-F238E27FC236}">
                  <a16:creationId xmlns:a16="http://schemas.microsoft.com/office/drawing/2014/main" id="{7802B848-86C4-4036-B901-C54B3AD6CC13}"/>
                </a:ext>
              </a:extLst>
            </p:cNvPr>
            <p:cNvSpPr txBox="1">
              <a:spLocks noChangeArrowheads="1"/>
            </p:cNvSpPr>
            <p:nvPr/>
          </p:nvSpPr>
          <p:spPr bwMode="auto">
            <a:xfrm>
              <a:off x="2160" y="2352"/>
              <a:ext cx="1344" cy="4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R(B)</a:t>
              </a:r>
            </a:p>
          </p:txBody>
        </p:sp>
      </p:grpSp>
      <p:grpSp>
        <p:nvGrpSpPr>
          <p:cNvPr id="16" name="Group 22">
            <a:extLst>
              <a:ext uri="{FF2B5EF4-FFF2-40B4-BE49-F238E27FC236}">
                <a16:creationId xmlns:a16="http://schemas.microsoft.com/office/drawing/2014/main" id="{81A7996B-958C-499A-B657-BF2ADE33AC8E}"/>
              </a:ext>
            </a:extLst>
          </p:cNvPr>
          <p:cNvGrpSpPr>
            <a:grpSpLocks/>
          </p:cNvGrpSpPr>
          <p:nvPr/>
        </p:nvGrpSpPr>
        <p:grpSpPr bwMode="auto">
          <a:xfrm>
            <a:off x="4032250" y="5099050"/>
            <a:ext cx="2216150" cy="1479550"/>
            <a:chOff x="1628" y="2380"/>
            <a:chExt cx="1396" cy="932"/>
          </a:xfrm>
        </p:grpSpPr>
        <p:sp>
          <p:nvSpPr>
            <p:cNvPr id="17" name="Text Box 19">
              <a:extLst>
                <a:ext uri="{FF2B5EF4-FFF2-40B4-BE49-F238E27FC236}">
                  <a16:creationId xmlns:a16="http://schemas.microsoft.com/office/drawing/2014/main" id="{D0851EEC-0AB1-4970-A0CF-603919A8903B}"/>
                </a:ext>
              </a:extLst>
            </p:cNvPr>
            <p:cNvSpPr txBox="1">
              <a:spLocks noChangeArrowheads="1"/>
            </p:cNvSpPr>
            <p:nvPr/>
          </p:nvSpPr>
          <p:spPr bwMode="auto">
            <a:xfrm>
              <a:off x="1680" y="2380"/>
              <a:ext cx="1344" cy="4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R(B)</a:t>
              </a:r>
            </a:p>
          </p:txBody>
        </p:sp>
        <p:sp>
          <p:nvSpPr>
            <p:cNvPr id="18" name="Text Box 21">
              <a:extLst>
                <a:ext uri="{FF2B5EF4-FFF2-40B4-BE49-F238E27FC236}">
                  <a16:creationId xmlns:a16="http://schemas.microsoft.com/office/drawing/2014/main" id="{C6D6AEAD-F385-4612-AE9C-572C2ABF95BC}"/>
                </a:ext>
              </a:extLst>
            </p:cNvPr>
            <p:cNvSpPr txBox="1">
              <a:spLocks noChangeArrowheads="1"/>
            </p:cNvSpPr>
            <p:nvPr/>
          </p:nvSpPr>
          <p:spPr bwMode="auto">
            <a:xfrm>
              <a:off x="1628" y="2908"/>
              <a:ext cx="1300" cy="4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        R(A)</a:t>
              </a:r>
            </a:p>
          </p:txBody>
        </p:sp>
      </p:grpSp>
      <p:grpSp>
        <p:nvGrpSpPr>
          <p:cNvPr id="19" name="Group 23">
            <a:extLst>
              <a:ext uri="{FF2B5EF4-FFF2-40B4-BE49-F238E27FC236}">
                <a16:creationId xmlns:a16="http://schemas.microsoft.com/office/drawing/2014/main" id="{9F0CD754-D9D6-41FE-84A8-34FABF5AFF8D}"/>
              </a:ext>
            </a:extLst>
          </p:cNvPr>
          <p:cNvGrpSpPr>
            <a:grpSpLocks/>
          </p:cNvGrpSpPr>
          <p:nvPr/>
        </p:nvGrpSpPr>
        <p:grpSpPr bwMode="auto">
          <a:xfrm>
            <a:off x="6019800" y="5143500"/>
            <a:ext cx="2362200" cy="1479550"/>
            <a:chOff x="1536" y="2380"/>
            <a:chExt cx="1488" cy="932"/>
          </a:xfrm>
        </p:grpSpPr>
        <p:sp>
          <p:nvSpPr>
            <p:cNvPr id="20" name="Text Box 24">
              <a:extLst>
                <a:ext uri="{FF2B5EF4-FFF2-40B4-BE49-F238E27FC236}">
                  <a16:creationId xmlns:a16="http://schemas.microsoft.com/office/drawing/2014/main" id="{8FE3378E-F9F1-47B5-867E-99799D5CD347}"/>
                </a:ext>
              </a:extLst>
            </p:cNvPr>
            <p:cNvSpPr txBox="1">
              <a:spLocks noChangeArrowheads="1"/>
            </p:cNvSpPr>
            <p:nvPr/>
          </p:nvSpPr>
          <p:spPr bwMode="auto">
            <a:xfrm>
              <a:off x="1680" y="2380"/>
              <a:ext cx="1344" cy="4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W(B)</a:t>
              </a:r>
            </a:p>
          </p:txBody>
        </p:sp>
        <p:sp>
          <p:nvSpPr>
            <p:cNvPr id="21" name="Text Box 25">
              <a:extLst>
                <a:ext uri="{FF2B5EF4-FFF2-40B4-BE49-F238E27FC236}">
                  <a16:creationId xmlns:a16="http://schemas.microsoft.com/office/drawing/2014/main" id="{5A5ED2E8-FA69-4810-868B-77C7E8156C63}"/>
                </a:ext>
              </a:extLst>
            </p:cNvPr>
            <p:cNvSpPr txBox="1">
              <a:spLocks noChangeArrowheads="1"/>
            </p:cNvSpPr>
            <p:nvPr/>
          </p:nvSpPr>
          <p:spPr bwMode="auto">
            <a:xfrm>
              <a:off x="1536" y="2908"/>
              <a:ext cx="1488" cy="4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        W(A)</a:t>
              </a:r>
            </a:p>
          </p:txBody>
        </p:sp>
      </p:grpSp>
      <p:grpSp>
        <p:nvGrpSpPr>
          <p:cNvPr id="22" name="Group 26">
            <a:extLst>
              <a:ext uri="{FF2B5EF4-FFF2-40B4-BE49-F238E27FC236}">
                <a16:creationId xmlns:a16="http://schemas.microsoft.com/office/drawing/2014/main" id="{E8E8B12D-BBD3-4048-9303-503640EFBF04}"/>
              </a:ext>
            </a:extLst>
          </p:cNvPr>
          <p:cNvGrpSpPr>
            <a:grpSpLocks/>
          </p:cNvGrpSpPr>
          <p:nvPr/>
        </p:nvGrpSpPr>
        <p:grpSpPr bwMode="auto">
          <a:xfrm>
            <a:off x="5029200" y="5124450"/>
            <a:ext cx="2362200" cy="1479550"/>
            <a:chOff x="1628" y="2380"/>
            <a:chExt cx="1396" cy="932"/>
          </a:xfrm>
        </p:grpSpPr>
        <p:sp>
          <p:nvSpPr>
            <p:cNvPr id="23" name="Text Box 27">
              <a:extLst>
                <a:ext uri="{FF2B5EF4-FFF2-40B4-BE49-F238E27FC236}">
                  <a16:creationId xmlns:a16="http://schemas.microsoft.com/office/drawing/2014/main" id="{5A18A956-97CC-4934-8D64-A63DC76C59EF}"/>
                </a:ext>
              </a:extLst>
            </p:cNvPr>
            <p:cNvSpPr txBox="1">
              <a:spLocks noChangeArrowheads="1"/>
            </p:cNvSpPr>
            <p:nvPr/>
          </p:nvSpPr>
          <p:spPr bwMode="auto">
            <a:xfrm>
              <a:off x="1680" y="2380"/>
              <a:ext cx="1344" cy="4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W(B)</a:t>
              </a:r>
            </a:p>
          </p:txBody>
        </p:sp>
        <p:sp>
          <p:nvSpPr>
            <p:cNvPr id="24" name="Text Box 28">
              <a:extLst>
                <a:ext uri="{FF2B5EF4-FFF2-40B4-BE49-F238E27FC236}">
                  <a16:creationId xmlns:a16="http://schemas.microsoft.com/office/drawing/2014/main" id="{EFC92647-585F-42D5-BE48-EE1D9FEF1626}"/>
                </a:ext>
              </a:extLst>
            </p:cNvPr>
            <p:cNvSpPr txBox="1">
              <a:spLocks noChangeArrowheads="1"/>
            </p:cNvSpPr>
            <p:nvPr/>
          </p:nvSpPr>
          <p:spPr bwMode="auto">
            <a:xfrm>
              <a:off x="1628" y="2908"/>
              <a:ext cx="1220" cy="4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        R(A)</a:t>
              </a:r>
            </a:p>
          </p:txBody>
        </p:sp>
      </p:grpSp>
      <p:grpSp>
        <p:nvGrpSpPr>
          <p:cNvPr id="25" name="Group 49">
            <a:extLst>
              <a:ext uri="{FF2B5EF4-FFF2-40B4-BE49-F238E27FC236}">
                <a16:creationId xmlns:a16="http://schemas.microsoft.com/office/drawing/2014/main" id="{FE95DF16-C403-4EC7-87BE-947D02A90FFC}"/>
              </a:ext>
            </a:extLst>
          </p:cNvPr>
          <p:cNvGrpSpPr>
            <a:grpSpLocks/>
          </p:cNvGrpSpPr>
          <p:nvPr/>
        </p:nvGrpSpPr>
        <p:grpSpPr bwMode="auto">
          <a:xfrm>
            <a:off x="1752600" y="3429000"/>
            <a:ext cx="8763000" cy="1276350"/>
            <a:chOff x="144" y="2160"/>
            <a:chExt cx="5520" cy="804"/>
          </a:xfrm>
        </p:grpSpPr>
        <p:sp>
          <p:nvSpPr>
            <p:cNvPr id="26" name="Text Box 29">
              <a:extLst>
                <a:ext uri="{FF2B5EF4-FFF2-40B4-BE49-F238E27FC236}">
                  <a16:creationId xmlns:a16="http://schemas.microsoft.com/office/drawing/2014/main" id="{B6FB8025-68AD-486C-A543-6CCA93BD1020}"/>
                </a:ext>
              </a:extLst>
            </p:cNvPr>
            <p:cNvSpPr txBox="1">
              <a:spLocks noChangeArrowheads="1"/>
            </p:cNvSpPr>
            <p:nvPr/>
          </p:nvSpPr>
          <p:spPr bwMode="auto">
            <a:xfrm>
              <a:off x="144" y="2160"/>
              <a:ext cx="7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R(A)</a:t>
              </a:r>
            </a:p>
          </p:txBody>
        </p:sp>
        <p:sp>
          <p:nvSpPr>
            <p:cNvPr id="27" name="Text Box 30">
              <a:extLst>
                <a:ext uri="{FF2B5EF4-FFF2-40B4-BE49-F238E27FC236}">
                  <a16:creationId xmlns:a16="http://schemas.microsoft.com/office/drawing/2014/main" id="{88A70B66-471C-4BA3-A422-A1345DBEFB0B}"/>
                </a:ext>
              </a:extLst>
            </p:cNvPr>
            <p:cNvSpPr txBox="1">
              <a:spLocks noChangeArrowheads="1"/>
            </p:cNvSpPr>
            <p:nvPr/>
          </p:nvSpPr>
          <p:spPr bwMode="auto">
            <a:xfrm>
              <a:off x="2832" y="2160"/>
              <a:ext cx="6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R(B)</a:t>
              </a:r>
            </a:p>
          </p:txBody>
        </p:sp>
        <p:sp>
          <p:nvSpPr>
            <p:cNvPr id="28" name="Text Box 31">
              <a:extLst>
                <a:ext uri="{FF2B5EF4-FFF2-40B4-BE49-F238E27FC236}">
                  <a16:creationId xmlns:a16="http://schemas.microsoft.com/office/drawing/2014/main" id="{E55BF9F5-9645-4647-920D-076ECDC969BE}"/>
                </a:ext>
              </a:extLst>
            </p:cNvPr>
            <p:cNvSpPr txBox="1">
              <a:spLocks noChangeArrowheads="1"/>
            </p:cNvSpPr>
            <p:nvPr/>
          </p:nvSpPr>
          <p:spPr bwMode="auto">
            <a:xfrm>
              <a:off x="860" y="2172"/>
              <a:ext cx="8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W(A)</a:t>
              </a:r>
            </a:p>
          </p:txBody>
        </p:sp>
        <p:sp>
          <p:nvSpPr>
            <p:cNvPr id="29" name="Text Box 32">
              <a:extLst>
                <a:ext uri="{FF2B5EF4-FFF2-40B4-BE49-F238E27FC236}">
                  <a16:creationId xmlns:a16="http://schemas.microsoft.com/office/drawing/2014/main" id="{5CBF5FE4-43E4-42BC-9DCF-C3F1B30BD7E5}"/>
                </a:ext>
              </a:extLst>
            </p:cNvPr>
            <p:cNvSpPr txBox="1">
              <a:spLocks noChangeArrowheads="1"/>
            </p:cNvSpPr>
            <p:nvPr/>
          </p:nvSpPr>
          <p:spPr bwMode="auto">
            <a:xfrm>
              <a:off x="3452" y="2168"/>
              <a:ext cx="7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W(B)</a:t>
              </a:r>
            </a:p>
          </p:txBody>
        </p:sp>
        <p:sp>
          <p:nvSpPr>
            <p:cNvPr id="30" name="Text Box 33">
              <a:extLst>
                <a:ext uri="{FF2B5EF4-FFF2-40B4-BE49-F238E27FC236}">
                  <a16:creationId xmlns:a16="http://schemas.microsoft.com/office/drawing/2014/main" id="{460415A5-C2B1-4681-9E8C-968CEB166F36}"/>
                </a:ext>
              </a:extLst>
            </p:cNvPr>
            <p:cNvSpPr txBox="1">
              <a:spLocks noChangeArrowheads="1"/>
            </p:cNvSpPr>
            <p:nvPr/>
          </p:nvSpPr>
          <p:spPr bwMode="auto">
            <a:xfrm>
              <a:off x="1536" y="2496"/>
              <a:ext cx="7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R(A)</a:t>
              </a:r>
            </a:p>
          </p:txBody>
        </p:sp>
        <p:sp>
          <p:nvSpPr>
            <p:cNvPr id="31" name="Text Box 34">
              <a:extLst>
                <a:ext uri="{FF2B5EF4-FFF2-40B4-BE49-F238E27FC236}">
                  <a16:creationId xmlns:a16="http://schemas.microsoft.com/office/drawing/2014/main" id="{57E8CAAF-9168-4D23-A685-2E2E0F11CF3C}"/>
                </a:ext>
              </a:extLst>
            </p:cNvPr>
            <p:cNvSpPr txBox="1">
              <a:spLocks noChangeArrowheads="1"/>
            </p:cNvSpPr>
            <p:nvPr/>
          </p:nvSpPr>
          <p:spPr bwMode="auto">
            <a:xfrm>
              <a:off x="2208" y="2512"/>
              <a:ext cx="8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W(A)</a:t>
              </a:r>
            </a:p>
          </p:txBody>
        </p:sp>
        <p:sp>
          <p:nvSpPr>
            <p:cNvPr id="32" name="Text Box 35">
              <a:extLst>
                <a:ext uri="{FF2B5EF4-FFF2-40B4-BE49-F238E27FC236}">
                  <a16:creationId xmlns:a16="http://schemas.microsoft.com/office/drawing/2014/main" id="{CC24CFA0-D876-4FB5-9F54-E7455F8DBC0B}"/>
                </a:ext>
              </a:extLst>
            </p:cNvPr>
            <p:cNvSpPr txBox="1">
              <a:spLocks noChangeArrowheads="1"/>
            </p:cNvSpPr>
            <p:nvPr/>
          </p:nvSpPr>
          <p:spPr bwMode="auto">
            <a:xfrm>
              <a:off x="4268" y="2560"/>
              <a:ext cx="6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R(B)</a:t>
              </a:r>
            </a:p>
          </p:txBody>
        </p:sp>
        <p:sp>
          <p:nvSpPr>
            <p:cNvPr id="33" name="Text Box 36">
              <a:extLst>
                <a:ext uri="{FF2B5EF4-FFF2-40B4-BE49-F238E27FC236}">
                  <a16:creationId xmlns:a16="http://schemas.microsoft.com/office/drawing/2014/main" id="{461FDE91-0BAE-4F6F-9B34-DC6044F74E3C}"/>
                </a:ext>
              </a:extLst>
            </p:cNvPr>
            <p:cNvSpPr txBox="1">
              <a:spLocks noChangeArrowheads="1"/>
            </p:cNvSpPr>
            <p:nvPr/>
          </p:nvSpPr>
          <p:spPr bwMode="auto">
            <a:xfrm>
              <a:off x="4892" y="2556"/>
              <a:ext cx="7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W(B)</a:t>
              </a:r>
            </a:p>
          </p:txBody>
        </p:sp>
      </p:grpSp>
      <p:sp>
        <p:nvSpPr>
          <p:cNvPr id="34" name="Rectangle 33">
            <a:extLst>
              <a:ext uri="{FF2B5EF4-FFF2-40B4-BE49-F238E27FC236}">
                <a16:creationId xmlns:a16="http://schemas.microsoft.com/office/drawing/2014/main" id="{C6FAF203-B102-4E45-9F69-FE760D4BFE75}"/>
              </a:ext>
            </a:extLst>
          </p:cNvPr>
          <p:cNvSpPr>
            <a:spLocks noChangeArrowheads="1"/>
          </p:cNvSpPr>
          <p:nvPr/>
        </p:nvSpPr>
        <p:spPr bwMode="auto">
          <a:xfrm>
            <a:off x="1676400" y="4114800"/>
            <a:ext cx="8763000" cy="1600200"/>
          </a:xfrm>
          <a:prstGeom prst="rect">
            <a:avLst/>
          </a:prstGeom>
          <a:solidFill>
            <a:srgbClr val="FFFFFF"/>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Tree>
    <p:extLst>
      <p:ext uri="{BB962C8B-B14F-4D97-AF65-F5344CB8AC3E}">
        <p14:creationId xmlns:p14="http://schemas.microsoft.com/office/powerpoint/2010/main" val="346641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Serializability (Continued)</a:t>
            </a:r>
            <a:endParaRPr lang="en-US" sz="2000" dirty="0"/>
          </a:p>
        </p:txBody>
      </p:sp>
      <p:sp>
        <p:nvSpPr>
          <p:cNvPr id="4" name="Rectangle 3">
            <a:extLst>
              <a:ext uri="{FF2B5EF4-FFF2-40B4-BE49-F238E27FC236}">
                <a16:creationId xmlns:a16="http://schemas.microsoft.com/office/drawing/2014/main" id="{A7DAD09A-AF51-4F89-9401-379D6F0054EC}"/>
              </a:ext>
            </a:extLst>
          </p:cNvPr>
          <p:cNvSpPr txBox="1">
            <a:spLocks noChangeArrowheads="1"/>
          </p:cNvSpPr>
          <p:nvPr/>
        </p:nvSpPr>
        <p:spPr>
          <a:xfrm>
            <a:off x="1888525" y="1922797"/>
            <a:ext cx="7772400" cy="4114800"/>
          </a:xfrm>
          <a:prstGeom prst="rect">
            <a:avLst/>
          </a:prstGeom>
        </p:spPr>
        <p:txBody>
          <a:bodyPr vert="horz" lIns="91440" tIns="0" rIns="91440" bIns="0" rtlCol="0">
            <a:normAutofit/>
          </a:bodyPr>
          <a:lst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kumimoji="0" lang="en-US" altLang="ja-JP" sz="2667" b="0" i="0" u="none" strike="noStrike" kern="1200" cap="none" spc="0" normalizeH="0" baseline="0" noProof="0" dirty="0">
                <a:ln>
                  <a:noFill/>
                </a:ln>
                <a:solidFill>
                  <a:srgbClr val="252525"/>
                </a:solidFill>
                <a:effectLst/>
                <a:uLnTx/>
                <a:uFillTx/>
                <a:latin typeface="Calibri"/>
                <a:ea typeface="ＭＳ Ｐゴシック" panose="020B0600070205080204" pitchFamily="34" charset="-128"/>
                <a:cs typeface="Calibri"/>
              </a:rPr>
              <a:t>another example:</a:t>
            </a:r>
          </a:p>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endParaRPr kumimoji="0" lang="en-US" altLang="en-US" sz="2667" b="0" i="0" u="none" strike="noStrike" kern="1200" cap="none" spc="0" normalizeH="0" baseline="0" noProof="0" dirty="0">
              <a:ln>
                <a:noFill/>
              </a:ln>
              <a:solidFill>
                <a:srgbClr val="252525"/>
              </a:solidFill>
              <a:effectLst/>
              <a:uLnTx/>
              <a:uFillTx/>
              <a:latin typeface="Calibri"/>
              <a:ea typeface="+mn-ea"/>
              <a:cs typeface="Calibri"/>
            </a:endParaRPr>
          </a:p>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endParaRPr kumimoji="0" lang="en-US" altLang="en-US" sz="2667" b="0" i="0" u="none" strike="noStrike" kern="1200" cap="none" spc="0" normalizeH="0" baseline="0" noProof="0" dirty="0">
              <a:ln>
                <a:noFill/>
              </a:ln>
              <a:solidFill>
                <a:srgbClr val="252525"/>
              </a:solidFill>
              <a:effectLst/>
              <a:uLnTx/>
              <a:uFillTx/>
              <a:latin typeface="Calibri"/>
              <a:ea typeface="+mn-ea"/>
              <a:cs typeface="Calibri"/>
            </a:endParaRPr>
          </a:p>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endParaRPr kumimoji="0" lang="en-US" altLang="en-US" sz="2667" b="0" i="0" u="none" strike="noStrike" kern="1200" cap="none" spc="0" normalizeH="0" baseline="0" noProof="0" dirty="0">
              <a:ln>
                <a:noFill/>
              </a:ln>
              <a:solidFill>
                <a:srgbClr val="252525"/>
              </a:solidFill>
              <a:effectLst/>
              <a:uLnTx/>
              <a:uFillTx/>
              <a:latin typeface="Calibri"/>
              <a:ea typeface="+mn-ea"/>
              <a:cs typeface="Calibri"/>
            </a:endParaRPr>
          </a:p>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endParaRPr kumimoji="0" lang="en-US" altLang="en-US" sz="2667" b="0" i="0" u="none" strike="noStrike" kern="1200" cap="none" spc="0" normalizeH="0" baseline="0" noProof="0" dirty="0">
              <a:ln>
                <a:noFill/>
              </a:ln>
              <a:solidFill>
                <a:srgbClr val="252525"/>
              </a:solidFill>
              <a:effectLst/>
              <a:uLnTx/>
              <a:uFillTx/>
              <a:latin typeface="Calibri"/>
              <a:ea typeface="+mn-ea"/>
              <a:cs typeface="Calibri"/>
            </a:endParaRPr>
          </a:p>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kumimoji="0" lang="en-US" altLang="en-US" sz="2667" b="0" i="0" u="none" strike="noStrike" kern="1200" cap="none" spc="0" normalizeH="0" baseline="0" noProof="0" dirty="0">
                <a:ln>
                  <a:noFill/>
                </a:ln>
                <a:solidFill>
                  <a:srgbClr val="252525"/>
                </a:solidFill>
                <a:effectLst/>
                <a:uLnTx/>
                <a:uFillTx/>
                <a:latin typeface="Calibri"/>
                <a:ea typeface="+mn-ea"/>
                <a:cs typeface="Calibri"/>
              </a:rPr>
              <a:t>Is this schedule Conflict Serializable or not????</a:t>
            </a:r>
          </a:p>
        </p:txBody>
      </p:sp>
      <p:sp>
        <p:nvSpPr>
          <p:cNvPr id="5" name="Text Box 5">
            <a:extLst>
              <a:ext uri="{FF2B5EF4-FFF2-40B4-BE49-F238E27FC236}">
                <a16:creationId xmlns:a16="http://schemas.microsoft.com/office/drawing/2014/main" id="{3D643552-026E-428A-BBEF-ED7163095424}"/>
              </a:ext>
            </a:extLst>
          </p:cNvPr>
          <p:cNvSpPr txBox="1">
            <a:spLocks noChangeArrowheads="1"/>
          </p:cNvSpPr>
          <p:nvPr/>
        </p:nvSpPr>
        <p:spPr bwMode="auto">
          <a:xfrm>
            <a:off x="2650525" y="2805447"/>
            <a:ext cx="1149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CF0E30"/>
                </a:solidFill>
                <a:effectLst/>
                <a:uLnTx/>
                <a:uFillTx/>
                <a:latin typeface="Book Antiqua" panose="02040602050305030304" pitchFamily="18" charset="0"/>
                <a:ea typeface="MS PGothic" panose="020B0600070205080204" pitchFamily="34" charset="-128"/>
                <a:cs typeface="+mn-cs"/>
              </a:rPr>
              <a:t>R(A)</a:t>
            </a:r>
          </a:p>
        </p:txBody>
      </p:sp>
      <p:sp>
        <p:nvSpPr>
          <p:cNvPr id="6" name="Text Box 7">
            <a:extLst>
              <a:ext uri="{FF2B5EF4-FFF2-40B4-BE49-F238E27FC236}">
                <a16:creationId xmlns:a16="http://schemas.microsoft.com/office/drawing/2014/main" id="{B4814C0B-EC64-4ABB-B2DB-158FB47E31EA}"/>
              </a:ext>
            </a:extLst>
          </p:cNvPr>
          <p:cNvSpPr txBox="1">
            <a:spLocks noChangeArrowheads="1"/>
          </p:cNvSpPr>
          <p:nvPr/>
        </p:nvSpPr>
        <p:spPr bwMode="auto">
          <a:xfrm>
            <a:off x="5927125" y="2837197"/>
            <a:ext cx="130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rPr>
              <a:t>W(A)</a:t>
            </a:r>
          </a:p>
        </p:txBody>
      </p:sp>
      <p:sp>
        <p:nvSpPr>
          <p:cNvPr id="7" name="Text Box 9">
            <a:extLst>
              <a:ext uri="{FF2B5EF4-FFF2-40B4-BE49-F238E27FC236}">
                <a16:creationId xmlns:a16="http://schemas.microsoft.com/office/drawing/2014/main" id="{A08C8389-C1E5-4EF1-A524-A8D6C2C22348}"/>
              </a:ext>
            </a:extLst>
          </p:cNvPr>
          <p:cNvSpPr txBox="1">
            <a:spLocks noChangeArrowheads="1"/>
          </p:cNvSpPr>
          <p:nvPr/>
        </p:nvSpPr>
        <p:spPr bwMode="auto">
          <a:xfrm>
            <a:off x="3641125" y="3294397"/>
            <a:ext cx="1149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9900"/>
                </a:solidFill>
                <a:effectLst/>
                <a:uLnTx/>
                <a:uFillTx/>
                <a:latin typeface="Book Antiqua" panose="02040602050305030304" pitchFamily="18" charset="0"/>
                <a:ea typeface="MS PGothic" panose="020B0600070205080204" pitchFamily="34" charset="-128"/>
                <a:cs typeface="+mn-cs"/>
              </a:rPr>
              <a:t>R(A)</a:t>
            </a:r>
          </a:p>
        </p:txBody>
      </p:sp>
      <p:sp>
        <p:nvSpPr>
          <p:cNvPr id="8" name="Text Box 10">
            <a:extLst>
              <a:ext uri="{FF2B5EF4-FFF2-40B4-BE49-F238E27FC236}">
                <a16:creationId xmlns:a16="http://schemas.microsoft.com/office/drawing/2014/main" id="{38DAE72F-39E9-4D8B-A667-4B52BDA6159B}"/>
              </a:ext>
            </a:extLst>
          </p:cNvPr>
          <p:cNvSpPr txBox="1">
            <a:spLocks noChangeArrowheads="1"/>
          </p:cNvSpPr>
          <p:nvPr/>
        </p:nvSpPr>
        <p:spPr bwMode="auto">
          <a:xfrm>
            <a:off x="4707925" y="3319797"/>
            <a:ext cx="130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9900"/>
                </a:solidFill>
                <a:effectLst/>
                <a:uLnTx/>
                <a:uFillTx/>
                <a:latin typeface="Book Antiqua" panose="02040602050305030304" pitchFamily="18" charset="0"/>
                <a:ea typeface="MS PGothic" panose="020B0600070205080204" pitchFamily="34" charset="-128"/>
                <a:cs typeface="+mn-cs"/>
              </a:rPr>
              <a:t>W(A)</a:t>
            </a:r>
          </a:p>
        </p:txBody>
      </p:sp>
      <p:sp>
        <p:nvSpPr>
          <p:cNvPr id="9" name="Text Box 13">
            <a:extLst>
              <a:ext uri="{FF2B5EF4-FFF2-40B4-BE49-F238E27FC236}">
                <a16:creationId xmlns:a16="http://schemas.microsoft.com/office/drawing/2014/main" id="{56CB7AE4-9869-47FF-9BC5-F8C242DA8591}"/>
              </a:ext>
            </a:extLst>
          </p:cNvPr>
          <p:cNvSpPr txBox="1">
            <a:spLocks noChangeArrowheads="1"/>
          </p:cNvSpPr>
          <p:nvPr/>
        </p:nvSpPr>
        <p:spPr bwMode="auto">
          <a:xfrm>
            <a:off x="4860326" y="5275597"/>
            <a:ext cx="17049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1200" cap="none" spc="0" normalizeH="0" baseline="0" noProof="0">
                <a:ln>
                  <a:noFill/>
                </a:ln>
                <a:solidFill>
                  <a:srgbClr val="CF0E30"/>
                </a:solidFill>
                <a:effectLst/>
                <a:uLnTx/>
                <a:uFillTx/>
                <a:latin typeface="Arial Black" panose="020B0A04020102020204" pitchFamily="34" charset="0"/>
                <a:ea typeface="MS PGothic" panose="020B0600070205080204" pitchFamily="34" charset="-128"/>
                <a:cs typeface="+mn-cs"/>
              </a:rPr>
              <a:t>NOT!</a:t>
            </a:r>
          </a:p>
        </p:txBody>
      </p:sp>
    </p:spTree>
    <p:extLst>
      <p:ext uri="{BB962C8B-B14F-4D97-AF65-F5344CB8AC3E}">
        <p14:creationId xmlns:p14="http://schemas.microsoft.com/office/powerpoint/2010/main" val="197868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Stored Procedures</a:t>
            </a:r>
          </a:p>
        </p:txBody>
      </p:sp>
      <p:sp>
        <p:nvSpPr>
          <p:cNvPr id="3" name="Content Placeholder 2"/>
          <p:cNvSpPr>
            <a:spLocks noGrp="1"/>
          </p:cNvSpPr>
          <p:nvPr>
            <p:ph idx="1"/>
          </p:nvPr>
        </p:nvSpPr>
        <p:spPr/>
        <p:txBody>
          <a:bodyPr>
            <a:normAutofit lnSpcReduction="10000"/>
          </a:bodyPr>
          <a:lstStyle/>
          <a:p>
            <a:r>
              <a:rPr lang="en-US" sz="2800" dirty="0"/>
              <a:t>Program executed through a single SQL statement</a:t>
            </a:r>
          </a:p>
          <a:p>
            <a:r>
              <a:rPr lang="en-US" sz="2800" dirty="0"/>
              <a:t>Executed in the process space of the server</a:t>
            </a:r>
            <a:endParaRPr lang="nb-NO" sz="2700" dirty="0">
              <a:solidFill>
                <a:srgbClr val="0070C0"/>
              </a:solidFill>
              <a:latin typeface="Courier New" panose="02070309020205020404" pitchFamily="49" charset="0"/>
              <a:cs typeface="Courier New" panose="02070309020205020404" pitchFamily="49" charset="0"/>
            </a:endParaRPr>
          </a:p>
          <a:p>
            <a:pPr marL="0" indent="0">
              <a:buNone/>
            </a:pPr>
            <a:endParaRPr lang="nb-NO" sz="2700" dirty="0">
              <a:solidFill>
                <a:srgbClr val="0070C0"/>
              </a:solidFill>
              <a:latin typeface="Courier New" panose="02070309020205020404" pitchFamily="49" charset="0"/>
              <a:cs typeface="Courier New" panose="02070309020205020404" pitchFamily="49" charset="0"/>
            </a:endParaRPr>
          </a:p>
          <a:p>
            <a:pPr marL="0" indent="0">
              <a:buNone/>
            </a:pPr>
            <a:r>
              <a:rPr lang="nb-NO" sz="2700" dirty="0">
                <a:solidFill>
                  <a:srgbClr val="0070C0"/>
                </a:solidFill>
                <a:latin typeface="Courier New" panose="02070309020205020404" pitchFamily="49" charset="0"/>
                <a:cs typeface="Courier New" panose="02070309020205020404" pitchFamily="49" charset="0"/>
              </a:rPr>
              <a:t>CREATE</a:t>
            </a:r>
            <a:r>
              <a:rPr lang="nb-NO" dirty="0">
                <a:latin typeface="Courier New" panose="02070309020205020404" pitchFamily="49" charset="0"/>
                <a:cs typeface="Courier New" panose="02070309020205020404" pitchFamily="49" charset="0"/>
              </a:rPr>
              <a:t> </a:t>
            </a:r>
            <a:r>
              <a:rPr lang="nb-NO" sz="2700" dirty="0">
                <a:solidFill>
                  <a:srgbClr val="0070C0"/>
                </a:solidFill>
                <a:latin typeface="Courier New" panose="02070309020205020404" pitchFamily="49" charset="0"/>
                <a:cs typeface="Courier New" panose="02070309020205020404" pitchFamily="49" charset="0"/>
              </a:rPr>
              <a:t>PROCEDURE</a:t>
            </a:r>
            <a:r>
              <a:rPr lang="nb-NO" dirty="0">
                <a:latin typeface="Courier New" panose="02070309020205020404" pitchFamily="49" charset="0"/>
                <a:cs typeface="Courier New" panose="02070309020205020404" pitchFamily="49" charset="0"/>
              </a:rPr>
              <a:t> </a:t>
            </a:r>
            <a:r>
              <a:rPr lang="nb-NO" dirty="0" err="1">
                <a:latin typeface="Courier New" panose="02070309020205020404" pitchFamily="49" charset="0"/>
                <a:cs typeface="Courier New" panose="02070309020205020404" pitchFamily="49" charset="0"/>
              </a:rPr>
              <a:t>spGetEmployees</a:t>
            </a:r>
            <a:endParaRPr lang="nb-NO" dirty="0">
              <a:latin typeface="Courier New" panose="02070309020205020404" pitchFamily="49" charset="0"/>
              <a:cs typeface="Courier New" panose="02070309020205020404" pitchFamily="49" charset="0"/>
            </a:endParaRPr>
          </a:p>
          <a:p>
            <a:pPr marL="0" indent="0">
              <a:buNone/>
            </a:pPr>
            <a:r>
              <a:rPr lang="nb-NO" sz="2700" dirty="0">
                <a:solidFill>
                  <a:srgbClr val="0070C0"/>
                </a:solidFill>
                <a:latin typeface="Courier New" panose="02070309020205020404" pitchFamily="49" charset="0"/>
                <a:cs typeface="Courier New" panose="02070309020205020404" pitchFamily="49" charset="0"/>
              </a:rPr>
              <a:t>AS</a:t>
            </a:r>
          </a:p>
          <a:p>
            <a:pPr marL="0" indent="0">
              <a:buNone/>
            </a:pPr>
            <a:r>
              <a:rPr lang="nb-NO" sz="2700" dirty="0">
                <a:solidFill>
                  <a:srgbClr val="0070C0"/>
                </a:solidFill>
                <a:latin typeface="Courier New" panose="02070309020205020404" pitchFamily="49" charset="0"/>
                <a:cs typeface="Courier New" panose="02070309020205020404" pitchFamily="49" charset="0"/>
              </a:rPr>
              <a:t>BEGIN</a:t>
            </a:r>
          </a:p>
          <a:p>
            <a:pPr marL="0" indent="0">
              <a:buNone/>
            </a:pPr>
            <a:r>
              <a:rPr lang="nb-NO" dirty="0">
                <a:solidFill>
                  <a:srgbClr val="0070C0"/>
                </a:solidFill>
                <a:latin typeface="Courier New" panose="02070309020205020404" pitchFamily="49" charset="0"/>
                <a:cs typeface="Courier New" panose="02070309020205020404" pitchFamily="49" charset="0"/>
              </a:rPr>
              <a:t>	SELECT </a:t>
            </a:r>
            <a:r>
              <a:rPr lang="nb-NO" dirty="0" err="1">
                <a:latin typeface="Courier New" panose="02070309020205020404" pitchFamily="49" charset="0"/>
                <a:cs typeface="Courier New" panose="02070309020205020404" pitchFamily="49" charset="0"/>
              </a:rPr>
              <a:t>Name</a:t>
            </a:r>
            <a:r>
              <a:rPr lang="nb-NO" dirty="0">
                <a:latin typeface="Courier New" panose="02070309020205020404" pitchFamily="49" charset="0"/>
                <a:cs typeface="Courier New" panose="02070309020205020404" pitchFamily="49" charset="0"/>
              </a:rPr>
              <a:t>, </a:t>
            </a:r>
            <a:r>
              <a:rPr lang="nb-NO" dirty="0" err="1">
                <a:latin typeface="Courier New" panose="02070309020205020404" pitchFamily="49" charset="0"/>
                <a:cs typeface="Courier New" panose="02070309020205020404" pitchFamily="49" charset="0"/>
              </a:rPr>
              <a:t>Gender</a:t>
            </a:r>
            <a:r>
              <a:rPr lang="nb-NO" dirty="0">
                <a:latin typeface="Courier New" panose="02070309020205020404" pitchFamily="49" charset="0"/>
                <a:cs typeface="Courier New" panose="02070309020205020404" pitchFamily="49" charset="0"/>
              </a:rPr>
              <a:t> </a:t>
            </a:r>
            <a:r>
              <a:rPr lang="nb-NO" dirty="0">
                <a:solidFill>
                  <a:srgbClr val="0070C0"/>
                </a:solidFill>
                <a:latin typeface="Courier New" panose="02070309020205020404" pitchFamily="49" charset="0"/>
                <a:cs typeface="Courier New" panose="02070309020205020404" pitchFamily="49" charset="0"/>
              </a:rPr>
              <a:t>FROM</a:t>
            </a:r>
            <a:r>
              <a:rPr lang="nb-NO" dirty="0">
                <a:latin typeface="Courier New" panose="02070309020205020404" pitchFamily="49" charset="0"/>
                <a:cs typeface="Courier New" panose="02070309020205020404" pitchFamily="49" charset="0"/>
              </a:rPr>
              <a:t> </a:t>
            </a:r>
            <a:r>
              <a:rPr lang="nb-NO" dirty="0" err="1">
                <a:latin typeface="Courier New" panose="02070309020205020404" pitchFamily="49" charset="0"/>
                <a:cs typeface="Courier New" panose="02070309020205020404" pitchFamily="49" charset="0"/>
              </a:rPr>
              <a:t>Employee</a:t>
            </a:r>
            <a:endParaRPr lang="nb-NO" dirty="0">
              <a:latin typeface="Courier New" panose="02070309020205020404" pitchFamily="49" charset="0"/>
              <a:cs typeface="Courier New" panose="02070309020205020404" pitchFamily="49" charset="0"/>
            </a:endParaRPr>
          </a:p>
          <a:p>
            <a:pPr marL="0" indent="0">
              <a:buNone/>
            </a:pPr>
            <a:r>
              <a:rPr lang="nb-NO" sz="2700" dirty="0">
                <a:solidFill>
                  <a:srgbClr val="0070C0"/>
                </a:solidFill>
                <a:latin typeface="Courier New" panose="02070309020205020404" pitchFamily="49" charset="0"/>
                <a:cs typeface="Courier New" panose="02070309020205020404" pitchFamily="49" charset="0"/>
              </a:rPr>
              <a:t>END</a:t>
            </a:r>
          </a:p>
          <a:p>
            <a:pPr marL="0" indent="0">
              <a:buNone/>
            </a:pPr>
            <a:endParaRPr lang="nb-NO"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0373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p:cTn id="1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19" dur="500"/>
                                        <p:tgtEl>
                                          <p:spTgt spid="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ox(in)">
                                      <p:cBhvr>
                                        <p:cTn id="24" dur="20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circle(in)">
                                      <p:cBhvr>
                                        <p:cTn id="29" dur="20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circle(in)">
                                      <p:cBhvr>
                                        <p:cTn id="34" dur="2000"/>
                                        <p:tgtEl>
                                          <p:spTgt spid="3">
                                            <p:txEl>
                                              <p:pRg st="5" end="5"/>
                                            </p:txEl>
                                          </p:spTgt>
                                        </p:tgtEl>
                                      </p:cBhvr>
                                    </p:animEffect>
                                  </p:childTnLst>
                                </p:cTn>
                              </p:par>
                              <p:par>
                                <p:cTn id="35" presetID="6" presetClass="entr" presetSubtype="16"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circle(in)">
                                      <p:cBhvr>
                                        <p:cTn id="37"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Precedence Graph</a:t>
            </a:r>
            <a:endParaRPr lang="en-US" sz="2000" dirty="0"/>
          </a:p>
        </p:txBody>
      </p:sp>
      <p:sp>
        <p:nvSpPr>
          <p:cNvPr id="10" name="Text Placeholder 2">
            <a:extLst>
              <a:ext uri="{FF2B5EF4-FFF2-40B4-BE49-F238E27FC236}">
                <a16:creationId xmlns:a16="http://schemas.microsoft.com/office/drawing/2014/main" id="{91BF2DBF-8024-4266-9621-A93EBE6BF4C1}"/>
              </a:ext>
            </a:extLst>
          </p:cNvPr>
          <p:cNvSpPr>
            <a:spLocks noGrp="1"/>
          </p:cNvSpPr>
          <p:nvPr>
            <p:ph idx="1"/>
          </p:nvPr>
        </p:nvSpPr>
        <p:spPr>
          <a:xfrm>
            <a:off x="874804" y="1823945"/>
            <a:ext cx="10615796" cy="4278681"/>
          </a:xfrm>
        </p:spPr>
        <p:txBody>
          <a:bodyPr>
            <a:normAutofit/>
          </a:bodyPr>
          <a:lstStyle/>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US" altLang="en-US" sz="2400" b="1" i="1" u="sng" strike="noStrike" kern="0" cap="none" spc="0" normalizeH="0" baseline="0" noProof="0" dirty="0">
                <a:ln>
                  <a:noFill/>
                </a:ln>
                <a:solidFill>
                  <a:srgbClr val="FF0000"/>
                </a:solidFill>
                <a:effectLst/>
                <a:uLnTx/>
                <a:uFillTx/>
                <a:latin typeface="+mn-lt"/>
                <a:ea typeface="MS PGothic" panose="020B0600070205080204" pitchFamily="34" charset="-128"/>
              </a:rPr>
              <a:t>Precedence (or serialization) graph:</a:t>
            </a:r>
            <a:r>
              <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rPr>
              <a:t>  </a:t>
            </a:r>
          </a:p>
          <a:p>
            <a:pPr marL="742950" marR="0" lvl="1" indent="-285750" algn="l" defTabSz="914400" rtl="0" eaLnBrk="0" fontAlgn="base" latinLnBrk="0" hangingPunct="0">
              <a:lnSpc>
                <a:spcPct val="9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One node per transaction</a:t>
            </a:r>
          </a:p>
          <a:p>
            <a:pPr marL="742950" marR="0" lvl="1" indent="-285750" algn="l" defTabSz="914400" rtl="0" eaLnBrk="0" fontAlgn="base" latinLnBrk="0" hangingPunct="0">
              <a:lnSpc>
                <a:spcPct val="9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Edge from </a:t>
            </a:r>
            <a:r>
              <a:rPr kumimoji="0" lang="en-US" altLang="en-US" sz="2400" b="0" i="0" u="none" strike="noStrike" kern="0" cap="none" spc="0" normalizeH="0" baseline="0" noProof="0" dirty="0" err="1">
                <a:ln>
                  <a:noFill/>
                </a:ln>
                <a:solidFill>
                  <a:srgbClr val="000000"/>
                </a:solidFill>
                <a:effectLst/>
                <a:uLnTx/>
                <a:uFillTx/>
                <a:latin typeface="+mn-lt"/>
                <a:ea typeface="MS PGothic" panose="020B0600070205080204" pitchFamily="34" charset="-128"/>
              </a:rPr>
              <a:t>Ti</a:t>
            </a: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 to </a:t>
            </a:r>
            <a:r>
              <a:rPr kumimoji="0" lang="en-US" altLang="en-US" sz="2400" b="0" i="0" u="none" strike="noStrike" kern="0" cap="none" spc="0" normalizeH="0" baseline="0" noProof="0" dirty="0" err="1">
                <a:ln>
                  <a:noFill/>
                </a:ln>
                <a:solidFill>
                  <a:srgbClr val="000000"/>
                </a:solidFill>
                <a:effectLst/>
                <a:uLnTx/>
                <a:uFillTx/>
                <a:latin typeface="+mn-lt"/>
                <a:ea typeface="MS PGothic" panose="020B0600070205080204" pitchFamily="34" charset="-128"/>
              </a:rPr>
              <a:t>Tj</a:t>
            </a: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 if:</a:t>
            </a:r>
          </a:p>
          <a:p>
            <a:pPr marL="1143000" marR="0" lvl="2" indent="-228600" algn="l" defTabSz="914400" rtl="0" eaLnBrk="0" fontAlgn="base" latinLnBrk="0" hangingPunct="0">
              <a:lnSpc>
                <a:spcPct val="90000"/>
              </a:lnSpc>
              <a:spcBef>
                <a:spcPct val="20000"/>
              </a:spcBef>
              <a:spcAft>
                <a:spcPct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mn-lt"/>
                <a:ea typeface="MS PGothic" panose="020B0600070205080204" pitchFamily="34" charset="-128"/>
              </a:rPr>
              <a:t>An operation Oi of </a:t>
            </a:r>
            <a:r>
              <a:rPr kumimoji="0" lang="en-US" altLang="en-US" sz="2000" b="0" i="0" u="none" strike="noStrike" kern="0" cap="none" spc="0" normalizeH="0" baseline="0" noProof="0" dirty="0" err="1">
                <a:ln>
                  <a:noFill/>
                </a:ln>
                <a:solidFill>
                  <a:srgbClr val="000000"/>
                </a:solidFill>
                <a:effectLst/>
                <a:uLnTx/>
                <a:uFillTx/>
                <a:latin typeface="+mn-lt"/>
                <a:ea typeface="MS PGothic" panose="020B0600070205080204" pitchFamily="34" charset="-128"/>
              </a:rPr>
              <a:t>Ti</a:t>
            </a:r>
            <a:r>
              <a:rPr kumimoji="0" lang="en-US" altLang="en-US" sz="2000" b="0" i="0" u="none" strike="noStrike" kern="0" cap="none" spc="0" normalizeH="0" baseline="0" noProof="0" dirty="0">
                <a:ln>
                  <a:noFill/>
                </a:ln>
                <a:solidFill>
                  <a:srgbClr val="000000"/>
                </a:solidFill>
                <a:effectLst/>
                <a:uLnTx/>
                <a:uFillTx/>
                <a:latin typeface="+mn-lt"/>
                <a:ea typeface="MS PGothic" panose="020B0600070205080204" pitchFamily="34" charset="-128"/>
              </a:rPr>
              <a:t> conflicts with an operation </a:t>
            </a:r>
            <a:r>
              <a:rPr kumimoji="0" lang="en-US" altLang="en-US" sz="2000" b="0" i="0" u="none" strike="noStrike" kern="0" cap="none" spc="0" normalizeH="0" baseline="0" noProof="0" dirty="0" err="1">
                <a:ln>
                  <a:noFill/>
                </a:ln>
                <a:solidFill>
                  <a:srgbClr val="000000"/>
                </a:solidFill>
                <a:effectLst/>
                <a:uLnTx/>
                <a:uFillTx/>
                <a:latin typeface="+mn-lt"/>
                <a:ea typeface="MS PGothic" panose="020B0600070205080204" pitchFamily="34" charset="-128"/>
              </a:rPr>
              <a:t>Oj</a:t>
            </a:r>
            <a:r>
              <a:rPr kumimoji="0" lang="en-US" altLang="en-US" sz="2000" b="0" i="0" u="none" strike="noStrike" kern="0" cap="none" spc="0" normalizeH="0" baseline="0" noProof="0" dirty="0">
                <a:ln>
                  <a:noFill/>
                </a:ln>
                <a:solidFill>
                  <a:srgbClr val="000000"/>
                </a:solidFill>
                <a:effectLst/>
                <a:uLnTx/>
                <a:uFillTx/>
                <a:latin typeface="+mn-lt"/>
                <a:ea typeface="MS PGothic" panose="020B0600070205080204" pitchFamily="34" charset="-128"/>
              </a:rPr>
              <a:t> of </a:t>
            </a:r>
            <a:r>
              <a:rPr kumimoji="0" lang="en-US" altLang="en-US" sz="2000" b="0" i="0" u="none" strike="noStrike" kern="0" cap="none" spc="0" normalizeH="0" baseline="0" noProof="0" dirty="0" err="1">
                <a:ln>
                  <a:noFill/>
                </a:ln>
                <a:solidFill>
                  <a:srgbClr val="000000"/>
                </a:solidFill>
                <a:effectLst/>
                <a:uLnTx/>
                <a:uFillTx/>
                <a:latin typeface="+mn-lt"/>
                <a:ea typeface="MS PGothic" panose="020B0600070205080204" pitchFamily="34" charset="-128"/>
              </a:rPr>
              <a:t>Tj</a:t>
            </a:r>
            <a:r>
              <a:rPr kumimoji="0" lang="en-US" altLang="en-US" sz="2000" b="0" i="0" u="none" strike="noStrike" kern="0" cap="none" spc="0" normalizeH="0" baseline="0" noProof="0" dirty="0">
                <a:ln>
                  <a:noFill/>
                </a:ln>
                <a:solidFill>
                  <a:srgbClr val="000000"/>
                </a:solidFill>
                <a:effectLst/>
                <a:uLnTx/>
                <a:uFillTx/>
                <a:latin typeface="+mn-lt"/>
                <a:ea typeface="MS PGothic" panose="020B0600070205080204" pitchFamily="34" charset="-128"/>
              </a:rPr>
              <a:t> and</a:t>
            </a:r>
          </a:p>
          <a:p>
            <a:pPr marL="1143000" marR="0" lvl="2" indent="-228600" algn="l" defTabSz="914400" rtl="0" eaLnBrk="0" fontAlgn="base" latinLnBrk="0" hangingPunct="0">
              <a:lnSpc>
                <a:spcPct val="90000"/>
              </a:lnSpc>
              <a:spcBef>
                <a:spcPct val="20000"/>
              </a:spcBef>
              <a:spcAft>
                <a:spcPct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mn-lt"/>
                <a:ea typeface="MS PGothic" panose="020B0600070205080204" pitchFamily="34" charset="-128"/>
              </a:rPr>
              <a:t>Oi appears earlier in the schedule than </a:t>
            </a:r>
            <a:r>
              <a:rPr kumimoji="0" lang="en-US" altLang="en-US" sz="2000" b="0" i="0" u="none" strike="noStrike" kern="0" cap="none" spc="0" normalizeH="0" baseline="0" noProof="0" dirty="0" err="1">
                <a:ln>
                  <a:noFill/>
                </a:ln>
                <a:solidFill>
                  <a:srgbClr val="000000"/>
                </a:solidFill>
                <a:effectLst/>
                <a:uLnTx/>
                <a:uFillTx/>
                <a:latin typeface="+mn-lt"/>
                <a:ea typeface="MS PGothic" panose="020B0600070205080204" pitchFamily="34" charset="-128"/>
              </a:rPr>
              <a:t>Oj</a:t>
            </a:r>
            <a:r>
              <a:rPr kumimoji="0" lang="en-US" altLang="en-US" sz="2000" b="0" i="0" u="none" strike="noStrike" kern="0" cap="none" spc="0" normalizeH="0" baseline="0" noProof="0" dirty="0">
                <a:ln>
                  <a:noFill/>
                </a:ln>
                <a:solidFill>
                  <a:srgbClr val="000000"/>
                </a:solidFill>
                <a:effectLst/>
                <a:uLnTx/>
                <a:uFillTx/>
                <a:latin typeface="+mn-lt"/>
                <a:ea typeface="MS PGothic" panose="020B0600070205080204" pitchFamily="34" charset="-128"/>
              </a:rPr>
              <a:t>.</a:t>
            </a:r>
          </a:p>
          <a:p>
            <a:pPr marL="1143000" marR="0" lvl="2" indent="-228600" algn="l" defTabSz="914400" rtl="0" eaLnBrk="0" fontAlgn="base" latinLnBrk="0" hangingPunct="0">
              <a:lnSpc>
                <a:spcPct val="90000"/>
              </a:lnSpc>
              <a:spcBef>
                <a:spcPct val="20000"/>
              </a:spcBef>
              <a:spcAft>
                <a:spcPct val="0"/>
              </a:spcAft>
              <a:buClrTx/>
              <a:buSzTx/>
              <a:buFontTx/>
              <a:buChar char="•"/>
              <a:tabLst/>
              <a:defRPr/>
            </a:pPr>
            <a:endParaRPr kumimoji="0" lang="en-US" altLang="en-US" sz="2000" b="0" i="0" u="none" strike="noStrike" kern="0" cap="none" spc="0" normalizeH="0" baseline="0" noProof="0" dirty="0">
              <a:ln>
                <a:noFill/>
              </a:ln>
              <a:solidFill>
                <a:srgbClr val="000000"/>
              </a:solidFill>
              <a:effectLst/>
              <a:uLnTx/>
              <a:uFillTx/>
              <a:latin typeface="+mn-lt"/>
              <a:ea typeface="MS PGothic"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US" altLang="en-US" sz="2400" b="1" i="0" u="sng" strike="noStrike" kern="0" cap="none" spc="0" normalizeH="0" baseline="0" noProof="0" dirty="0">
                <a:ln>
                  <a:noFill/>
                </a:ln>
                <a:solidFill>
                  <a:srgbClr val="000000"/>
                </a:solidFill>
                <a:effectLst/>
                <a:uLnTx/>
                <a:uFillTx/>
                <a:latin typeface="+mn-lt"/>
                <a:ea typeface="MS PGothic" panose="020B0600070205080204" pitchFamily="34" charset="-128"/>
              </a:rPr>
              <a:t>Theorem</a:t>
            </a:r>
            <a:r>
              <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rPr>
              <a:t>: Schedule is conflict serializable </a:t>
            </a:r>
            <a:r>
              <a:rPr kumimoji="0" lang="en-US" altLang="en-US" sz="2400" b="1" i="1" u="none" strike="noStrike" kern="0" cap="none" spc="0" normalizeH="0" baseline="0" noProof="0" dirty="0">
                <a:ln>
                  <a:noFill/>
                </a:ln>
                <a:solidFill>
                  <a:srgbClr val="000000"/>
                </a:solidFill>
                <a:effectLst/>
                <a:uLnTx/>
                <a:uFillTx/>
                <a:latin typeface="+mn-lt"/>
                <a:ea typeface="MS PGothic" panose="020B0600070205080204" pitchFamily="34" charset="-128"/>
              </a:rPr>
              <a:t>if and only if</a:t>
            </a:r>
            <a:r>
              <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rPr>
              <a:t> its precedence graph is acyclic.</a:t>
            </a:r>
          </a:p>
          <a:p>
            <a:pPr marL="342900" marR="0" lvl="0" indent="-342900" algn="l" defTabSz="914400" rtl="0" eaLnBrk="0" fontAlgn="base" latinLnBrk="0" hangingPunct="0">
              <a:lnSpc>
                <a:spcPct val="90000"/>
              </a:lnSpc>
              <a:spcBef>
                <a:spcPct val="20000"/>
              </a:spcBef>
              <a:spcAft>
                <a:spcPct val="0"/>
              </a:spcAft>
              <a:buClrTx/>
              <a:buSzTx/>
              <a:buFontTx/>
              <a:buChar char="•"/>
              <a:tabLst/>
              <a:defRPr/>
            </a:pPr>
            <a:endPar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If the precedence graph is cyclic, the schedule is not conflict serializable. </a:t>
            </a:r>
          </a:p>
        </p:txBody>
      </p:sp>
      <p:sp>
        <p:nvSpPr>
          <p:cNvPr id="11" name="Oval 4">
            <a:extLst>
              <a:ext uri="{FF2B5EF4-FFF2-40B4-BE49-F238E27FC236}">
                <a16:creationId xmlns:a16="http://schemas.microsoft.com/office/drawing/2014/main" id="{F560E49D-8F5F-4497-A370-BB0C1C67C850}"/>
              </a:ext>
            </a:extLst>
          </p:cNvPr>
          <p:cNvSpPr>
            <a:spLocks noChangeArrowheads="1"/>
          </p:cNvSpPr>
          <p:nvPr/>
        </p:nvSpPr>
        <p:spPr bwMode="auto">
          <a:xfrm>
            <a:off x="7259638" y="1468444"/>
            <a:ext cx="673100" cy="673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12" name="Oval 5">
            <a:extLst>
              <a:ext uri="{FF2B5EF4-FFF2-40B4-BE49-F238E27FC236}">
                <a16:creationId xmlns:a16="http://schemas.microsoft.com/office/drawing/2014/main" id="{2F699D43-54B8-4627-915E-653FEDBE60E0}"/>
              </a:ext>
            </a:extLst>
          </p:cNvPr>
          <p:cNvSpPr>
            <a:spLocks noChangeArrowheads="1"/>
          </p:cNvSpPr>
          <p:nvPr/>
        </p:nvSpPr>
        <p:spPr bwMode="auto">
          <a:xfrm>
            <a:off x="9164638" y="1468444"/>
            <a:ext cx="673100" cy="673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13" name="Rectangle 6">
            <a:extLst>
              <a:ext uri="{FF2B5EF4-FFF2-40B4-BE49-F238E27FC236}">
                <a16:creationId xmlns:a16="http://schemas.microsoft.com/office/drawing/2014/main" id="{3E890124-D7F3-4AF5-95DD-73688A4EF63A}"/>
              </a:ext>
            </a:extLst>
          </p:cNvPr>
          <p:cNvSpPr>
            <a:spLocks noChangeArrowheads="1"/>
          </p:cNvSpPr>
          <p:nvPr/>
        </p:nvSpPr>
        <p:spPr bwMode="auto">
          <a:xfrm>
            <a:off x="7315200" y="1600206"/>
            <a:ext cx="4616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err="1">
                <a:ln>
                  <a:noFill/>
                </a:ln>
                <a:solidFill>
                  <a:srgbClr val="000000"/>
                </a:solidFill>
                <a:effectLst/>
                <a:uLnTx/>
                <a:uFillTx/>
                <a:latin typeface="Book Antiqua" panose="02040602050305030304" pitchFamily="18" charset="0"/>
                <a:ea typeface="MS PGothic" panose="020B0600070205080204" pitchFamily="34" charset="-128"/>
                <a:cs typeface="+mn-cs"/>
              </a:rPr>
              <a:t>Ti</a:t>
            </a:r>
            <a:endParaRPr kumimoji="0" lang="en-US" altLang="en-US" sz="2400" b="0" i="0" u="none" strike="noStrike" kern="1200" cap="none" spc="0" normalizeH="0" baseline="0" noProof="0" dirty="0">
              <a:ln>
                <a:noFill/>
              </a:ln>
              <a:solidFill>
                <a:srgbClr val="000000"/>
              </a:solidFill>
              <a:effectLst/>
              <a:uLnTx/>
              <a:uFillTx/>
              <a:latin typeface="Book Antiqua" panose="02040602050305030304" pitchFamily="18" charset="0"/>
              <a:ea typeface="MS PGothic" panose="020B0600070205080204" pitchFamily="34" charset="-128"/>
              <a:cs typeface="+mn-cs"/>
            </a:endParaRPr>
          </a:p>
        </p:txBody>
      </p:sp>
      <p:sp>
        <p:nvSpPr>
          <p:cNvPr id="14" name="Rectangle 7">
            <a:extLst>
              <a:ext uri="{FF2B5EF4-FFF2-40B4-BE49-F238E27FC236}">
                <a16:creationId xmlns:a16="http://schemas.microsoft.com/office/drawing/2014/main" id="{D00C402D-4D90-49EB-9676-8F69BD9A62BA}"/>
              </a:ext>
            </a:extLst>
          </p:cNvPr>
          <p:cNvSpPr>
            <a:spLocks noChangeArrowheads="1"/>
          </p:cNvSpPr>
          <p:nvPr/>
        </p:nvSpPr>
        <p:spPr bwMode="auto">
          <a:xfrm>
            <a:off x="9220201" y="1600206"/>
            <a:ext cx="44403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Tj</a:t>
            </a:r>
          </a:p>
        </p:txBody>
      </p:sp>
      <p:sp>
        <p:nvSpPr>
          <p:cNvPr id="15" name="Line 9">
            <a:extLst>
              <a:ext uri="{FF2B5EF4-FFF2-40B4-BE49-F238E27FC236}">
                <a16:creationId xmlns:a16="http://schemas.microsoft.com/office/drawing/2014/main" id="{BCB12E83-72EA-44E7-9D75-261F8599773F}"/>
              </a:ext>
            </a:extLst>
          </p:cNvPr>
          <p:cNvSpPr>
            <a:spLocks noChangeShapeType="1"/>
          </p:cNvSpPr>
          <p:nvPr/>
        </p:nvSpPr>
        <p:spPr bwMode="auto">
          <a:xfrm>
            <a:off x="7926388" y="1738320"/>
            <a:ext cx="1225550" cy="1428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16" name="Line 10">
            <a:extLst>
              <a:ext uri="{FF2B5EF4-FFF2-40B4-BE49-F238E27FC236}">
                <a16:creationId xmlns:a16="http://schemas.microsoft.com/office/drawing/2014/main" id="{EA9B428A-FE85-4CF3-A506-18F5AAA2AABB}"/>
              </a:ext>
            </a:extLst>
          </p:cNvPr>
          <p:cNvSpPr>
            <a:spLocks noChangeShapeType="1"/>
          </p:cNvSpPr>
          <p:nvPr/>
        </p:nvSpPr>
        <p:spPr bwMode="auto">
          <a:xfrm>
            <a:off x="8923338" y="1676406"/>
            <a:ext cx="22860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17" name="Line 11">
            <a:extLst>
              <a:ext uri="{FF2B5EF4-FFF2-40B4-BE49-F238E27FC236}">
                <a16:creationId xmlns:a16="http://schemas.microsoft.com/office/drawing/2014/main" id="{4C3D79BB-E298-411F-8B26-3066B40407BC}"/>
              </a:ext>
            </a:extLst>
          </p:cNvPr>
          <p:cNvSpPr>
            <a:spLocks noChangeShapeType="1"/>
          </p:cNvSpPr>
          <p:nvPr/>
        </p:nvSpPr>
        <p:spPr bwMode="auto">
          <a:xfrm flipV="1">
            <a:off x="8923338" y="1752606"/>
            <a:ext cx="22860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Tree>
    <p:extLst>
      <p:ext uri="{BB962C8B-B14F-4D97-AF65-F5344CB8AC3E}">
        <p14:creationId xmlns:p14="http://schemas.microsoft.com/office/powerpoint/2010/main" val="2903427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Example</a:t>
            </a:r>
            <a:endParaRPr lang="en-US" sz="2000" dirty="0"/>
          </a:p>
        </p:txBody>
      </p:sp>
      <p:sp>
        <p:nvSpPr>
          <p:cNvPr id="10" name="Text Placeholder 2">
            <a:extLst>
              <a:ext uri="{FF2B5EF4-FFF2-40B4-BE49-F238E27FC236}">
                <a16:creationId xmlns:a16="http://schemas.microsoft.com/office/drawing/2014/main" id="{91BF2DBF-8024-4266-9621-A93EBE6BF4C1}"/>
              </a:ext>
            </a:extLst>
          </p:cNvPr>
          <p:cNvSpPr>
            <a:spLocks noGrp="1"/>
          </p:cNvSpPr>
          <p:nvPr>
            <p:ph idx="1"/>
          </p:nvPr>
        </p:nvSpPr>
        <p:spPr>
          <a:xfrm>
            <a:off x="874804" y="1823945"/>
            <a:ext cx="10615796" cy="4278681"/>
          </a:xfrm>
        </p:spPr>
        <p:txBody>
          <a:bodyPr>
            <a:normAutofit/>
          </a:bodyPr>
          <a:lstStyle/>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US" altLang="en-US" sz="2400" strike="noStrike" kern="0" cap="none" spc="0" normalizeH="0" baseline="0" noProof="0" dirty="0">
                <a:ln>
                  <a:noFill/>
                </a:ln>
                <a:effectLst/>
                <a:uLnTx/>
                <a:uFillTx/>
                <a:latin typeface="+mn-lt"/>
                <a:ea typeface="MS PGothic" panose="020B0600070205080204" pitchFamily="34" charset="-128"/>
              </a:rPr>
              <a:t>A schedule that is not conflict serializable:</a:t>
            </a:r>
          </a:p>
          <a:p>
            <a:pPr marL="342900" marR="0" lvl="0" indent="-342900" algn="l" defTabSz="914400" rtl="0" eaLnBrk="0" fontAlgn="base" latinLnBrk="0" hangingPunct="0">
              <a:lnSpc>
                <a:spcPct val="90000"/>
              </a:lnSpc>
              <a:spcBef>
                <a:spcPct val="20000"/>
              </a:spcBef>
              <a:spcAft>
                <a:spcPct val="0"/>
              </a:spcAft>
              <a:buClrTx/>
              <a:buSzTx/>
              <a:buFontTx/>
              <a:buChar char="•"/>
              <a:tabLst/>
              <a:defRPr/>
            </a:pPr>
            <a:endParaRPr kumimoji="0" lang="en-US" altLang="en-US" sz="2400" strike="noStrike" kern="0" cap="none" spc="0" normalizeH="0" baseline="0" noProof="0" dirty="0">
              <a:ln>
                <a:noFill/>
              </a:ln>
              <a:effectLst/>
              <a:uLnTx/>
              <a:uFillTx/>
              <a:latin typeface="+mn-lt"/>
              <a:ea typeface="MS PGothic"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Tx/>
              <a:buSzTx/>
              <a:buFontTx/>
              <a:buChar char="•"/>
              <a:tabLst/>
              <a:defRPr/>
            </a:pPr>
            <a:endParaRPr kumimoji="0" lang="en-US" altLang="en-US" sz="2400" strike="noStrike" kern="0" cap="none" spc="0" normalizeH="0" baseline="0" noProof="0" dirty="0">
              <a:ln>
                <a:noFill/>
              </a:ln>
              <a:effectLst/>
              <a:uLnTx/>
              <a:uFillTx/>
              <a:latin typeface="+mn-lt"/>
              <a:ea typeface="MS PGothic"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Tx/>
              <a:buSzTx/>
              <a:buFontTx/>
              <a:buChar char="•"/>
              <a:tabLst/>
              <a:defRPr/>
            </a:pPr>
            <a:endParaRPr kumimoji="0" lang="en-US" altLang="en-US" sz="2400" strike="noStrike" kern="0" cap="none" spc="0" normalizeH="0" baseline="0" noProof="0" dirty="0">
              <a:ln>
                <a:noFill/>
              </a:ln>
              <a:effectLst/>
              <a:uLnTx/>
              <a:uFillTx/>
              <a:latin typeface="+mn-lt"/>
              <a:ea typeface="MS PGothic"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Tx/>
              <a:buSzTx/>
              <a:buFontTx/>
              <a:buChar char="•"/>
              <a:tabLst/>
              <a:defRPr/>
            </a:pPr>
            <a:endParaRPr kumimoji="0" lang="en-US" altLang="en-US" sz="2400" strike="noStrike" kern="0" cap="none" spc="0" normalizeH="0" baseline="0" noProof="0" dirty="0">
              <a:ln>
                <a:noFill/>
              </a:ln>
              <a:effectLst/>
              <a:uLnTx/>
              <a:uFillTx/>
              <a:latin typeface="+mn-lt"/>
              <a:ea typeface="MS PGothic"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Tx/>
              <a:buSzTx/>
              <a:buFontTx/>
              <a:buChar char="•"/>
              <a:tabLst/>
              <a:defRPr/>
            </a:pPr>
            <a:endParaRPr kumimoji="0" lang="en-US" altLang="en-US" sz="2400" strike="noStrike" kern="0" cap="none" spc="0" normalizeH="0" baseline="0" noProof="0" dirty="0">
              <a:ln>
                <a:noFill/>
              </a:ln>
              <a:effectLst/>
              <a:uLnTx/>
              <a:uFillTx/>
              <a:latin typeface="+mn-lt"/>
              <a:ea typeface="MS PGothic"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Tx/>
              <a:buSzTx/>
              <a:buFontTx/>
              <a:buChar char="•"/>
              <a:tabLst/>
              <a:defRPr/>
            </a:pPr>
            <a:endParaRPr kumimoji="0" lang="en-US" altLang="en-US" sz="2400" strike="noStrike" kern="0" cap="none" spc="0" normalizeH="0" baseline="0" noProof="0" dirty="0">
              <a:ln>
                <a:noFill/>
              </a:ln>
              <a:effectLst/>
              <a:uLnTx/>
              <a:uFillTx/>
              <a:latin typeface="+mn-lt"/>
              <a:ea typeface="MS PGothic"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Tx/>
              <a:buSzTx/>
              <a:buFontTx/>
              <a:buChar char="•"/>
              <a:tabLst/>
              <a:defRPr/>
            </a:pPr>
            <a:endParaRPr kumimoji="0" lang="en-US" altLang="en-US" sz="2400" strike="noStrike" kern="0" cap="none" spc="0" normalizeH="0" baseline="0" noProof="0" dirty="0">
              <a:ln>
                <a:noFill/>
              </a:ln>
              <a:effectLst/>
              <a:uLnTx/>
              <a:uFillTx/>
              <a:latin typeface="+mn-lt"/>
              <a:ea typeface="MS PGothic"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US" altLang="en-US" sz="2400" strike="noStrike" kern="0" cap="none" spc="0" normalizeH="0" baseline="0" noProof="0" dirty="0">
                <a:ln>
                  <a:noFill/>
                </a:ln>
                <a:effectLst/>
                <a:uLnTx/>
                <a:uFillTx/>
                <a:latin typeface="+mn-lt"/>
                <a:ea typeface="MS PGothic" panose="020B0600070205080204" pitchFamily="34" charset="-128"/>
              </a:rPr>
              <a:t>The cycle in the graph reveals the problem. The output of T1 depends on T2, and vice-versa.</a:t>
            </a:r>
          </a:p>
        </p:txBody>
      </p:sp>
      <p:sp>
        <p:nvSpPr>
          <p:cNvPr id="18" name="Oval 5">
            <a:extLst>
              <a:ext uri="{FF2B5EF4-FFF2-40B4-BE49-F238E27FC236}">
                <a16:creationId xmlns:a16="http://schemas.microsoft.com/office/drawing/2014/main" id="{D4468709-6B23-447F-AADF-68543E0C9AD6}"/>
              </a:ext>
            </a:extLst>
          </p:cNvPr>
          <p:cNvSpPr>
            <a:spLocks noChangeArrowheads="1"/>
          </p:cNvSpPr>
          <p:nvPr/>
        </p:nvSpPr>
        <p:spPr bwMode="auto">
          <a:xfrm>
            <a:off x="3068638" y="3983038"/>
            <a:ext cx="673100" cy="673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19" name="Oval 6">
            <a:extLst>
              <a:ext uri="{FF2B5EF4-FFF2-40B4-BE49-F238E27FC236}">
                <a16:creationId xmlns:a16="http://schemas.microsoft.com/office/drawing/2014/main" id="{10EAAEC2-ECCC-4DD8-B6A2-EF64B2E201EE}"/>
              </a:ext>
            </a:extLst>
          </p:cNvPr>
          <p:cNvSpPr>
            <a:spLocks noChangeArrowheads="1"/>
          </p:cNvSpPr>
          <p:nvPr/>
        </p:nvSpPr>
        <p:spPr bwMode="auto">
          <a:xfrm>
            <a:off x="5964238" y="3983038"/>
            <a:ext cx="673100" cy="673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20" name="Rectangle 7">
            <a:extLst>
              <a:ext uri="{FF2B5EF4-FFF2-40B4-BE49-F238E27FC236}">
                <a16:creationId xmlns:a16="http://schemas.microsoft.com/office/drawing/2014/main" id="{2C6EDD21-EEA5-4DA6-99AF-C365FB953408}"/>
              </a:ext>
            </a:extLst>
          </p:cNvPr>
          <p:cNvSpPr>
            <a:spLocks noChangeArrowheads="1"/>
          </p:cNvSpPr>
          <p:nvPr/>
        </p:nvSpPr>
        <p:spPr bwMode="auto">
          <a:xfrm>
            <a:off x="3124200" y="4114800"/>
            <a:ext cx="52578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T1</a:t>
            </a:r>
          </a:p>
        </p:txBody>
      </p:sp>
      <p:sp>
        <p:nvSpPr>
          <p:cNvPr id="21" name="Rectangle 8">
            <a:extLst>
              <a:ext uri="{FF2B5EF4-FFF2-40B4-BE49-F238E27FC236}">
                <a16:creationId xmlns:a16="http://schemas.microsoft.com/office/drawing/2014/main" id="{BD66D8EB-D06E-4524-A76B-E6ED05B04AE1}"/>
              </a:ext>
            </a:extLst>
          </p:cNvPr>
          <p:cNvSpPr>
            <a:spLocks noChangeArrowheads="1"/>
          </p:cNvSpPr>
          <p:nvPr/>
        </p:nvSpPr>
        <p:spPr bwMode="auto">
          <a:xfrm>
            <a:off x="6019800" y="4114800"/>
            <a:ext cx="52578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T2</a:t>
            </a:r>
          </a:p>
        </p:txBody>
      </p:sp>
      <p:grpSp>
        <p:nvGrpSpPr>
          <p:cNvPr id="22" name="Group 23">
            <a:extLst>
              <a:ext uri="{FF2B5EF4-FFF2-40B4-BE49-F238E27FC236}">
                <a16:creationId xmlns:a16="http://schemas.microsoft.com/office/drawing/2014/main" id="{CDBE6C48-1B2C-4495-AB71-449F6C0FCBEE}"/>
              </a:ext>
            </a:extLst>
          </p:cNvPr>
          <p:cNvGrpSpPr>
            <a:grpSpLocks/>
          </p:cNvGrpSpPr>
          <p:nvPr/>
        </p:nvGrpSpPr>
        <p:grpSpPr bwMode="auto">
          <a:xfrm>
            <a:off x="3671888" y="3733800"/>
            <a:ext cx="2362200" cy="471488"/>
            <a:chOff x="1353" y="2352"/>
            <a:chExt cx="1488" cy="297"/>
          </a:xfrm>
        </p:grpSpPr>
        <p:sp>
          <p:nvSpPr>
            <p:cNvPr id="23" name="Line 10">
              <a:extLst>
                <a:ext uri="{FF2B5EF4-FFF2-40B4-BE49-F238E27FC236}">
                  <a16:creationId xmlns:a16="http://schemas.microsoft.com/office/drawing/2014/main" id="{866421BF-0A42-482A-8DD0-A7A75E847106}"/>
                </a:ext>
              </a:extLst>
            </p:cNvPr>
            <p:cNvSpPr>
              <a:spLocks noChangeShapeType="1"/>
            </p:cNvSpPr>
            <p:nvPr/>
          </p:nvSpPr>
          <p:spPr bwMode="auto">
            <a:xfrm>
              <a:off x="1353" y="2601"/>
              <a:ext cx="1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24" name="Line 11">
              <a:extLst>
                <a:ext uri="{FF2B5EF4-FFF2-40B4-BE49-F238E27FC236}">
                  <a16:creationId xmlns:a16="http://schemas.microsoft.com/office/drawing/2014/main" id="{21B616E9-AA87-483A-87C4-F2C903D00269}"/>
                </a:ext>
              </a:extLst>
            </p:cNvPr>
            <p:cNvSpPr>
              <a:spLocks noChangeShapeType="1"/>
            </p:cNvSpPr>
            <p:nvPr/>
          </p:nvSpPr>
          <p:spPr bwMode="auto">
            <a:xfrm>
              <a:off x="2697" y="2553"/>
              <a:ext cx="144" cy="4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25" name="Line 12">
              <a:extLst>
                <a:ext uri="{FF2B5EF4-FFF2-40B4-BE49-F238E27FC236}">
                  <a16:creationId xmlns:a16="http://schemas.microsoft.com/office/drawing/2014/main" id="{BCB5B62C-BDB2-43A7-A823-1432810F2772}"/>
                </a:ext>
              </a:extLst>
            </p:cNvPr>
            <p:cNvSpPr>
              <a:spLocks noChangeShapeType="1"/>
            </p:cNvSpPr>
            <p:nvPr/>
          </p:nvSpPr>
          <p:spPr bwMode="auto">
            <a:xfrm flipV="1">
              <a:off x="2697" y="2601"/>
              <a:ext cx="144" cy="4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26" name="Rectangle 15">
              <a:extLst>
                <a:ext uri="{FF2B5EF4-FFF2-40B4-BE49-F238E27FC236}">
                  <a16:creationId xmlns:a16="http://schemas.microsoft.com/office/drawing/2014/main" id="{E2287087-CBA1-4964-98B2-499901214803}"/>
                </a:ext>
              </a:extLst>
            </p:cNvPr>
            <p:cNvSpPr>
              <a:spLocks noChangeArrowheads="1"/>
            </p:cNvSpPr>
            <p:nvPr/>
          </p:nvSpPr>
          <p:spPr bwMode="auto">
            <a:xfrm>
              <a:off x="1968" y="2352"/>
              <a:ext cx="26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A</a:t>
              </a:r>
            </a:p>
          </p:txBody>
        </p:sp>
      </p:grpSp>
      <p:grpSp>
        <p:nvGrpSpPr>
          <p:cNvPr id="27" name="Group 24">
            <a:extLst>
              <a:ext uri="{FF2B5EF4-FFF2-40B4-BE49-F238E27FC236}">
                <a16:creationId xmlns:a16="http://schemas.microsoft.com/office/drawing/2014/main" id="{02AEB28C-454F-4A23-8FB5-1C2567FECB36}"/>
              </a:ext>
            </a:extLst>
          </p:cNvPr>
          <p:cNvGrpSpPr>
            <a:grpSpLocks/>
          </p:cNvGrpSpPr>
          <p:nvPr/>
        </p:nvGrpSpPr>
        <p:grpSpPr bwMode="auto">
          <a:xfrm>
            <a:off x="3671888" y="4433886"/>
            <a:ext cx="2362200" cy="673099"/>
            <a:chOff x="1353" y="2793"/>
            <a:chExt cx="1488" cy="424"/>
          </a:xfrm>
        </p:grpSpPr>
        <p:sp>
          <p:nvSpPr>
            <p:cNvPr id="28" name="Line 9">
              <a:extLst>
                <a:ext uri="{FF2B5EF4-FFF2-40B4-BE49-F238E27FC236}">
                  <a16:creationId xmlns:a16="http://schemas.microsoft.com/office/drawing/2014/main" id="{DBD6C913-1E7E-4B79-92A0-2103D2B2D69B}"/>
                </a:ext>
              </a:extLst>
            </p:cNvPr>
            <p:cNvSpPr>
              <a:spLocks noChangeShapeType="1"/>
            </p:cNvSpPr>
            <p:nvPr/>
          </p:nvSpPr>
          <p:spPr bwMode="auto">
            <a:xfrm>
              <a:off x="1353" y="2841"/>
              <a:ext cx="1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29" name="Line 13">
              <a:extLst>
                <a:ext uri="{FF2B5EF4-FFF2-40B4-BE49-F238E27FC236}">
                  <a16:creationId xmlns:a16="http://schemas.microsoft.com/office/drawing/2014/main" id="{A5B83362-29B2-481F-A71B-57CABA1F41A0}"/>
                </a:ext>
              </a:extLst>
            </p:cNvPr>
            <p:cNvSpPr>
              <a:spLocks noChangeShapeType="1"/>
            </p:cNvSpPr>
            <p:nvPr/>
          </p:nvSpPr>
          <p:spPr bwMode="auto">
            <a:xfrm>
              <a:off x="1353" y="2841"/>
              <a:ext cx="144" cy="4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30" name="Line 14">
              <a:extLst>
                <a:ext uri="{FF2B5EF4-FFF2-40B4-BE49-F238E27FC236}">
                  <a16:creationId xmlns:a16="http://schemas.microsoft.com/office/drawing/2014/main" id="{B3441224-CBAE-45EF-A2AF-7FB6EB9B3236}"/>
                </a:ext>
              </a:extLst>
            </p:cNvPr>
            <p:cNvSpPr>
              <a:spLocks noChangeShapeType="1"/>
            </p:cNvSpPr>
            <p:nvPr/>
          </p:nvSpPr>
          <p:spPr bwMode="auto">
            <a:xfrm flipV="1">
              <a:off x="1353" y="2793"/>
              <a:ext cx="144" cy="4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CF0E30"/>
                </a:solidFill>
                <a:effectLst/>
                <a:uLnTx/>
                <a:uFillTx/>
                <a:latin typeface="Book Antiqua" panose="02040602050305030304" pitchFamily="18" charset="0"/>
                <a:ea typeface="MS PGothic" panose="020B0600070205080204" pitchFamily="34" charset="-128"/>
                <a:cs typeface="+mn-cs"/>
              </a:endParaRPr>
            </a:p>
          </p:txBody>
        </p:sp>
        <p:sp>
          <p:nvSpPr>
            <p:cNvPr id="31" name="Rectangle 16">
              <a:extLst>
                <a:ext uri="{FF2B5EF4-FFF2-40B4-BE49-F238E27FC236}">
                  <a16:creationId xmlns:a16="http://schemas.microsoft.com/office/drawing/2014/main" id="{A02DF537-99C1-4079-9C20-9127BB6D04F3}"/>
                </a:ext>
              </a:extLst>
            </p:cNvPr>
            <p:cNvSpPr>
              <a:spLocks noChangeArrowheads="1"/>
            </p:cNvSpPr>
            <p:nvPr/>
          </p:nvSpPr>
          <p:spPr bwMode="auto">
            <a:xfrm>
              <a:off x="1968" y="2928"/>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B</a:t>
              </a:r>
            </a:p>
          </p:txBody>
        </p:sp>
      </p:grpSp>
      <p:sp>
        <p:nvSpPr>
          <p:cNvPr id="32" name="Rectangle 17">
            <a:extLst>
              <a:ext uri="{FF2B5EF4-FFF2-40B4-BE49-F238E27FC236}">
                <a16:creationId xmlns:a16="http://schemas.microsoft.com/office/drawing/2014/main" id="{12523186-6539-45B3-BD5F-9CA2D07F6731}"/>
              </a:ext>
            </a:extLst>
          </p:cNvPr>
          <p:cNvSpPr>
            <a:spLocks noChangeArrowheads="1"/>
          </p:cNvSpPr>
          <p:nvPr/>
        </p:nvSpPr>
        <p:spPr bwMode="auto">
          <a:xfrm>
            <a:off x="7010400" y="4114800"/>
            <a:ext cx="2341989"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srgbClr val="FF0000"/>
                </a:solidFill>
                <a:effectLst/>
                <a:uLnTx/>
                <a:uFillTx/>
                <a:latin typeface="Book Antiqua" panose="02040602050305030304" pitchFamily="18" charset="0"/>
                <a:ea typeface="MS PGothic" panose="020B0600070205080204" pitchFamily="34" charset="-128"/>
                <a:cs typeface="+mn-cs"/>
              </a:rPr>
              <a:t>Precedence graph</a:t>
            </a:r>
          </a:p>
        </p:txBody>
      </p:sp>
      <p:sp>
        <p:nvSpPr>
          <p:cNvPr id="33" name="Rectangle 22">
            <a:extLst>
              <a:ext uri="{FF2B5EF4-FFF2-40B4-BE49-F238E27FC236}">
                <a16:creationId xmlns:a16="http://schemas.microsoft.com/office/drawing/2014/main" id="{D9630E7B-4E19-4E48-ADDF-9B09BBA6213E}"/>
              </a:ext>
            </a:extLst>
          </p:cNvPr>
          <p:cNvSpPr>
            <a:spLocks noChangeArrowheads="1"/>
          </p:cNvSpPr>
          <p:nvPr/>
        </p:nvSpPr>
        <p:spPr bwMode="auto">
          <a:xfrm>
            <a:off x="2286000" y="2438400"/>
            <a:ext cx="7653338" cy="831850"/>
          </a:xfrm>
          <a:prstGeom prst="rect">
            <a:avLst/>
          </a:prstGeom>
          <a:solidFill>
            <a:schemeClr val="bg1"/>
          </a:solidFill>
          <a:ln w="12700">
            <a:solidFill>
              <a:schemeClr val="tx1"/>
            </a:solidFill>
            <a:miter lim="800000"/>
            <a:headEnd/>
            <a:tailEnd/>
          </a:ln>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T1:	 R(A), W(A),   		     	     </a:t>
            </a:r>
            <a:r>
              <a:rPr kumimoji="0" lang="en-US" altLang="en-US" sz="2400" b="0" i="0" u="none" strike="noStrike" kern="1200" cap="none" spc="0" normalizeH="0" baseline="0" noProof="0">
                <a:ln>
                  <a:noFill/>
                </a:ln>
                <a:solidFill>
                  <a:srgbClr val="FFFFFF"/>
                </a:solidFill>
                <a:effectLst/>
                <a:uLnTx/>
                <a:uFillTx/>
                <a:latin typeface="Book Antiqua" panose="02040602050305030304" pitchFamily="18" charset="0"/>
                <a:ea typeface="MS PGothic" panose="020B0600070205080204" pitchFamily="34" charset="-128"/>
                <a:cs typeface="+mn-cs"/>
              </a:rPr>
              <a:t>  R(B), W(B)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T2:	   		</a:t>
            </a:r>
          </a:p>
        </p:txBody>
      </p:sp>
      <p:sp>
        <p:nvSpPr>
          <p:cNvPr id="34" name="Rectangle 21">
            <a:extLst>
              <a:ext uri="{FF2B5EF4-FFF2-40B4-BE49-F238E27FC236}">
                <a16:creationId xmlns:a16="http://schemas.microsoft.com/office/drawing/2014/main" id="{10D08A62-C6F6-4E63-8972-B28005B49EE4}"/>
              </a:ext>
            </a:extLst>
          </p:cNvPr>
          <p:cNvSpPr>
            <a:spLocks noChangeArrowheads="1"/>
          </p:cNvSpPr>
          <p:nvPr/>
        </p:nvSpPr>
        <p:spPr bwMode="auto">
          <a:xfrm>
            <a:off x="2286000" y="2438400"/>
            <a:ext cx="7653338" cy="831850"/>
          </a:xfrm>
          <a:prstGeom prst="rect">
            <a:avLst/>
          </a:prstGeom>
          <a:solidFill>
            <a:schemeClr val="bg1"/>
          </a:solidFill>
          <a:ln w="12700">
            <a:solidFill>
              <a:schemeClr val="tx1"/>
            </a:solidFill>
            <a:miter lim="800000"/>
            <a:headEnd/>
            <a:tailEnd/>
          </a:ln>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T1:	 R(A), W(A),   		     	       </a:t>
            </a:r>
            <a:r>
              <a:rPr kumimoji="0" lang="en-US" altLang="en-US" sz="2400" b="0" i="0" u="none" strike="noStrike" kern="1200" cap="none" spc="0" normalizeH="0" baseline="0" noProof="0">
                <a:ln>
                  <a:noFill/>
                </a:ln>
                <a:solidFill>
                  <a:srgbClr val="FFFFFF"/>
                </a:solidFill>
                <a:effectLst/>
                <a:uLnTx/>
                <a:uFillTx/>
                <a:latin typeface="Book Antiqua" panose="02040602050305030304" pitchFamily="18" charset="0"/>
                <a:ea typeface="MS PGothic" panose="020B0600070205080204" pitchFamily="34" charset="-128"/>
                <a:cs typeface="+mn-cs"/>
              </a:rPr>
              <a:t>R(B), W(B)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T2:	   		R(A),</a:t>
            </a:r>
            <a:r>
              <a:rPr kumimoji="0" lang="en-US" altLang="en-US" sz="2400" b="0" i="0" u="none" strike="noStrike" kern="1200" cap="none" spc="0" normalizeH="0" baseline="0" noProof="0">
                <a:ln>
                  <a:noFill/>
                </a:ln>
                <a:solidFill>
                  <a:srgbClr val="FFFFFF"/>
                </a:solidFill>
                <a:effectLst/>
                <a:uLnTx/>
                <a:uFillTx/>
                <a:latin typeface="Book Antiqua" panose="02040602050305030304" pitchFamily="18" charset="0"/>
                <a:ea typeface="MS PGothic" panose="020B0600070205080204" pitchFamily="34" charset="-128"/>
                <a:cs typeface="+mn-cs"/>
              </a:rPr>
              <a:t> W(A), R(B), W(B)</a:t>
            </a:r>
          </a:p>
        </p:txBody>
      </p:sp>
      <p:sp>
        <p:nvSpPr>
          <p:cNvPr id="35" name="Rectangle 19">
            <a:extLst>
              <a:ext uri="{FF2B5EF4-FFF2-40B4-BE49-F238E27FC236}">
                <a16:creationId xmlns:a16="http://schemas.microsoft.com/office/drawing/2014/main" id="{69C18386-1A27-4515-82A9-41025CE792E1}"/>
              </a:ext>
            </a:extLst>
          </p:cNvPr>
          <p:cNvSpPr>
            <a:spLocks noChangeArrowheads="1"/>
          </p:cNvSpPr>
          <p:nvPr/>
        </p:nvSpPr>
        <p:spPr bwMode="auto">
          <a:xfrm>
            <a:off x="2286000" y="2438400"/>
            <a:ext cx="7653338" cy="831850"/>
          </a:xfrm>
          <a:prstGeom prst="rect">
            <a:avLst/>
          </a:prstGeom>
          <a:solidFill>
            <a:schemeClr val="bg1"/>
          </a:solidFill>
          <a:ln w="12700">
            <a:solidFill>
              <a:schemeClr val="tx1"/>
            </a:solidFill>
            <a:miter lim="800000"/>
            <a:headEnd/>
            <a:tailEnd/>
          </a:ln>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T1:	 R(A), W(A),   		     	       </a:t>
            </a:r>
            <a:r>
              <a:rPr kumimoji="0" lang="en-US" altLang="en-US" sz="2400" b="0" i="0" u="none" strike="noStrike" kern="1200" cap="none" spc="0" normalizeH="0" baseline="0" noProof="0">
                <a:ln>
                  <a:noFill/>
                </a:ln>
                <a:solidFill>
                  <a:srgbClr val="FFFFFF"/>
                </a:solidFill>
                <a:effectLst/>
                <a:uLnTx/>
                <a:uFillTx/>
                <a:latin typeface="Book Antiqua" panose="02040602050305030304" pitchFamily="18" charset="0"/>
                <a:ea typeface="MS PGothic" panose="020B0600070205080204" pitchFamily="34" charset="-128"/>
                <a:cs typeface="+mn-cs"/>
              </a:rPr>
              <a:t>R(B), W(B)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T2:	   		R(A), W(A), R(B), W(B)</a:t>
            </a:r>
          </a:p>
        </p:txBody>
      </p:sp>
      <p:sp>
        <p:nvSpPr>
          <p:cNvPr id="36" name="Rectangle 20">
            <a:extLst>
              <a:ext uri="{FF2B5EF4-FFF2-40B4-BE49-F238E27FC236}">
                <a16:creationId xmlns:a16="http://schemas.microsoft.com/office/drawing/2014/main" id="{B65B9294-8F1C-4157-965B-3E2D49C5E5F6}"/>
              </a:ext>
            </a:extLst>
          </p:cNvPr>
          <p:cNvSpPr>
            <a:spLocks noChangeArrowheads="1"/>
          </p:cNvSpPr>
          <p:nvPr/>
        </p:nvSpPr>
        <p:spPr bwMode="auto">
          <a:xfrm>
            <a:off x="2286000" y="2438400"/>
            <a:ext cx="7653338" cy="831850"/>
          </a:xfrm>
          <a:prstGeom prst="rect">
            <a:avLst/>
          </a:prstGeom>
          <a:solidFill>
            <a:schemeClr val="bg1"/>
          </a:solidFill>
          <a:ln w="12700">
            <a:solidFill>
              <a:schemeClr val="tx1"/>
            </a:solidFill>
            <a:miter lim="800000"/>
            <a:headEnd/>
            <a:tailEnd/>
          </a:ln>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T1:	 R(A), W(A),   		     	       R(B)</a:t>
            </a:r>
            <a:r>
              <a:rPr kumimoji="0" lang="en-US" altLang="en-US" sz="2400" b="0" i="0" u="none" strike="noStrike" kern="1200" cap="none" spc="0" normalizeH="0" baseline="0" noProof="0">
                <a:ln>
                  <a:noFill/>
                </a:ln>
                <a:solidFill>
                  <a:srgbClr val="FFFFFF"/>
                </a:solidFill>
                <a:effectLst/>
                <a:uLnTx/>
                <a:uFillTx/>
                <a:latin typeface="Book Antiqua" panose="02040602050305030304" pitchFamily="18" charset="0"/>
                <a:ea typeface="MS PGothic" panose="020B0600070205080204" pitchFamily="34" charset="-128"/>
                <a:cs typeface="+mn-cs"/>
              </a:rPr>
              <a:t>, W(B)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Book Antiqua" panose="02040602050305030304" pitchFamily="18" charset="0"/>
                <a:ea typeface="MS PGothic" panose="020B0600070205080204" pitchFamily="34" charset="-128"/>
                <a:cs typeface="+mn-cs"/>
              </a:rPr>
              <a:t>T2:	   		R(A), W(A), R(B), W(B)</a:t>
            </a:r>
          </a:p>
        </p:txBody>
      </p:sp>
      <p:sp>
        <p:nvSpPr>
          <p:cNvPr id="37" name="Rectangle 18">
            <a:extLst>
              <a:ext uri="{FF2B5EF4-FFF2-40B4-BE49-F238E27FC236}">
                <a16:creationId xmlns:a16="http://schemas.microsoft.com/office/drawing/2014/main" id="{ABFE3489-ED57-49B1-A01C-C86EF291AF22}"/>
              </a:ext>
            </a:extLst>
          </p:cNvPr>
          <p:cNvSpPr>
            <a:spLocks noChangeArrowheads="1"/>
          </p:cNvSpPr>
          <p:nvPr/>
        </p:nvSpPr>
        <p:spPr bwMode="auto">
          <a:xfrm>
            <a:off x="2286000" y="2438400"/>
            <a:ext cx="7653338" cy="831850"/>
          </a:xfrm>
          <a:prstGeom prst="rect">
            <a:avLst/>
          </a:prstGeom>
          <a:solidFill>
            <a:schemeClr val="bg1"/>
          </a:solidFill>
          <a:ln w="12700">
            <a:solidFill>
              <a:schemeClr val="tx1"/>
            </a:solidFill>
            <a:miter lim="800000"/>
            <a:headEnd/>
            <a:tailEnd/>
          </a:ln>
        </p:spPr>
        <p:txBody>
          <a:bodyPr wrap="none" lIns="90488" tIns="44450" rIns="90488" bIns="44450">
            <a:spAutoFit/>
          </a:bodyPr>
          <a:lstStyle>
            <a:lvl1pPr>
              <a:defRPr sz="3600">
                <a:solidFill>
                  <a:srgbClr val="CF0E30"/>
                </a:solidFill>
                <a:latin typeface="Book Antiqua" panose="02040602050305030304" pitchFamily="18" charset="0"/>
                <a:ea typeface="MS PGothic" panose="020B0600070205080204" pitchFamily="34" charset="-128"/>
              </a:defRPr>
            </a:lvl1pPr>
            <a:lvl2pPr marL="742950" indent="-285750">
              <a:defRPr sz="3600">
                <a:solidFill>
                  <a:srgbClr val="CF0E30"/>
                </a:solidFill>
                <a:latin typeface="Book Antiqua" panose="02040602050305030304" pitchFamily="18" charset="0"/>
                <a:ea typeface="MS PGothic" panose="020B0600070205080204" pitchFamily="34" charset="-128"/>
              </a:defRPr>
            </a:lvl2pPr>
            <a:lvl3pPr marL="1143000" indent="-228600">
              <a:defRPr sz="3600">
                <a:solidFill>
                  <a:srgbClr val="CF0E30"/>
                </a:solidFill>
                <a:latin typeface="Book Antiqua" panose="02040602050305030304" pitchFamily="18" charset="0"/>
                <a:ea typeface="MS PGothic" panose="020B0600070205080204" pitchFamily="34" charset="-128"/>
              </a:defRPr>
            </a:lvl3pPr>
            <a:lvl4pPr marL="1600200" indent="-228600">
              <a:defRPr sz="3600">
                <a:solidFill>
                  <a:srgbClr val="CF0E30"/>
                </a:solidFill>
                <a:latin typeface="Book Antiqua" panose="02040602050305030304" pitchFamily="18" charset="0"/>
                <a:ea typeface="MS PGothic" panose="020B0600070205080204" pitchFamily="34" charset="-128"/>
              </a:defRPr>
            </a:lvl4pPr>
            <a:lvl5pPr marL="2057400" indent="-228600">
              <a:defRPr sz="3600">
                <a:solidFill>
                  <a:srgbClr val="CF0E30"/>
                </a:solidFill>
                <a:latin typeface="Book Antiqua" panose="02040602050305030304" pitchFamily="18" charset="0"/>
                <a:ea typeface="MS PGothic" panose="020B0600070205080204" pitchFamily="34" charset="-128"/>
              </a:defRPr>
            </a:lvl5pPr>
            <a:lvl6pPr marL="25146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6pPr>
            <a:lvl7pPr marL="29718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7pPr>
            <a:lvl8pPr marL="34290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8pPr>
            <a:lvl9pPr marL="3886200" indent="-228600" eaLnBrk="0" fontAlgn="base" hangingPunct="0">
              <a:spcBef>
                <a:spcPct val="0"/>
              </a:spcBef>
              <a:spcAft>
                <a:spcPct val="0"/>
              </a:spcAft>
              <a:defRPr sz="3600">
                <a:solidFill>
                  <a:srgbClr val="CF0E30"/>
                </a:solidFill>
                <a:latin typeface="Book Antiqua" panose="0204060205030503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Book Antiqua" panose="02040602050305030304" pitchFamily="18" charset="0"/>
                <a:ea typeface="MS PGothic" panose="020B0600070205080204" pitchFamily="34" charset="-128"/>
                <a:cs typeface="+mn-cs"/>
              </a:rPr>
              <a:t>T1:	 R(A), W(A),   		     	       R(B), W(B)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Book Antiqua" panose="02040602050305030304" pitchFamily="18" charset="0"/>
                <a:ea typeface="MS PGothic" panose="020B0600070205080204" pitchFamily="34" charset="-128"/>
                <a:cs typeface="+mn-cs"/>
              </a:rPr>
              <a:t>T2:	   		R(A), W(A), R(B), W(B)</a:t>
            </a:r>
          </a:p>
        </p:txBody>
      </p:sp>
    </p:spTree>
    <p:extLst>
      <p:ext uri="{BB962C8B-B14F-4D97-AF65-F5344CB8AC3E}">
        <p14:creationId xmlns:p14="http://schemas.microsoft.com/office/powerpoint/2010/main" val="308063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dissolv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utoUpdateAnimBg="0"/>
      <p:bldP spid="35" grpId="0" animBg="1" autoUpdateAnimBg="0"/>
      <p:bldP spid="36" grpId="0" animBg="1" autoUpdateAnimBg="0"/>
      <p:bldP spid="37"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Concurrency Control Techniques</a:t>
            </a:r>
            <a:endParaRPr lang="nb-NO" dirty="0"/>
          </a:p>
        </p:txBody>
      </p:sp>
    </p:spTree>
    <p:extLst>
      <p:ext uri="{BB962C8B-B14F-4D97-AF65-F5344CB8AC3E}">
        <p14:creationId xmlns:p14="http://schemas.microsoft.com/office/powerpoint/2010/main" val="3570461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Control Techniques</a:t>
            </a:r>
          </a:p>
        </p:txBody>
      </p:sp>
      <p:sp>
        <p:nvSpPr>
          <p:cNvPr id="3" name="Text Placeholder 2"/>
          <p:cNvSpPr>
            <a:spLocks noGrp="1"/>
          </p:cNvSpPr>
          <p:nvPr>
            <p:ph idx="1"/>
          </p:nvPr>
        </p:nvSpPr>
        <p:spPr/>
        <p:txBody>
          <a:bodyPr/>
          <a:lstStyle/>
          <a:p>
            <a:pPr eaLnBrk="1" hangingPunct="1"/>
            <a:r>
              <a:rPr lang="en-US" altLang="en-US" sz="2400" dirty="0"/>
              <a:t>Two basic concurrency control techniques:</a:t>
            </a:r>
          </a:p>
          <a:p>
            <a:pPr lvl="1" eaLnBrk="1" hangingPunct="1"/>
            <a:r>
              <a:rPr lang="en-US" altLang="en-US" sz="2400" dirty="0"/>
              <a:t>Locking,</a:t>
            </a:r>
          </a:p>
          <a:p>
            <a:pPr lvl="1" eaLnBrk="1" hangingPunct="1"/>
            <a:r>
              <a:rPr lang="en-US" altLang="en-US" sz="2400" dirty="0"/>
              <a:t>Timestamping.</a:t>
            </a:r>
          </a:p>
          <a:p>
            <a:pPr eaLnBrk="1" hangingPunct="1"/>
            <a:r>
              <a:rPr lang="en-US" altLang="en-US" sz="2400" dirty="0"/>
              <a:t>Both are conservative approaches: delay transactions in case they conflict with other transactions.</a:t>
            </a:r>
          </a:p>
          <a:p>
            <a:pPr eaLnBrk="1" hangingPunct="1"/>
            <a:r>
              <a:rPr lang="en-US" altLang="en-US" sz="2400" dirty="0"/>
              <a:t>Optimistic methods assume conflict is rare and only check for conflicts at commit.</a:t>
            </a:r>
          </a:p>
        </p:txBody>
      </p:sp>
    </p:spTree>
    <p:extLst>
      <p:ext uri="{BB962C8B-B14F-4D97-AF65-F5344CB8AC3E}">
        <p14:creationId xmlns:p14="http://schemas.microsoft.com/office/powerpoint/2010/main" val="3395403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Locking</a:t>
            </a:r>
          </a:p>
        </p:txBody>
      </p:sp>
      <p:sp>
        <p:nvSpPr>
          <p:cNvPr id="3" name="Text Placeholder 2"/>
          <p:cNvSpPr>
            <a:spLocks noGrp="1"/>
          </p:cNvSpPr>
          <p:nvPr>
            <p:ph idx="1"/>
          </p:nvPr>
        </p:nvSpPr>
        <p:spPr/>
        <p:txBody>
          <a:bodyPr>
            <a:normAutofit/>
          </a:bodyPr>
          <a:lstStyle/>
          <a:p>
            <a:r>
              <a:rPr lang="en-US" altLang="en-US" sz="2400" dirty="0"/>
              <a:t>Transaction uses locks to deny access to other transactions and so prevent incorrect updates.</a:t>
            </a:r>
          </a:p>
          <a:p>
            <a:pPr>
              <a:buFontTx/>
              <a:buChar char="•"/>
            </a:pPr>
            <a:r>
              <a:rPr lang="en-US" altLang="en-US" sz="2400" dirty="0"/>
              <a:t>Most widely used approach to ensure serializability.</a:t>
            </a:r>
          </a:p>
          <a:p>
            <a:pPr>
              <a:buFontTx/>
              <a:buChar char="•"/>
            </a:pPr>
            <a:r>
              <a:rPr lang="en-US" altLang="en-US" sz="2400" dirty="0"/>
              <a:t>Generally, a transaction must claim a </a:t>
            </a:r>
            <a:r>
              <a:rPr lang="en-US" altLang="en-US" sz="2400" b="1" dirty="0"/>
              <a:t>shared</a:t>
            </a:r>
            <a:r>
              <a:rPr lang="en-US" altLang="en-US" sz="2400" i="1" dirty="0"/>
              <a:t> </a:t>
            </a:r>
            <a:r>
              <a:rPr lang="en-US" altLang="en-US" sz="2400" dirty="0"/>
              <a:t>(</a:t>
            </a:r>
            <a:r>
              <a:rPr lang="en-US" altLang="en-US" sz="2400" b="1" dirty="0"/>
              <a:t>read</a:t>
            </a:r>
            <a:r>
              <a:rPr lang="en-US" altLang="en-US" sz="2400" dirty="0"/>
              <a:t>) or </a:t>
            </a:r>
            <a:r>
              <a:rPr lang="en-US" altLang="en-US" sz="2400" b="1" dirty="0"/>
              <a:t>exclusive</a:t>
            </a:r>
            <a:r>
              <a:rPr lang="en-US" altLang="en-US" sz="2400" i="1" dirty="0"/>
              <a:t> </a:t>
            </a:r>
            <a:r>
              <a:rPr lang="en-US" altLang="en-US" sz="2400" dirty="0"/>
              <a:t>(</a:t>
            </a:r>
            <a:r>
              <a:rPr lang="en-US" altLang="en-US" sz="2400" b="1" dirty="0"/>
              <a:t>write</a:t>
            </a:r>
            <a:r>
              <a:rPr lang="en-US" altLang="en-US" sz="2400" dirty="0"/>
              <a:t>) lock on a data item before read or write.</a:t>
            </a:r>
          </a:p>
          <a:p>
            <a:pPr>
              <a:buFontTx/>
              <a:buChar char="•"/>
            </a:pPr>
            <a:r>
              <a:rPr lang="en-US" altLang="en-US" sz="2400" dirty="0"/>
              <a:t>Lock prevents another transaction from modifying item or even reading it, in the case of a write lock.</a:t>
            </a:r>
          </a:p>
          <a:p>
            <a:pPr>
              <a:buFontTx/>
              <a:buChar char="•"/>
            </a:pPr>
            <a:r>
              <a:rPr lang="en-US" altLang="en-US" sz="2400" dirty="0"/>
              <a:t>A mechanism used to control access to database objects</a:t>
            </a:r>
          </a:p>
        </p:txBody>
      </p:sp>
    </p:spTree>
    <p:extLst>
      <p:ext uri="{BB962C8B-B14F-4D97-AF65-F5344CB8AC3E}">
        <p14:creationId xmlns:p14="http://schemas.microsoft.com/office/powerpoint/2010/main" val="3178437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Locking - Basic Rules</a:t>
            </a:r>
            <a:endParaRPr lang="en-US" sz="2000" dirty="0"/>
          </a:p>
        </p:txBody>
      </p:sp>
      <p:sp>
        <p:nvSpPr>
          <p:cNvPr id="3" name="Text Placeholder 2"/>
          <p:cNvSpPr>
            <a:spLocks noGrp="1"/>
          </p:cNvSpPr>
          <p:nvPr>
            <p:ph idx="1"/>
          </p:nvPr>
        </p:nvSpPr>
        <p:spPr>
          <a:xfrm>
            <a:off x="783004" y="1838781"/>
            <a:ext cx="10707595" cy="3800208"/>
          </a:xfrm>
        </p:spPr>
        <p:txBody>
          <a:bodyPr>
            <a:normAutofit/>
          </a:bodyPr>
          <a:lstStyle/>
          <a:p>
            <a:pPr eaLnBrk="1" hangingPunct="1"/>
            <a:r>
              <a:rPr lang="en-US" altLang="en-US" sz="2400" dirty="0"/>
              <a:t>If transaction has </a:t>
            </a:r>
            <a:r>
              <a:rPr lang="en-US" altLang="en-US" sz="2400" b="1" dirty="0"/>
              <a:t>shared(S) lock </a:t>
            </a:r>
            <a:r>
              <a:rPr lang="en-US" altLang="en-US" sz="2400" dirty="0"/>
              <a:t>on item, can </a:t>
            </a:r>
            <a:r>
              <a:rPr lang="en-US" altLang="en-US" sz="2400" b="1" dirty="0"/>
              <a:t>read</a:t>
            </a:r>
            <a:r>
              <a:rPr lang="en-US" altLang="en-US" sz="2400" dirty="0"/>
              <a:t> but not update item.</a:t>
            </a:r>
          </a:p>
          <a:p>
            <a:pPr eaLnBrk="1" hangingPunct="1"/>
            <a:r>
              <a:rPr lang="en-US" altLang="en-US" sz="2400" dirty="0"/>
              <a:t>If transaction has </a:t>
            </a:r>
            <a:r>
              <a:rPr lang="en-US" altLang="en-US" sz="2400" b="1" dirty="0"/>
              <a:t>exclusive(X) lock </a:t>
            </a:r>
            <a:r>
              <a:rPr lang="en-US" altLang="en-US" sz="2400" dirty="0"/>
              <a:t>on item, can both </a:t>
            </a:r>
            <a:r>
              <a:rPr lang="en-US" altLang="en-US" sz="2400" b="1" dirty="0"/>
              <a:t>read</a:t>
            </a:r>
            <a:r>
              <a:rPr lang="en-US" altLang="en-US" sz="2400" dirty="0"/>
              <a:t> and </a:t>
            </a:r>
            <a:r>
              <a:rPr lang="en-US" altLang="en-US" sz="2400" b="1" dirty="0"/>
              <a:t>update</a:t>
            </a:r>
            <a:r>
              <a:rPr lang="en-US" altLang="en-US" sz="2400" dirty="0"/>
              <a:t> item.</a:t>
            </a:r>
          </a:p>
          <a:p>
            <a:pPr eaLnBrk="1" hangingPunct="1"/>
            <a:r>
              <a:rPr lang="en-US" altLang="en-US" sz="2400" dirty="0"/>
              <a:t>Reads cannot conflict, so more than one transaction can hold shared locks simultaneously on same item.</a:t>
            </a:r>
          </a:p>
          <a:p>
            <a:pPr eaLnBrk="1" hangingPunct="1"/>
            <a:r>
              <a:rPr lang="en-US" altLang="en-US" sz="2400" dirty="0"/>
              <a:t>Exclusive lock gives transaction exclusive access to that item.</a:t>
            </a:r>
          </a:p>
          <a:p>
            <a:pPr eaLnBrk="1" hangingPunct="1"/>
            <a:endParaRPr lang="en-US" altLang="en-US" sz="2400" dirty="0"/>
          </a:p>
        </p:txBody>
      </p:sp>
      <p:sp>
        <p:nvSpPr>
          <p:cNvPr id="4" name="TextBox 3"/>
          <p:cNvSpPr txBox="1"/>
          <p:nvPr/>
        </p:nvSpPr>
        <p:spPr>
          <a:xfrm>
            <a:off x="2929134" y="5069653"/>
            <a:ext cx="87386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C00000"/>
                </a:solidFill>
                <a:effectLst/>
                <a:uLnTx/>
                <a:uFillTx/>
                <a:latin typeface="Calibri"/>
                <a:ea typeface="+mn-ea"/>
                <a:cs typeface="+mn-cs"/>
              </a:rPr>
              <a:t>T</a:t>
            </a:r>
            <a:r>
              <a:rPr kumimoji="0" lang="nb-NO" sz="1100" b="0" i="0" u="none" strike="noStrike" kern="1200" cap="none" spc="0" normalizeH="0" baseline="0" noProof="0" dirty="0">
                <a:ln>
                  <a:noFill/>
                </a:ln>
                <a:solidFill>
                  <a:srgbClr val="C00000"/>
                </a:solidFill>
                <a:effectLst/>
                <a:uLnTx/>
                <a:uFillTx/>
                <a:latin typeface="Calibri"/>
                <a:ea typeface="+mn-ea"/>
                <a:cs typeface="+mn-cs"/>
              </a:rPr>
              <a:t>A</a:t>
            </a:r>
            <a:r>
              <a:rPr kumimoji="0" lang="nb-NO" sz="1800" b="0" i="0" u="none" strike="noStrike" kern="1200" cap="none" spc="0" normalizeH="0" baseline="0" noProof="0" dirty="0">
                <a:ln>
                  <a:noFill/>
                </a:ln>
                <a:solidFill>
                  <a:srgbClr val="C00000"/>
                </a:solidFill>
                <a:effectLst/>
                <a:uLnTx/>
                <a:uFillTx/>
                <a:latin typeface="Calibri"/>
                <a:ea typeface="+mn-ea"/>
                <a:cs typeface="+mn-cs"/>
              </a:rPr>
              <a:t> has:</a:t>
            </a:r>
          </a:p>
        </p:txBody>
      </p:sp>
      <p:sp>
        <p:nvSpPr>
          <p:cNvPr id="5" name="TextBox 4"/>
          <p:cNvSpPr txBox="1"/>
          <p:nvPr/>
        </p:nvSpPr>
        <p:spPr>
          <a:xfrm>
            <a:off x="6196134" y="3970587"/>
            <a:ext cx="255229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a:ea typeface="+mn-ea"/>
                <a:cs typeface="+mn-cs"/>
              </a:rPr>
              <a:t>T</a:t>
            </a:r>
            <a:r>
              <a:rPr kumimoji="0" lang="en-US" sz="1100" b="0" i="0" u="none" strike="noStrike" kern="1200" cap="none" spc="0" normalizeH="0" baseline="0" noProof="0" dirty="0">
                <a:ln>
                  <a:noFill/>
                </a:ln>
                <a:solidFill>
                  <a:srgbClr val="C00000"/>
                </a:solidFill>
                <a:effectLst/>
                <a:uLnTx/>
                <a:uFillTx/>
                <a:latin typeface="Calibri"/>
                <a:ea typeface="+mn-ea"/>
                <a:cs typeface="+mn-cs"/>
              </a:rPr>
              <a:t>B</a:t>
            </a:r>
            <a:r>
              <a:rPr kumimoji="0" lang="en-US" sz="1800" b="0" i="0" u="none" strike="noStrike" kern="1200" cap="none" spc="0" normalizeH="0" baseline="0" noProof="0" dirty="0">
                <a:ln>
                  <a:noFill/>
                </a:ln>
                <a:solidFill>
                  <a:srgbClr val="C00000"/>
                </a:solidFill>
                <a:effectLst/>
                <a:uLnTx/>
                <a:uFillTx/>
                <a:latin typeface="Calibri"/>
                <a:ea typeface="+mn-ea"/>
                <a:cs typeface="+mn-cs"/>
              </a:rPr>
              <a:t> requests:</a:t>
            </a:r>
          </a:p>
        </p:txBody>
      </p:sp>
      <p:graphicFrame>
        <p:nvGraphicFramePr>
          <p:cNvPr id="6" name="Table 5"/>
          <p:cNvGraphicFramePr>
            <a:graphicFrameLocks noGrp="1"/>
          </p:cNvGraphicFramePr>
          <p:nvPr/>
        </p:nvGraphicFramePr>
        <p:xfrm>
          <a:off x="3802995" y="4339919"/>
          <a:ext cx="4536000" cy="1828800"/>
        </p:xfrm>
        <a:graphic>
          <a:graphicData uri="http://schemas.openxmlformats.org/drawingml/2006/table">
            <a:tbl>
              <a:tblPr firstRow="1" bandRow="1">
                <a:tableStyleId>{85BE263C-DBD7-4A20-BB59-AAB30ACAA65A}</a:tableStyleId>
              </a:tblPr>
              <a:tblGrid>
                <a:gridCol w="1512000">
                  <a:extLst>
                    <a:ext uri="{9D8B030D-6E8A-4147-A177-3AD203B41FA5}">
                      <a16:colId xmlns:a16="http://schemas.microsoft.com/office/drawing/2014/main" val="1924630067"/>
                    </a:ext>
                  </a:extLst>
                </a:gridCol>
                <a:gridCol w="1512000">
                  <a:extLst>
                    <a:ext uri="{9D8B030D-6E8A-4147-A177-3AD203B41FA5}">
                      <a16:colId xmlns:a16="http://schemas.microsoft.com/office/drawing/2014/main" val="547677718"/>
                    </a:ext>
                  </a:extLst>
                </a:gridCol>
                <a:gridCol w="1512000">
                  <a:extLst>
                    <a:ext uri="{9D8B030D-6E8A-4147-A177-3AD203B41FA5}">
                      <a16:colId xmlns:a16="http://schemas.microsoft.com/office/drawing/2014/main" val="2130724539"/>
                    </a:ext>
                  </a:extLst>
                </a:gridCol>
              </a:tblGrid>
              <a:tr h="432000">
                <a:tc>
                  <a:txBody>
                    <a:bodyPr/>
                    <a:lstStyle/>
                    <a:p>
                      <a:pPr algn="ctr"/>
                      <a:endParaRPr lang="en-US" noProof="0"/>
                    </a:p>
                  </a:txBody>
                  <a:tcPr anchor="ctr">
                    <a:lnR w="12700" cap="flat" cmpd="sng" algn="ctr">
                      <a:solidFill>
                        <a:schemeClr val="tx1"/>
                      </a:solidFill>
                      <a:prstDash val="solid"/>
                      <a:round/>
                      <a:headEnd type="none" w="med" len="med"/>
                      <a:tailEnd type="none" w="med" len="med"/>
                    </a:lnR>
                  </a:tcPr>
                </a:tc>
                <a:tc>
                  <a:txBody>
                    <a:bodyPr/>
                    <a:lstStyle/>
                    <a:p>
                      <a:pPr algn="ctr"/>
                      <a:r>
                        <a:rPr lang="en-US" noProof="0"/>
                        <a:t>X lock</a:t>
                      </a:r>
                    </a:p>
                  </a:txBody>
                  <a:tcPr anchor="ctr">
                    <a:lnL w="12700" cap="flat" cmpd="sng" algn="ctr">
                      <a:solidFill>
                        <a:schemeClr val="tx1"/>
                      </a:solidFill>
                      <a:prstDash val="solid"/>
                      <a:round/>
                      <a:headEnd type="none" w="med" len="med"/>
                      <a:tailEnd type="none" w="med" len="med"/>
                    </a:lnL>
                  </a:tcPr>
                </a:tc>
                <a:tc>
                  <a:txBody>
                    <a:bodyPr/>
                    <a:lstStyle/>
                    <a:p>
                      <a:pPr algn="ctr"/>
                      <a:r>
                        <a:rPr lang="en-US" noProof="0"/>
                        <a:t>S lock</a:t>
                      </a:r>
                    </a:p>
                  </a:txBody>
                  <a:tcPr anchor="ctr"/>
                </a:tc>
                <a:extLst>
                  <a:ext uri="{0D108BD9-81ED-4DB2-BD59-A6C34878D82A}">
                    <a16:rowId xmlns:a16="http://schemas.microsoft.com/office/drawing/2014/main" val="2783612463"/>
                  </a:ext>
                </a:extLst>
              </a:tr>
              <a:tr h="432000">
                <a:tc>
                  <a:txBody>
                    <a:bodyPr/>
                    <a:lstStyle/>
                    <a:p>
                      <a:pPr algn="ctr"/>
                      <a:r>
                        <a:rPr lang="en-US" noProof="0"/>
                        <a:t>X lock</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a:t>N</a:t>
                      </a:r>
                    </a:p>
                  </a:txBody>
                  <a:tcPr anchor="ctr">
                    <a:lnL w="12700" cap="flat" cmpd="sng" algn="ctr">
                      <a:solidFill>
                        <a:schemeClr val="tx1"/>
                      </a:solidFill>
                      <a:prstDash val="solid"/>
                      <a:round/>
                      <a:headEnd type="none" w="med" len="med"/>
                      <a:tailEnd type="none" w="med" len="med"/>
                    </a:lnL>
                  </a:tcPr>
                </a:tc>
                <a:tc>
                  <a:txBody>
                    <a:bodyPr/>
                    <a:lstStyle/>
                    <a:p>
                      <a:pPr algn="ctr"/>
                      <a:r>
                        <a:rPr lang="en-US" noProof="0"/>
                        <a:t>N</a:t>
                      </a:r>
                    </a:p>
                  </a:txBody>
                  <a:tcPr anchor="ctr"/>
                </a:tc>
                <a:extLst>
                  <a:ext uri="{0D108BD9-81ED-4DB2-BD59-A6C34878D82A}">
                    <a16:rowId xmlns:a16="http://schemas.microsoft.com/office/drawing/2014/main" val="3074818453"/>
                  </a:ext>
                </a:extLst>
              </a:tr>
              <a:tr h="432000">
                <a:tc>
                  <a:txBody>
                    <a:bodyPr/>
                    <a:lstStyle/>
                    <a:p>
                      <a:pPr algn="ctr"/>
                      <a:r>
                        <a:rPr lang="en-US" noProof="0"/>
                        <a:t>S lock</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a:t>N</a:t>
                      </a:r>
                    </a:p>
                  </a:txBody>
                  <a:tcPr anchor="ctr">
                    <a:lnL w="12700" cap="flat" cmpd="sng" algn="ctr">
                      <a:solidFill>
                        <a:schemeClr val="tx1"/>
                      </a:solidFill>
                      <a:prstDash val="solid"/>
                      <a:round/>
                      <a:headEnd type="none" w="med" len="med"/>
                      <a:tailEnd type="none" w="med" len="med"/>
                    </a:lnL>
                  </a:tcPr>
                </a:tc>
                <a:tc>
                  <a:txBody>
                    <a:bodyPr/>
                    <a:lstStyle/>
                    <a:p>
                      <a:pPr algn="ctr"/>
                      <a:r>
                        <a:rPr lang="en-US" noProof="0"/>
                        <a:t>Y</a:t>
                      </a:r>
                    </a:p>
                  </a:txBody>
                  <a:tcPr anchor="ctr"/>
                </a:tc>
                <a:extLst>
                  <a:ext uri="{0D108BD9-81ED-4DB2-BD59-A6C34878D82A}">
                    <a16:rowId xmlns:a16="http://schemas.microsoft.com/office/drawing/2014/main" val="4155756010"/>
                  </a:ext>
                </a:extLst>
              </a:tr>
              <a:tr h="432000">
                <a:tc>
                  <a:txBody>
                    <a:bodyPr/>
                    <a:lstStyle/>
                    <a:p>
                      <a:pPr algn="ctr"/>
                      <a:r>
                        <a:rPr lang="en-US" noProof="0"/>
                        <a:t>No lock</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a:t>Y</a:t>
                      </a:r>
                    </a:p>
                  </a:txBody>
                  <a:tcPr anchor="ctr">
                    <a:lnL w="12700" cap="flat" cmpd="sng" algn="ctr">
                      <a:solidFill>
                        <a:schemeClr val="tx1"/>
                      </a:solidFill>
                      <a:prstDash val="solid"/>
                      <a:round/>
                      <a:headEnd type="none" w="med" len="med"/>
                      <a:tailEnd type="none" w="med" len="med"/>
                    </a:lnL>
                  </a:tcPr>
                </a:tc>
                <a:tc>
                  <a:txBody>
                    <a:bodyPr/>
                    <a:lstStyle/>
                    <a:p>
                      <a:pPr algn="ctr"/>
                      <a:r>
                        <a:rPr lang="en-US" noProof="0" dirty="0"/>
                        <a:t>Y</a:t>
                      </a:r>
                    </a:p>
                  </a:txBody>
                  <a:tcPr anchor="ctr"/>
                </a:tc>
                <a:extLst>
                  <a:ext uri="{0D108BD9-81ED-4DB2-BD59-A6C34878D82A}">
                    <a16:rowId xmlns:a16="http://schemas.microsoft.com/office/drawing/2014/main" val="4173857992"/>
                  </a:ext>
                </a:extLst>
              </a:tr>
            </a:tbl>
          </a:graphicData>
        </a:graphic>
      </p:graphicFrame>
      <p:sp>
        <p:nvSpPr>
          <p:cNvPr id="7" name="TextBox 6"/>
          <p:cNvSpPr txBox="1"/>
          <p:nvPr/>
        </p:nvSpPr>
        <p:spPr>
          <a:xfrm>
            <a:off x="4959857" y="6211669"/>
            <a:ext cx="222227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4CAD">
                    <a:lumMod val="75000"/>
                  </a:srgbClr>
                </a:solidFill>
                <a:effectLst/>
                <a:uLnTx/>
                <a:uFillTx/>
                <a:latin typeface="Calibri"/>
                <a:ea typeface="+mn-ea"/>
                <a:cs typeface="+mn-cs"/>
              </a:rPr>
              <a:t>Y: lock can be granted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4CAD">
                    <a:lumMod val="75000"/>
                  </a:srgbClr>
                </a:solidFill>
                <a:effectLst/>
                <a:uLnTx/>
                <a:uFillTx/>
                <a:latin typeface="Calibri"/>
                <a:ea typeface="+mn-ea"/>
                <a:cs typeface="+mn-cs"/>
              </a:rPr>
              <a:t>N: lock is not granted</a:t>
            </a:r>
          </a:p>
        </p:txBody>
      </p:sp>
    </p:spTree>
    <p:extLst>
      <p:ext uri="{BB962C8B-B14F-4D97-AF65-F5344CB8AC3E}">
        <p14:creationId xmlns:p14="http://schemas.microsoft.com/office/powerpoint/2010/main" val="2927970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Locking - Basic Rules</a:t>
            </a:r>
            <a:endParaRPr lang="en-US" sz="2000" dirty="0"/>
          </a:p>
        </p:txBody>
      </p:sp>
      <p:sp>
        <p:nvSpPr>
          <p:cNvPr id="3" name="Text Placeholder 2"/>
          <p:cNvSpPr>
            <a:spLocks noGrp="1"/>
          </p:cNvSpPr>
          <p:nvPr>
            <p:ph idx="1"/>
          </p:nvPr>
        </p:nvSpPr>
        <p:spPr/>
        <p:txBody>
          <a:bodyPr>
            <a:normAutofit/>
          </a:bodyPr>
          <a:lstStyle/>
          <a:p>
            <a:r>
              <a:rPr lang="en-US" altLang="en-US" sz="2400" dirty="0"/>
              <a:t>Some systems allow transaction to upgrade read lock to an exclusive lock, or downgrade exclusive lock to a shared lock.</a:t>
            </a:r>
          </a:p>
          <a:p>
            <a:r>
              <a:rPr lang="en-US" sz="2400" dirty="0"/>
              <a:t>Data items (or objects) of various sizes (from the entire database, tuple(s) or column(s) in a relation, several relations, to a field or single data value) may be locked. </a:t>
            </a:r>
          </a:p>
          <a:p>
            <a:pPr lvl="1"/>
            <a:r>
              <a:rPr lang="en-US" sz="2400" dirty="0"/>
              <a:t>The larger the data object being locked, the lower the degree of concurrency in the system.</a:t>
            </a:r>
          </a:p>
          <a:p>
            <a:pPr eaLnBrk="1" hangingPunct="1"/>
            <a:endParaRPr lang="en-US" altLang="en-US" sz="2400" dirty="0"/>
          </a:p>
        </p:txBody>
      </p:sp>
    </p:spTree>
    <p:extLst>
      <p:ext uri="{BB962C8B-B14F-4D97-AF65-F5344CB8AC3E}">
        <p14:creationId xmlns:p14="http://schemas.microsoft.com/office/powerpoint/2010/main" val="2385834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Two-Phase Locking (2P</a:t>
            </a:r>
            <a:r>
              <a:rPr lang="en-US" sz="100" dirty="0"/>
              <a:t> </a:t>
            </a:r>
            <a:r>
              <a:rPr lang="en-US" dirty="0"/>
              <a:t>L)</a:t>
            </a:r>
          </a:p>
        </p:txBody>
      </p:sp>
      <p:sp>
        <p:nvSpPr>
          <p:cNvPr id="3" name="Text Placeholder 2"/>
          <p:cNvSpPr>
            <a:spLocks noGrp="1"/>
          </p:cNvSpPr>
          <p:nvPr>
            <p:ph idx="1"/>
          </p:nvPr>
        </p:nvSpPr>
        <p:spPr/>
        <p:txBody>
          <a:bodyPr/>
          <a:lstStyle/>
          <a:p>
            <a:pPr marL="0" indent="0">
              <a:buNone/>
            </a:pPr>
            <a:r>
              <a:rPr lang="en-US" altLang="en-US" sz="2400" dirty="0"/>
              <a:t>Transaction follows 2</a:t>
            </a:r>
            <a:r>
              <a:rPr lang="en-US" altLang="en-US" sz="100" dirty="0"/>
              <a:t> </a:t>
            </a:r>
            <a:r>
              <a:rPr lang="en-US" altLang="en-US" sz="2400" dirty="0"/>
              <a:t>P</a:t>
            </a:r>
            <a:r>
              <a:rPr lang="en-US" altLang="en-US" sz="100" dirty="0"/>
              <a:t> </a:t>
            </a:r>
            <a:r>
              <a:rPr lang="en-US" altLang="en-US" sz="2400" dirty="0"/>
              <a:t>L protocol if all locking operations precede first unlock operation in the transaction.</a:t>
            </a:r>
          </a:p>
          <a:p>
            <a:pPr eaLnBrk="1" hangingPunct="1"/>
            <a:r>
              <a:rPr lang="en-US" altLang="en-US" sz="2400" dirty="0"/>
              <a:t>Two phases for transaction:</a:t>
            </a:r>
          </a:p>
          <a:p>
            <a:pPr lvl="1" eaLnBrk="1" hangingPunct="1"/>
            <a:r>
              <a:rPr lang="en-US" altLang="en-US" sz="2400" b="1" dirty="0"/>
              <a:t>Growing phase </a:t>
            </a:r>
            <a:r>
              <a:rPr lang="en-US" altLang="en-US" sz="2400" dirty="0"/>
              <a:t>- acquires all locks but cannot release any locks.</a:t>
            </a:r>
          </a:p>
          <a:p>
            <a:pPr lvl="1" eaLnBrk="1" hangingPunct="1"/>
            <a:r>
              <a:rPr lang="en-US" altLang="en-US" sz="2400" b="1" dirty="0"/>
              <a:t>Shrinking phase </a:t>
            </a:r>
            <a:r>
              <a:rPr lang="en-US" altLang="en-US" sz="2400" dirty="0"/>
              <a:t>- releases locks but cannot acquire any new locks.</a:t>
            </a:r>
          </a:p>
          <a:p>
            <a:r>
              <a:rPr lang="en-US" sz="2400" dirty="0"/>
              <a:t>If all transactions follow the 2PL protocol, then all possible interleaved (or nonserial) schedules are serializable.</a:t>
            </a:r>
          </a:p>
          <a:p>
            <a:pPr lvl="1" eaLnBrk="1" hangingPunct="1"/>
            <a:endParaRPr lang="en-US" altLang="en-US" sz="2400" dirty="0"/>
          </a:p>
        </p:txBody>
      </p:sp>
      <p:pic>
        <p:nvPicPr>
          <p:cNvPr id="4" name="Picture 3"/>
          <p:cNvPicPr>
            <a:picLocks noChangeAspect="1"/>
          </p:cNvPicPr>
          <p:nvPr/>
        </p:nvPicPr>
        <p:blipFill>
          <a:blip r:embed="rId3"/>
          <a:stretch>
            <a:fillRect/>
          </a:stretch>
        </p:blipFill>
        <p:spPr>
          <a:xfrm>
            <a:off x="3190485" y="5074418"/>
            <a:ext cx="4880734" cy="1592258"/>
          </a:xfrm>
          <a:prstGeom prst="rect">
            <a:avLst/>
          </a:prstGeom>
        </p:spPr>
      </p:pic>
    </p:spTree>
    <p:extLst>
      <p:ext uri="{BB962C8B-B14F-4D97-AF65-F5344CB8AC3E}">
        <p14:creationId xmlns:p14="http://schemas.microsoft.com/office/powerpoint/2010/main" val="1930438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Preventing Lost Update Problem using 2P L</a:t>
            </a:r>
          </a:p>
        </p:txBody>
      </p:sp>
      <p:pic>
        <p:nvPicPr>
          <p:cNvPr id="10" name="Picture 9">
            <a:extLst>
              <a:ext uri="{FF2B5EF4-FFF2-40B4-BE49-F238E27FC236}">
                <a16:creationId xmlns:a16="http://schemas.microsoft.com/office/drawing/2014/main" id="{4EE0C419-2B9F-420C-A8E2-6E94C4ADA640}"/>
              </a:ext>
            </a:extLst>
          </p:cNvPr>
          <p:cNvPicPr>
            <a:picLocks noChangeAspect="1"/>
          </p:cNvPicPr>
          <p:nvPr/>
        </p:nvPicPr>
        <p:blipFill>
          <a:blip r:embed="rId3"/>
          <a:stretch>
            <a:fillRect/>
          </a:stretch>
        </p:blipFill>
        <p:spPr>
          <a:xfrm>
            <a:off x="923095" y="1882900"/>
            <a:ext cx="10345809" cy="4377307"/>
          </a:xfrm>
          <a:prstGeom prst="rect">
            <a:avLst/>
          </a:prstGeom>
        </p:spPr>
      </p:pic>
      <p:sp>
        <p:nvSpPr>
          <p:cNvPr id="3" name="Slide Number Placeholder 2">
            <a:extLst>
              <a:ext uri="{FF2B5EF4-FFF2-40B4-BE49-F238E27FC236}">
                <a16:creationId xmlns:a16="http://schemas.microsoft.com/office/drawing/2014/main" id="{615AF005-08B0-474B-A51E-F44F3BB8EF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925439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Deadlock</a:t>
            </a:r>
          </a:p>
        </p:txBody>
      </p:sp>
      <p:sp>
        <p:nvSpPr>
          <p:cNvPr id="2" name="Slide Number Placeholder 1">
            <a:extLst>
              <a:ext uri="{FF2B5EF4-FFF2-40B4-BE49-F238E27FC236}">
                <a16:creationId xmlns:a16="http://schemas.microsoft.com/office/drawing/2014/main" id="{8D7D1F6F-E1B4-4DD2-A224-440DE44E85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176861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Stored Procedures</a:t>
            </a:r>
          </a:p>
        </p:txBody>
      </p:sp>
      <p:sp>
        <p:nvSpPr>
          <p:cNvPr id="3" name="Content Placeholder 2"/>
          <p:cNvSpPr>
            <a:spLocks noGrp="1"/>
          </p:cNvSpPr>
          <p:nvPr>
            <p:ph idx="1"/>
          </p:nvPr>
        </p:nvSpPr>
        <p:spPr>
          <a:xfrm>
            <a:off x="673767" y="2021305"/>
            <a:ext cx="11309685" cy="4700337"/>
          </a:xfrm>
        </p:spPr>
        <p:txBody>
          <a:bodyPr>
            <a:normAutofit/>
          </a:bodyPr>
          <a:lstStyle/>
          <a:p>
            <a:pPr marL="457200" indent="-457200">
              <a:buFont typeface="+mj-lt"/>
              <a:buAutoNum type="arabicPeriod"/>
            </a:pPr>
            <a:r>
              <a:rPr lang="en-US" dirty="0">
                <a:solidFill>
                  <a:schemeClr val="accent1">
                    <a:lumMod val="75000"/>
                  </a:schemeClr>
                </a:solidFill>
              </a:rPr>
              <a:t>Overhead</a:t>
            </a:r>
          </a:p>
          <a:p>
            <a:r>
              <a:rPr lang="en-US" dirty="0"/>
              <a:t>Stored procedure statements are </a:t>
            </a:r>
            <a:r>
              <a:rPr lang="en-US" b="1" dirty="0"/>
              <a:t>stored directly in the database</a:t>
            </a:r>
            <a:r>
              <a:rPr lang="en-US" dirty="0"/>
              <a:t>, they may </a:t>
            </a:r>
            <a:r>
              <a:rPr lang="en-US" b="1" dirty="0"/>
              <a:t>reduce the </a:t>
            </a:r>
            <a:r>
              <a:rPr lang="en-US" b="1" i="1" dirty="0"/>
              <a:t>compiling</a:t>
            </a:r>
            <a:r>
              <a:rPr lang="en-US" b="1" dirty="0"/>
              <a:t> overhead </a:t>
            </a:r>
            <a:r>
              <a:rPr lang="en-US" dirty="0"/>
              <a:t>that is typically needed when software applications send inline SQL queries to a database. </a:t>
            </a:r>
          </a:p>
          <a:p>
            <a:r>
              <a:rPr lang="en-US" dirty="0"/>
              <a:t>Stored procedures are </a:t>
            </a:r>
            <a:r>
              <a:rPr lang="en-US" b="1" i="1" dirty="0"/>
              <a:t>compiled only once </a:t>
            </a:r>
            <a:r>
              <a:rPr lang="en-US" dirty="0"/>
              <a:t>during its creation, and it is cached in the server. </a:t>
            </a:r>
          </a:p>
          <a:p>
            <a:r>
              <a:rPr lang="en-US" dirty="0"/>
              <a:t>Therefore, </a:t>
            </a:r>
            <a:r>
              <a:rPr lang="en-US" b="1" i="1" dirty="0"/>
              <a:t>repeated compilation is not required </a:t>
            </a:r>
            <a:r>
              <a:rPr lang="en-US" dirty="0"/>
              <a:t>during execution of the procedure, thereby </a:t>
            </a:r>
            <a:r>
              <a:rPr lang="en-US" b="1" i="1" dirty="0"/>
              <a:t>increasing the speed </a:t>
            </a:r>
            <a:r>
              <a:rPr lang="en-US" dirty="0"/>
              <a:t>of execution. </a:t>
            </a:r>
          </a:p>
          <a:p>
            <a:r>
              <a:rPr lang="en-US" dirty="0"/>
              <a:t>However, if any updates are made in the procedure, then it will be re-compiled.</a:t>
            </a:r>
          </a:p>
        </p:txBody>
      </p:sp>
    </p:spTree>
    <p:extLst>
      <p:ext uri="{BB962C8B-B14F-4D97-AF65-F5344CB8AC3E}">
        <p14:creationId xmlns:p14="http://schemas.microsoft.com/office/powerpoint/2010/main" val="426837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Deadlock</a:t>
            </a:r>
            <a:endParaRPr lang="en-US" sz="2000" dirty="0"/>
          </a:p>
        </p:txBody>
      </p:sp>
      <p:sp>
        <p:nvSpPr>
          <p:cNvPr id="3" name="Text Placeholder 2"/>
          <p:cNvSpPr>
            <a:spLocks noGrp="1"/>
          </p:cNvSpPr>
          <p:nvPr>
            <p:ph idx="1"/>
          </p:nvPr>
        </p:nvSpPr>
        <p:spPr>
          <a:xfrm>
            <a:off x="783004" y="1866373"/>
            <a:ext cx="10707595" cy="3800208"/>
          </a:xfrm>
        </p:spPr>
        <p:txBody>
          <a:bodyPr>
            <a:normAutofit/>
          </a:bodyPr>
          <a:lstStyle/>
          <a:p>
            <a:pPr marL="0" indent="0">
              <a:buNone/>
            </a:pPr>
            <a:r>
              <a:rPr lang="en-US" altLang="en-US" sz="2400" dirty="0"/>
              <a:t>An impasse that may result when two (or more) transactions are each waiting for locks held by the other to be released.</a:t>
            </a:r>
          </a:p>
        </p:txBody>
      </p:sp>
      <p:pic>
        <p:nvPicPr>
          <p:cNvPr id="4" name="Picture 4" descr="Some code for a deadlock between two transactions has two parts, each with 11 lines. The line entries for T 17 are as follows. Line 1, Time T 1, begin underscore transaction. Line 2, Time T 2, write underscore lock left parenthesis b a l sub x right parenthesis. Line 3, Time T 3, read left parenthesis b a l sub x right parenthesis. Line 4, Time T 4, b a l sub x equals b a l sub x minus 10. Line 5, Time T 5, write left parenthesis b a l sub x right parenthesis. Line 6, Time T 6, write underscore lock left parenthesis b a l sub y right parenthesis. Line 7, Time T 7, WAIT. Line 8, Time T 8, WAIT. Line 9, Time T 9, WAIT. Line 10, Time T 10, period period period. Line 11, Time T 11, period period period. The line entries for T 18 are as follows. Line 1, Time T 1, empty line. Line 2, Time T 2, begin underscore transaction. Line 3, Time T 3, write underscore lock left parenthesis b a l sub y right parenthesis. Line 4, Time T 4, read left parenthesis b a l sub y right parenthesis. Line 5, Time T 5, b a l sub y equals b a l sub y plus 100. Line 6, Time T 6, write left parenthesis b a l sub y right parenthesis. Line 7, Time T 7, write underscore lock left parenthesis b a l sub x right parenthesis. Line 8, Time T 8, WAIT. Line 9, Time T 9, WAIT. Line 10, Time T 10, WAIT. Line 11, Time T 11, period period perio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20" t="3527" r="3020" b="5180"/>
          <a:stretch/>
        </p:blipFill>
        <p:spPr bwMode="auto">
          <a:xfrm>
            <a:off x="2552059" y="2598296"/>
            <a:ext cx="7087882" cy="35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048000" y="6142238"/>
            <a:ext cx="6096000" cy="646331"/>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We may decide to abort T18, so that all locks held by T18 are released and T17 is able to continue its operations again.</a:t>
            </a:r>
          </a:p>
        </p:txBody>
      </p:sp>
      <p:sp>
        <p:nvSpPr>
          <p:cNvPr id="6" name="Slide Number Placeholder 5">
            <a:extLst>
              <a:ext uri="{FF2B5EF4-FFF2-40B4-BE49-F238E27FC236}">
                <a16:creationId xmlns:a16="http://schemas.microsoft.com/office/drawing/2014/main" id="{426A2534-2637-4EB5-8F71-2D0710D90F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305952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Deadlock</a:t>
            </a:r>
            <a:endParaRPr lang="en-US" sz="2000" dirty="0"/>
          </a:p>
        </p:txBody>
      </p:sp>
      <p:sp>
        <p:nvSpPr>
          <p:cNvPr id="3" name="Text Placeholder 2"/>
          <p:cNvSpPr>
            <a:spLocks noGrp="1"/>
          </p:cNvSpPr>
          <p:nvPr>
            <p:ph idx="1"/>
          </p:nvPr>
        </p:nvSpPr>
        <p:spPr/>
        <p:txBody>
          <a:bodyPr/>
          <a:lstStyle/>
          <a:p>
            <a:pPr eaLnBrk="1" hangingPunct="1"/>
            <a:r>
              <a:rPr lang="en-US" altLang="en-US" sz="2400" dirty="0"/>
              <a:t>Only one way to break deadlock: abort one or more of the transactions.</a:t>
            </a:r>
          </a:p>
          <a:p>
            <a:pPr lvl="1"/>
            <a:r>
              <a:rPr lang="en-US" sz="2400" dirty="0"/>
              <a:t>This usually involves undoing all the changes made by the aborted transaction(s).</a:t>
            </a:r>
          </a:p>
          <a:p>
            <a:pPr eaLnBrk="1" hangingPunct="1"/>
            <a:r>
              <a:rPr lang="en-US" altLang="en-US" sz="2400" dirty="0"/>
              <a:t>Deadlock should be transparent to user, so D</a:t>
            </a:r>
            <a:r>
              <a:rPr lang="en-US" altLang="en-US" sz="100" dirty="0"/>
              <a:t> </a:t>
            </a:r>
            <a:r>
              <a:rPr lang="en-US" altLang="en-US" sz="2400" dirty="0"/>
              <a:t>B</a:t>
            </a:r>
            <a:r>
              <a:rPr lang="en-US" altLang="en-US" sz="100" dirty="0"/>
              <a:t> </a:t>
            </a:r>
            <a:r>
              <a:rPr lang="en-US" altLang="en-US" sz="2400" dirty="0"/>
              <a:t>M</a:t>
            </a:r>
            <a:r>
              <a:rPr lang="en-US" altLang="en-US" sz="100" dirty="0"/>
              <a:t> </a:t>
            </a:r>
            <a:r>
              <a:rPr lang="en-US" altLang="en-US" sz="2400" dirty="0"/>
              <a:t>S should automatically restart the aborted transaction(s).</a:t>
            </a:r>
          </a:p>
          <a:p>
            <a:pPr eaLnBrk="1" hangingPunct="1"/>
            <a:r>
              <a:rPr lang="en-GB" altLang="en-US" sz="2400" dirty="0"/>
              <a:t>However, in practice D</a:t>
            </a:r>
            <a:r>
              <a:rPr lang="en-GB" altLang="en-US" sz="100" dirty="0"/>
              <a:t> </a:t>
            </a:r>
            <a:r>
              <a:rPr lang="en-GB" altLang="en-US" sz="2400" dirty="0"/>
              <a:t>B</a:t>
            </a:r>
            <a:r>
              <a:rPr lang="en-GB" altLang="en-US" sz="100" dirty="0"/>
              <a:t> </a:t>
            </a:r>
            <a:r>
              <a:rPr lang="en-GB" altLang="en-US" sz="2400" dirty="0"/>
              <a:t>M</a:t>
            </a:r>
            <a:r>
              <a:rPr lang="en-GB" altLang="en-US" sz="100" dirty="0"/>
              <a:t> </a:t>
            </a:r>
            <a:r>
              <a:rPr lang="en-GB" altLang="en-US" sz="2400" dirty="0"/>
              <a:t>S cannot restart aborted transaction since it is unaware of transaction logic even if it was aware of the transaction history (unless there is no user input in the transaction, or the input is not a function of the database state).</a:t>
            </a:r>
            <a:endParaRPr lang="en-US" altLang="en-US" sz="2400" dirty="0"/>
          </a:p>
        </p:txBody>
      </p:sp>
      <p:sp>
        <p:nvSpPr>
          <p:cNvPr id="4" name="Slide Number Placeholder 3">
            <a:extLst>
              <a:ext uri="{FF2B5EF4-FFF2-40B4-BE49-F238E27FC236}">
                <a16:creationId xmlns:a16="http://schemas.microsoft.com/office/drawing/2014/main" id="{66AACB9B-B8CD-4775-95CD-F2D0FDF442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666293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Deadlock</a:t>
            </a:r>
            <a:endParaRPr lang="en-US" sz="2000" dirty="0"/>
          </a:p>
        </p:txBody>
      </p:sp>
      <p:sp>
        <p:nvSpPr>
          <p:cNvPr id="3" name="Text Placeholder 2"/>
          <p:cNvSpPr>
            <a:spLocks noGrp="1"/>
          </p:cNvSpPr>
          <p:nvPr>
            <p:ph idx="1"/>
          </p:nvPr>
        </p:nvSpPr>
        <p:spPr/>
        <p:txBody>
          <a:bodyPr/>
          <a:lstStyle/>
          <a:p>
            <a:pPr eaLnBrk="1" hangingPunct="1"/>
            <a:r>
              <a:rPr lang="en-US" altLang="en-US" sz="2400" dirty="0"/>
              <a:t>Three general techniques for handling deadlock:</a:t>
            </a:r>
          </a:p>
          <a:p>
            <a:pPr lvl="1" eaLnBrk="1" hangingPunct="1"/>
            <a:r>
              <a:rPr lang="en-US" altLang="en-US" sz="2400" dirty="0"/>
              <a:t>Timeouts.</a:t>
            </a:r>
          </a:p>
          <a:p>
            <a:pPr lvl="1" eaLnBrk="1" hangingPunct="1"/>
            <a:r>
              <a:rPr lang="en-US" altLang="en-US" sz="2400" dirty="0"/>
              <a:t>Deadlock prevention.</a:t>
            </a:r>
          </a:p>
          <a:p>
            <a:pPr lvl="1" eaLnBrk="1" hangingPunct="1"/>
            <a:r>
              <a:rPr lang="en-US" altLang="en-US" sz="2400" dirty="0"/>
              <a:t>Deadlock detection and recovery.</a:t>
            </a:r>
          </a:p>
        </p:txBody>
      </p:sp>
      <p:sp>
        <p:nvSpPr>
          <p:cNvPr id="4" name="Slide Number Placeholder 3">
            <a:extLst>
              <a:ext uri="{FF2B5EF4-FFF2-40B4-BE49-F238E27FC236}">
                <a16:creationId xmlns:a16="http://schemas.microsoft.com/office/drawing/2014/main" id="{F2BC211C-AC68-40F1-BEEC-0CBEC05FF1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3057355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Timeouts</a:t>
            </a:r>
          </a:p>
        </p:txBody>
      </p:sp>
      <p:sp>
        <p:nvSpPr>
          <p:cNvPr id="3" name="Text Placeholder 2"/>
          <p:cNvSpPr>
            <a:spLocks noGrp="1"/>
          </p:cNvSpPr>
          <p:nvPr>
            <p:ph idx="1"/>
          </p:nvPr>
        </p:nvSpPr>
        <p:spPr/>
        <p:txBody>
          <a:bodyPr/>
          <a:lstStyle/>
          <a:p>
            <a:pPr eaLnBrk="1" hangingPunct="1"/>
            <a:r>
              <a:rPr lang="en-US" altLang="en-US" sz="2400" dirty="0">
                <a:cs typeface="Times New Roman" panose="02020603050405020304" pitchFamily="18" charset="0"/>
              </a:rPr>
              <a:t>Transaction that requests lock will only wait for a system-defined period of time.</a:t>
            </a:r>
          </a:p>
          <a:p>
            <a:pPr eaLnBrk="1" hangingPunct="1"/>
            <a:r>
              <a:rPr lang="en-US" altLang="en-US" sz="2400" dirty="0">
                <a:cs typeface="Times New Roman" panose="02020603050405020304" pitchFamily="18" charset="0"/>
              </a:rPr>
              <a:t>If lock has not been granted within this period, lock request times out.</a:t>
            </a:r>
          </a:p>
          <a:p>
            <a:pPr eaLnBrk="1" hangingPunct="1"/>
            <a:r>
              <a:rPr lang="en-US" altLang="en-US" sz="2400" dirty="0">
                <a:cs typeface="Times New Roman" panose="02020603050405020304" pitchFamily="18" charset="0"/>
              </a:rPr>
              <a:t>In this case, D</a:t>
            </a:r>
            <a:r>
              <a:rPr lang="en-US" altLang="en-US" sz="100" dirty="0">
                <a:cs typeface="Times New Roman" panose="02020603050405020304" pitchFamily="18" charset="0"/>
              </a:rPr>
              <a:t> </a:t>
            </a:r>
            <a:r>
              <a:rPr lang="en-US" altLang="en-US" sz="2400" dirty="0">
                <a:cs typeface="Times New Roman" panose="02020603050405020304" pitchFamily="18" charset="0"/>
              </a:rPr>
              <a:t>B</a:t>
            </a:r>
            <a:r>
              <a:rPr lang="en-US" altLang="en-US" sz="100" dirty="0">
                <a:cs typeface="Times New Roman" panose="02020603050405020304" pitchFamily="18" charset="0"/>
              </a:rPr>
              <a:t> </a:t>
            </a:r>
            <a:r>
              <a:rPr lang="en-US" altLang="en-US" sz="2400" dirty="0">
                <a:cs typeface="Times New Roman" panose="02020603050405020304" pitchFamily="18" charset="0"/>
              </a:rPr>
              <a:t>M</a:t>
            </a:r>
            <a:r>
              <a:rPr lang="en-US" altLang="en-US" sz="100" dirty="0">
                <a:cs typeface="Times New Roman" panose="02020603050405020304" pitchFamily="18" charset="0"/>
              </a:rPr>
              <a:t> </a:t>
            </a:r>
            <a:r>
              <a:rPr lang="en-US" altLang="en-US" sz="2400" dirty="0">
                <a:cs typeface="Times New Roman" panose="02020603050405020304" pitchFamily="18" charset="0"/>
              </a:rPr>
              <a:t>S assumes transaction may be deadlocked, even though it may not be, and it aborts and automatically restarts the transaction.</a:t>
            </a:r>
            <a:endParaRPr lang="en-US" altLang="en-US" sz="2400" dirty="0"/>
          </a:p>
        </p:txBody>
      </p:sp>
      <p:sp>
        <p:nvSpPr>
          <p:cNvPr id="4" name="Slide Number Placeholder 3">
            <a:extLst>
              <a:ext uri="{FF2B5EF4-FFF2-40B4-BE49-F238E27FC236}">
                <a16:creationId xmlns:a16="http://schemas.microsoft.com/office/drawing/2014/main" id="{7B69F3F8-83F9-43A2-AAF5-1C7F9F6AEB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1474423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865C07-6953-5A65-093E-DF15DE0CCE3F}"/>
              </a:ext>
            </a:extLst>
          </p:cNvPr>
          <p:cNvSpPr>
            <a:spLocks noGrp="1"/>
          </p:cNvSpPr>
          <p:nvPr>
            <p:ph idx="1"/>
          </p:nvPr>
        </p:nvSpPr>
        <p:spPr/>
        <p:txBody>
          <a:bodyPr/>
          <a:lstStyle/>
          <a:p>
            <a:r>
              <a:rPr lang="en-US" dirty="0"/>
              <a:t>Backup and Recovery</a:t>
            </a:r>
          </a:p>
        </p:txBody>
      </p:sp>
      <p:sp>
        <p:nvSpPr>
          <p:cNvPr id="3" name="Slide Number Placeholder 2">
            <a:extLst>
              <a:ext uri="{FF2B5EF4-FFF2-40B4-BE49-F238E27FC236}">
                <a16:creationId xmlns:a16="http://schemas.microsoft.com/office/drawing/2014/main" id="{DAA46616-207A-A293-EEEF-4ED8A4D820A1}"/>
              </a:ext>
            </a:extLst>
          </p:cNvPr>
          <p:cNvSpPr>
            <a:spLocks noGrp="1"/>
          </p:cNvSpPr>
          <p:nvPr>
            <p:ph type="sldNum" sz="quarter" idx="12"/>
          </p:nvPr>
        </p:nvSpPr>
        <p:spPr/>
        <p:txBody>
          <a:bodyPr/>
          <a:lstStyle/>
          <a:p>
            <a:fld id="{AAE70B66-0019-4FA2-8F09-A8AEF25B5BFF}" type="slidenum">
              <a:rPr lang="nb-NO" smtClean="0"/>
              <a:t>54</a:t>
            </a:fld>
            <a:endParaRPr lang="nb-NO"/>
          </a:p>
        </p:txBody>
      </p:sp>
    </p:spTree>
    <p:extLst>
      <p:ext uri="{BB962C8B-B14F-4D97-AF65-F5344CB8AC3E}">
        <p14:creationId xmlns:p14="http://schemas.microsoft.com/office/powerpoint/2010/main" val="2078912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Database Recovery</a:t>
            </a:r>
          </a:p>
        </p:txBody>
      </p:sp>
      <p:sp>
        <p:nvSpPr>
          <p:cNvPr id="3" name="Text Placeholder 2"/>
          <p:cNvSpPr>
            <a:spLocks noGrp="1"/>
          </p:cNvSpPr>
          <p:nvPr>
            <p:ph idx="1"/>
          </p:nvPr>
        </p:nvSpPr>
        <p:spPr>
          <a:xfrm>
            <a:off x="828903" y="1860239"/>
            <a:ext cx="10707595" cy="4054210"/>
          </a:xfrm>
        </p:spPr>
        <p:txBody>
          <a:bodyPr>
            <a:normAutofit lnSpcReduction="10000"/>
          </a:bodyPr>
          <a:lstStyle/>
          <a:p>
            <a:pPr>
              <a:lnSpc>
                <a:spcPct val="150000"/>
              </a:lnSpc>
              <a:tabLst>
                <a:tab pos="1905000" algn="l"/>
                <a:tab pos="2286000" algn="l"/>
              </a:tabLst>
            </a:pPr>
            <a:r>
              <a:rPr lang="en-US" altLang="en-US" sz="2400" dirty="0"/>
              <a:t>Def: Process of restoring database to a correct state in the event of a failure. </a:t>
            </a:r>
          </a:p>
          <a:p>
            <a:pPr>
              <a:lnSpc>
                <a:spcPct val="150000"/>
              </a:lnSpc>
              <a:tabLst>
                <a:tab pos="1905000" algn="l"/>
                <a:tab pos="2286000" algn="l"/>
              </a:tabLst>
            </a:pPr>
            <a:r>
              <a:rPr lang="en-US" altLang="en-US" sz="2400" dirty="0"/>
              <a:t>Need for Recovery Control</a:t>
            </a:r>
          </a:p>
          <a:p>
            <a:pPr>
              <a:lnSpc>
                <a:spcPct val="150000"/>
              </a:lnSpc>
              <a:tabLst>
                <a:tab pos="1905000" algn="l"/>
                <a:tab pos="2286000" algn="l"/>
              </a:tabLst>
            </a:pPr>
            <a:r>
              <a:rPr lang="en-US" altLang="en-US" sz="2400" dirty="0"/>
              <a:t>Two types of storage: volatile (main memory) and nonvolatile (</a:t>
            </a:r>
            <a:r>
              <a:rPr lang="en-US" altLang="en-US" sz="2400" u="sng" dirty="0"/>
              <a:t>DB disk</a:t>
            </a:r>
            <a:r>
              <a:rPr lang="en-US" altLang="en-US" sz="2400" dirty="0"/>
              <a:t>, secondary memory).</a:t>
            </a:r>
          </a:p>
          <a:p>
            <a:pPr>
              <a:lnSpc>
                <a:spcPct val="150000"/>
              </a:lnSpc>
              <a:tabLst>
                <a:tab pos="1905000" algn="l"/>
                <a:tab pos="2286000" algn="l"/>
              </a:tabLst>
            </a:pPr>
            <a:r>
              <a:rPr lang="en-US" altLang="en-US" sz="2400" b="1" dirty="0"/>
              <a:t>Volatile storage </a:t>
            </a:r>
            <a:r>
              <a:rPr lang="en-US" altLang="en-US" sz="2400" dirty="0"/>
              <a:t>does not survive system crashes. </a:t>
            </a:r>
          </a:p>
          <a:p>
            <a:pPr>
              <a:lnSpc>
                <a:spcPct val="150000"/>
              </a:lnSpc>
              <a:tabLst>
                <a:tab pos="1905000" algn="l"/>
                <a:tab pos="2286000" algn="l"/>
              </a:tabLst>
            </a:pPr>
            <a:r>
              <a:rPr lang="en-US" altLang="en-US" sz="2400" b="1" dirty="0"/>
              <a:t>Stable storage </a:t>
            </a:r>
            <a:r>
              <a:rPr lang="en-US" altLang="en-US" sz="2400" dirty="0"/>
              <a:t>represents information that has been replicated in several nonvolatile storage media with independent failure modes.</a:t>
            </a:r>
          </a:p>
        </p:txBody>
      </p:sp>
    </p:spTree>
    <p:extLst>
      <p:ext uri="{BB962C8B-B14F-4D97-AF65-F5344CB8AC3E}">
        <p14:creationId xmlns:p14="http://schemas.microsoft.com/office/powerpoint/2010/main" val="33862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Failures</a:t>
            </a:r>
          </a:p>
        </p:txBody>
      </p:sp>
      <p:sp>
        <p:nvSpPr>
          <p:cNvPr id="3" name="Text Placeholder 2"/>
          <p:cNvSpPr>
            <a:spLocks noGrp="1"/>
          </p:cNvSpPr>
          <p:nvPr>
            <p:ph idx="1"/>
          </p:nvPr>
        </p:nvSpPr>
        <p:spPr>
          <a:xfrm>
            <a:off x="828903" y="1860239"/>
            <a:ext cx="10707595" cy="4054210"/>
          </a:xfrm>
        </p:spPr>
        <p:txBody>
          <a:bodyPr>
            <a:normAutofit/>
          </a:bodyPr>
          <a:lstStyle/>
          <a:p>
            <a:pPr lvl="0" algn="just" defTabSz="912813" fontAlgn="base">
              <a:lnSpc>
                <a:spcPct val="150000"/>
              </a:lnSpc>
              <a:spcAft>
                <a:spcPct val="0"/>
              </a:spcAft>
              <a:buFont typeface="Arial" panose="020B0604020202020204" pitchFamily="34" charset="0"/>
              <a:buChar char="•"/>
            </a:pPr>
            <a:r>
              <a:rPr lang="en-US" altLang="en-US" sz="2800" dirty="0">
                <a:solidFill>
                  <a:srgbClr val="000000"/>
                </a:solidFill>
                <a:cs typeface="+mn-cs"/>
              </a:rPr>
              <a:t>System crashes, resulting in loss of main memory.</a:t>
            </a:r>
          </a:p>
          <a:p>
            <a:pPr lvl="0" algn="just" defTabSz="912813" fontAlgn="base">
              <a:lnSpc>
                <a:spcPct val="150000"/>
              </a:lnSpc>
              <a:spcAft>
                <a:spcPct val="0"/>
              </a:spcAft>
              <a:buFont typeface="Arial" panose="020B0604020202020204" pitchFamily="34" charset="0"/>
              <a:buChar char="•"/>
            </a:pPr>
            <a:r>
              <a:rPr lang="en-US" altLang="en-US" sz="2800" dirty="0">
                <a:solidFill>
                  <a:srgbClr val="000000"/>
                </a:solidFill>
                <a:cs typeface="+mn-cs"/>
              </a:rPr>
              <a:t>Media failures, resulting in loss of parts of secondary storage.</a:t>
            </a:r>
          </a:p>
          <a:p>
            <a:pPr lvl="0" algn="just" defTabSz="912813" fontAlgn="base">
              <a:lnSpc>
                <a:spcPct val="150000"/>
              </a:lnSpc>
              <a:spcAft>
                <a:spcPct val="0"/>
              </a:spcAft>
              <a:buFont typeface="Arial" panose="020B0604020202020204" pitchFamily="34" charset="0"/>
              <a:buChar char="•"/>
            </a:pPr>
            <a:r>
              <a:rPr lang="en-US" altLang="en-US" sz="2800" dirty="0">
                <a:solidFill>
                  <a:srgbClr val="000000"/>
                </a:solidFill>
                <a:cs typeface="+mn-cs"/>
              </a:rPr>
              <a:t>Application software errors.</a:t>
            </a:r>
          </a:p>
          <a:p>
            <a:pPr lvl="0" algn="just" defTabSz="912813" fontAlgn="base">
              <a:lnSpc>
                <a:spcPct val="150000"/>
              </a:lnSpc>
              <a:spcAft>
                <a:spcPct val="0"/>
              </a:spcAft>
              <a:buFont typeface="Arial" panose="020B0604020202020204" pitchFamily="34" charset="0"/>
              <a:buChar char="•"/>
            </a:pPr>
            <a:r>
              <a:rPr lang="en-US" altLang="en-US" sz="2800" dirty="0">
                <a:solidFill>
                  <a:srgbClr val="000000"/>
                </a:solidFill>
                <a:cs typeface="+mn-cs"/>
              </a:rPr>
              <a:t>Natural physical disasters.</a:t>
            </a:r>
          </a:p>
          <a:p>
            <a:pPr lvl="0" algn="just" defTabSz="912813" fontAlgn="base">
              <a:lnSpc>
                <a:spcPct val="150000"/>
              </a:lnSpc>
              <a:spcAft>
                <a:spcPct val="0"/>
              </a:spcAft>
              <a:buFont typeface="Arial" panose="020B0604020202020204" pitchFamily="34" charset="0"/>
              <a:buChar char="•"/>
            </a:pPr>
            <a:r>
              <a:rPr lang="en-US" altLang="en-US" sz="2800" dirty="0">
                <a:solidFill>
                  <a:srgbClr val="000000"/>
                </a:solidFill>
                <a:cs typeface="+mn-cs"/>
              </a:rPr>
              <a:t>Carelessness or unintentional destruction of data or facilities.</a:t>
            </a:r>
          </a:p>
        </p:txBody>
      </p:sp>
    </p:spTree>
    <p:extLst>
      <p:ext uri="{BB962C8B-B14F-4D97-AF65-F5344CB8AC3E}">
        <p14:creationId xmlns:p14="http://schemas.microsoft.com/office/powerpoint/2010/main" val="8388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Transactions and Recovery</a:t>
            </a:r>
          </a:p>
        </p:txBody>
      </p:sp>
      <p:sp>
        <p:nvSpPr>
          <p:cNvPr id="3" name="Text Placeholder 2"/>
          <p:cNvSpPr>
            <a:spLocks noGrp="1"/>
          </p:cNvSpPr>
          <p:nvPr>
            <p:ph idx="1"/>
          </p:nvPr>
        </p:nvSpPr>
        <p:spPr>
          <a:xfrm>
            <a:off x="828903" y="1860239"/>
            <a:ext cx="10707595" cy="4054210"/>
          </a:xfrm>
        </p:spPr>
        <p:txBody>
          <a:bodyPr>
            <a:normAutofit/>
          </a:bodyPr>
          <a:lstStyle/>
          <a:p>
            <a:pPr lvl="0" algn="just" defTabSz="912813" fontAlgn="base">
              <a:spcAft>
                <a:spcPct val="0"/>
              </a:spcAft>
              <a:buFont typeface="Arial" panose="020B0604020202020204" pitchFamily="34" charset="0"/>
              <a:buChar char="•"/>
            </a:pPr>
            <a:r>
              <a:rPr lang="en-US" altLang="en-US" sz="2400" b="1" dirty="0">
                <a:solidFill>
                  <a:srgbClr val="000000"/>
                </a:solidFill>
                <a:cs typeface="+mn-cs"/>
              </a:rPr>
              <a:t>Recovery manager is responsible for Atomicity and Durability of transactions. </a:t>
            </a:r>
          </a:p>
          <a:p>
            <a:pPr marL="914400" lvl="1" indent="-396875" algn="just" defTabSz="912813" fontAlgn="base">
              <a:lnSpc>
                <a:spcPct val="90000"/>
              </a:lnSpc>
              <a:spcAft>
                <a:spcPct val="0"/>
              </a:spcAft>
              <a:buFont typeface="Arial" panose="020B0604020202020204" pitchFamily="34" charset="0"/>
              <a:buChar char="•"/>
            </a:pPr>
            <a:r>
              <a:rPr lang="en-US" altLang="en-US" sz="2000" b="1" dirty="0">
                <a:solidFill>
                  <a:srgbClr val="000000"/>
                </a:solidFill>
                <a:cs typeface="+mn-cs"/>
              </a:rPr>
              <a:t>It ensures </a:t>
            </a:r>
            <a:r>
              <a:rPr lang="en-US" altLang="en-US" sz="2000" b="1" u="sng" dirty="0">
                <a:solidFill>
                  <a:srgbClr val="000000"/>
                </a:solidFill>
                <a:cs typeface="+mn-cs"/>
              </a:rPr>
              <a:t>atomicity</a:t>
            </a:r>
            <a:r>
              <a:rPr lang="en-US" altLang="en-US" sz="2000" b="1" dirty="0">
                <a:solidFill>
                  <a:srgbClr val="000000"/>
                </a:solidFill>
                <a:cs typeface="+mn-cs"/>
              </a:rPr>
              <a:t> by </a:t>
            </a:r>
            <a:r>
              <a:rPr lang="en-US" altLang="en-US" sz="2000" b="1" u="sng" dirty="0">
                <a:solidFill>
                  <a:srgbClr val="000000"/>
                </a:solidFill>
                <a:cs typeface="+mn-cs"/>
              </a:rPr>
              <a:t>undoing</a:t>
            </a:r>
            <a:r>
              <a:rPr lang="en-US" altLang="en-US" sz="2000" b="1" dirty="0">
                <a:solidFill>
                  <a:srgbClr val="000000"/>
                </a:solidFill>
                <a:cs typeface="+mn-cs"/>
              </a:rPr>
              <a:t> (aborting) the transactions that do not commit before a failure (T3, T4).</a:t>
            </a:r>
          </a:p>
          <a:p>
            <a:pPr marL="914400" lvl="1" indent="-396875" algn="just" defTabSz="912813" fontAlgn="base">
              <a:lnSpc>
                <a:spcPct val="90000"/>
              </a:lnSpc>
              <a:spcAft>
                <a:spcPct val="0"/>
              </a:spcAft>
              <a:buFont typeface="Arial" panose="020B0604020202020204" pitchFamily="34" charset="0"/>
              <a:buChar char="•"/>
            </a:pPr>
            <a:r>
              <a:rPr lang="en-US" altLang="en-US" sz="2000" b="1" dirty="0">
                <a:solidFill>
                  <a:srgbClr val="000000"/>
                </a:solidFill>
                <a:cs typeface="+mn-cs"/>
              </a:rPr>
              <a:t>It ensures </a:t>
            </a:r>
            <a:r>
              <a:rPr lang="en-US" altLang="en-US" sz="2000" b="1" u="sng" dirty="0">
                <a:solidFill>
                  <a:srgbClr val="000000"/>
                </a:solidFill>
                <a:cs typeface="+mn-cs"/>
              </a:rPr>
              <a:t>durability</a:t>
            </a:r>
            <a:r>
              <a:rPr lang="en-US" altLang="en-US" sz="2000" b="1" dirty="0">
                <a:solidFill>
                  <a:srgbClr val="000000"/>
                </a:solidFill>
                <a:cs typeface="+mn-cs"/>
              </a:rPr>
              <a:t> by </a:t>
            </a:r>
            <a:r>
              <a:rPr lang="en-US" altLang="en-US" sz="2000" b="1" u="sng" dirty="0">
                <a:solidFill>
                  <a:srgbClr val="000000"/>
                </a:solidFill>
                <a:cs typeface="+mn-cs"/>
              </a:rPr>
              <a:t>redoing</a:t>
            </a:r>
            <a:r>
              <a:rPr lang="en-US" altLang="en-US" sz="2000" b="1" dirty="0">
                <a:solidFill>
                  <a:srgbClr val="000000"/>
                </a:solidFill>
                <a:cs typeface="+mn-cs"/>
              </a:rPr>
              <a:t> transactions that committed before a failure and whose impact may not have reached the </a:t>
            </a:r>
            <a:r>
              <a:rPr lang="en-US" altLang="en-US" sz="2000" b="1" u="sng" dirty="0">
                <a:solidFill>
                  <a:srgbClr val="000000"/>
                </a:solidFill>
                <a:cs typeface="+mn-cs"/>
              </a:rPr>
              <a:t>database disk </a:t>
            </a:r>
            <a:r>
              <a:rPr lang="en-US" altLang="en-US" sz="2000" b="1" dirty="0">
                <a:solidFill>
                  <a:srgbClr val="000000"/>
                </a:solidFill>
                <a:cs typeface="+mn-cs"/>
              </a:rPr>
              <a:t>(T1, T2).</a:t>
            </a:r>
          </a:p>
          <a:p>
            <a:pPr lvl="1">
              <a:buFont typeface="Arial" panose="020B0604020202020204" pitchFamily="34" charset="0"/>
              <a:buChar char="•"/>
            </a:pPr>
            <a:r>
              <a:rPr lang="en-US" sz="2000" b="1" dirty="0">
                <a:solidFill>
                  <a:srgbClr val="0070C0"/>
                </a:solidFill>
              </a:rPr>
              <a:t>Which transactions will be undone and which ones will be redone?</a:t>
            </a:r>
          </a:p>
        </p:txBody>
      </p:sp>
      <p:sp>
        <p:nvSpPr>
          <p:cNvPr id="4" name="Text Placeholder 2">
            <a:extLst>
              <a:ext uri="{FF2B5EF4-FFF2-40B4-BE49-F238E27FC236}">
                <a16:creationId xmlns:a16="http://schemas.microsoft.com/office/drawing/2014/main" id="{D638BD2F-D96B-48F2-BAA9-A05AD00E0B52}"/>
              </a:ext>
            </a:extLst>
          </p:cNvPr>
          <p:cNvSpPr txBox="1">
            <a:spLocks/>
          </p:cNvSpPr>
          <p:nvPr/>
        </p:nvSpPr>
        <p:spPr>
          <a:xfrm>
            <a:off x="7777529" y="4819449"/>
            <a:ext cx="3827970" cy="1002542"/>
          </a:xfrm>
          <a:prstGeom prst="rect">
            <a:avLst/>
          </a:prstGeom>
        </p:spPr>
        <p:txBody>
          <a:bodyPr vert="horz" lIns="91440" tIns="0" rIns="91440" bIns="0" rtlCol="0" anchor="ctr">
            <a:noAutofit/>
          </a:bodyPr>
          <a:lst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kumimoji="0" lang="en-US" altLang="en-US" sz="2000" b="1" i="0" u="none" strike="noStrike" kern="1200" cap="none" spc="0" normalizeH="0" baseline="0" noProof="0" dirty="0">
                <a:ln>
                  <a:noFill/>
                </a:ln>
                <a:solidFill>
                  <a:srgbClr val="000000"/>
                </a:solidFill>
                <a:effectLst/>
                <a:uLnTx/>
                <a:uFillTx/>
                <a:latin typeface="Calibri"/>
                <a:ea typeface="+mn-ea"/>
                <a:cs typeface="Calibri"/>
              </a:rPr>
              <a:t>T3 and T4 must be undone. </a:t>
            </a:r>
          </a:p>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kumimoji="0" lang="en-US" altLang="en-US" sz="2000" b="1" i="0" u="none" strike="noStrike" kern="1200" cap="none" spc="0" normalizeH="0" baseline="0" noProof="0" dirty="0">
                <a:ln>
                  <a:noFill/>
                </a:ln>
                <a:solidFill>
                  <a:srgbClr val="000000"/>
                </a:solidFill>
                <a:effectLst/>
                <a:uLnTx/>
                <a:uFillTx/>
                <a:latin typeface="Calibri"/>
                <a:ea typeface="+mn-ea"/>
                <a:cs typeface="Calibri"/>
              </a:rPr>
              <a:t>T1 and T2 must be redone.</a:t>
            </a:r>
          </a:p>
        </p:txBody>
      </p:sp>
      <p:grpSp>
        <p:nvGrpSpPr>
          <p:cNvPr id="5" name="Group 4">
            <a:extLst>
              <a:ext uri="{FF2B5EF4-FFF2-40B4-BE49-F238E27FC236}">
                <a16:creationId xmlns:a16="http://schemas.microsoft.com/office/drawing/2014/main" id="{7FFA8376-9FDD-4EC0-8369-0F5073F3940F}"/>
              </a:ext>
            </a:extLst>
          </p:cNvPr>
          <p:cNvGrpSpPr/>
          <p:nvPr/>
        </p:nvGrpSpPr>
        <p:grpSpPr>
          <a:xfrm>
            <a:off x="2035061" y="4121284"/>
            <a:ext cx="5506496" cy="2752504"/>
            <a:chOff x="2391508" y="2924517"/>
            <a:chExt cx="5506496" cy="2752504"/>
          </a:xfrm>
          <a:noFill/>
        </p:grpSpPr>
        <p:cxnSp>
          <p:nvCxnSpPr>
            <p:cNvPr id="6" name="Straight Arrow Connector 5">
              <a:extLst>
                <a:ext uri="{FF2B5EF4-FFF2-40B4-BE49-F238E27FC236}">
                  <a16:creationId xmlns:a16="http://schemas.microsoft.com/office/drawing/2014/main" id="{DCB63F9C-3D38-4DBF-AC30-3D6E1A5483FA}"/>
                </a:ext>
              </a:extLst>
            </p:cNvPr>
            <p:cNvCxnSpPr>
              <a:cxnSpLocks/>
            </p:cNvCxnSpPr>
            <p:nvPr/>
          </p:nvCxnSpPr>
          <p:spPr>
            <a:xfrm>
              <a:off x="2391508" y="5245240"/>
              <a:ext cx="5506496" cy="0"/>
            </a:xfrm>
            <a:prstGeom prst="straightConnector1">
              <a:avLst/>
            </a:prstGeom>
            <a:grpFill/>
            <a:ln w="38100" cap="flat" cmpd="sng" algn="ctr">
              <a:solidFill>
                <a:srgbClr val="000000"/>
              </a:solidFill>
              <a:prstDash val="solid"/>
              <a:tailEnd type="triangle"/>
            </a:ln>
            <a:effectLst/>
          </p:spPr>
        </p:cxnSp>
        <p:cxnSp>
          <p:nvCxnSpPr>
            <p:cNvPr id="7" name="Straight Connector 6">
              <a:extLst>
                <a:ext uri="{FF2B5EF4-FFF2-40B4-BE49-F238E27FC236}">
                  <a16:creationId xmlns:a16="http://schemas.microsoft.com/office/drawing/2014/main" id="{015AD0F0-061A-4B1A-A3C3-4DD2859B3040}"/>
                </a:ext>
              </a:extLst>
            </p:cNvPr>
            <p:cNvCxnSpPr>
              <a:cxnSpLocks/>
            </p:cNvCxnSpPr>
            <p:nvPr/>
          </p:nvCxnSpPr>
          <p:spPr>
            <a:xfrm>
              <a:off x="6471138" y="3109183"/>
              <a:ext cx="0" cy="2136057"/>
            </a:xfrm>
            <a:prstGeom prst="line">
              <a:avLst/>
            </a:prstGeom>
            <a:grpFill/>
            <a:ln w="28575" cap="flat" cmpd="sng" algn="ctr">
              <a:solidFill>
                <a:srgbClr val="FF0000"/>
              </a:solidFill>
              <a:prstDash val="dash"/>
            </a:ln>
            <a:effectLst/>
          </p:spPr>
        </p:cxnSp>
        <p:cxnSp>
          <p:nvCxnSpPr>
            <p:cNvPr id="8" name="Straight Connector 7">
              <a:extLst>
                <a:ext uri="{FF2B5EF4-FFF2-40B4-BE49-F238E27FC236}">
                  <a16:creationId xmlns:a16="http://schemas.microsoft.com/office/drawing/2014/main" id="{7E3B04AE-5BA3-4680-B19E-8FC864022165}"/>
                </a:ext>
              </a:extLst>
            </p:cNvPr>
            <p:cNvCxnSpPr/>
            <p:nvPr/>
          </p:nvCxnSpPr>
          <p:spPr>
            <a:xfrm>
              <a:off x="2783393" y="3265715"/>
              <a:ext cx="1195754" cy="0"/>
            </a:xfrm>
            <a:prstGeom prst="line">
              <a:avLst/>
            </a:prstGeom>
            <a:grpFill/>
            <a:ln w="22225" cap="flat" cmpd="sng" algn="ctr">
              <a:solidFill>
                <a:srgbClr val="00B050"/>
              </a:solidFill>
              <a:prstDash val="solid"/>
              <a:headEnd type="diamond" w="lg" len="lg"/>
              <a:tailEnd type="diamond" w="lg" len="lg"/>
            </a:ln>
            <a:effectLst/>
          </p:spPr>
        </p:cxnSp>
        <p:cxnSp>
          <p:nvCxnSpPr>
            <p:cNvPr id="9" name="Straight Connector 8">
              <a:extLst>
                <a:ext uri="{FF2B5EF4-FFF2-40B4-BE49-F238E27FC236}">
                  <a16:creationId xmlns:a16="http://schemas.microsoft.com/office/drawing/2014/main" id="{1656A363-A46F-4F01-ABD5-4667F4336E29}"/>
                </a:ext>
              </a:extLst>
            </p:cNvPr>
            <p:cNvCxnSpPr>
              <a:cxnSpLocks/>
            </p:cNvCxnSpPr>
            <p:nvPr/>
          </p:nvCxnSpPr>
          <p:spPr>
            <a:xfrm flipV="1">
              <a:off x="3402597" y="3750547"/>
              <a:ext cx="2095526" cy="22610"/>
            </a:xfrm>
            <a:prstGeom prst="line">
              <a:avLst/>
            </a:prstGeom>
            <a:grpFill/>
            <a:ln w="22225" cap="flat" cmpd="sng" algn="ctr">
              <a:solidFill>
                <a:srgbClr val="00B050"/>
              </a:solidFill>
              <a:prstDash val="solid"/>
              <a:headEnd type="diamond" w="lg" len="lg"/>
              <a:tailEnd type="diamond" w="lg" len="lg"/>
            </a:ln>
            <a:effectLst/>
          </p:spPr>
        </p:cxnSp>
        <p:cxnSp>
          <p:nvCxnSpPr>
            <p:cNvPr id="10" name="Straight Connector 9">
              <a:extLst>
                <a:ext uri="{FF2B5EF4-FFF2-40B4-BE49-F238E27FC236}">
                  <a16:creationId xmlns:a16="http://schemas.microsoft.com/office/drawing/2014/main" id="{D6C994FD-6619-45EF-A4E4-B6430AAFD3F9}"/>
                </a:ext>
              </a:extLst>
            </p:cNvPr>
            <p:cNvCxnSpPr>
              <a:cxnSpLocks/>
            </p:cNvCxnSpPr>
            <p:nvPr/>
          </p:nvCxnSpPr>
          <p:spPr>
            <a:xfrm>
              <a:off x="4900246" y="4263851"/>
              <a:ext cx="1570892" cy="0"/>
            </a:xfrm>
            <a:prstGeom prst="line">
              <a:avLst/>
            </a:prstGeom>
            <a:grpFill/>
            <a:ln w="22225" cap="flat" cmpd="sng" algn="ctr">
              <a:solidFill>
                <a:srgbClr val="00B050"/>
              </a:solidFill>
              <a:prstDash val="solid"/>
              <a:headEnd type="diamond" w="lg" len="lg"/>
              <a:tailEnd type="none" w="lg" len="lg"/>
            </a:ln>
            <a:effectLst/>
          </p:spPr>
        </p:cxnSp>
        <p:cxnSp>
          <p:nvCxnSpPr>
            <p:cNvPr id="11" name="Straight Connector 10">
              <a:extLst>
                <a:ext uri="{FF2B5EF4-FFF2-40B4-BE49-F238E27FC236}">
                  <a16:creationId xmlns:a16="http://schemas.microsoft.com/office/drawing/2014/main" id="{5A466727-C109-4910-8EAE-1FAB1B36A936}"/>
                </a:ext>
              </a:extLst>
            </p:cNvPr>
            <p:cNvCxnSpPr>
              <a:cxnSpLocks/>
            </p:cNvCxnSpPr>
            <p:nvPr/>
          </p:nvCxnSpPr>
          <p:spPr>
            <a:xfrm>
              <a:off x="5565112" y="4828234"/>
              <a:ext cx="906026" cy="0"/>
            </a:xfrm>
            <a:prstGeom prst="line">
              <a:avLst/>
            </a:prstGeom>
            <a:grpFill/>
            <a:ln w="22225" cap="flat" cmpd="sng" algn="ctr">
              <a:solidFill>
                <a:srgbClr val="00B050"/>
              </a:solidFill>
              <a:prstDash val="solid"/>
              <a:headEnd type="diamond" w="lg" len="lg"/>
              <a:tailEnd type="none" w="lg" len="lg"/>
            </a:ln>
            <a:effectLst/>
          </p:spPr>
        </p:cxnSp>
        <p:sp>
          <p:nvSpPr>
            <p:cNvPr id="12" name="TextBox 11">
              <a:extLst>
                <a:ext uri="{FF2B5EF4-FFF2-40B4-BE49-F238E27FC236}">
                  <a16:creationId xmlns:a16="http://schemas.microsoft.com/office/drawing/2014/main" id="{901CF1BB-122E-4B15-88C5-B91EECE9E10D}"/>
                </a:ext>
              </a:extLst>
            </p:cNvPr>
            <p:cNvSpPr txBox="1"/>
            <p:nvPr/>
          </p:nvSpPr>
          <p:spPr>
            <a:xfrm>
              <a:off x="4245430" y="3403825"/>
              <a:ext cx="653142"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T2</a:t>
              </a:r>
            </a:p>
          </p:txBody>
        </p:sp>
        <p:sp>
          <p:nvSpPr>
            <p:cNvPr id="13" name="TextBox 12">
              <a:extLst>
                <a:ext uri="{FF2B5EF4-FFF2-40B4-BE49-F238E27FC236}">
                  <a16:creationId xmlns:a16="http://schemas.microsoft.com/office/drawing/2014/main" id="{8C7E20E0-B222-4E6F-AB6A-A8F353E5B294}"/>
                </a:ext>
              </a:extLst>
            </p:cNvPr>
            <p:cNvSpPr txBox="1"/>
            <p:nvPr/>
          </p:nvSpPr>
          <p:spPr>
            <a:xfrm>
              <a:off x="3075634" y="2924517"/>
              <a:ext cx="653142"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T1</a:t>
              </a:r>
            </a:p>
          </p:txBody>
        </p:sp>
        <p:sp>
          <p:nvSpPr>
            <p:cNvPr id="14" name="TextBox 13">
              <a:extLst>
                <a:ext uri="{FF2B5EF4-FFF2-40B4-BE49-F238E27FC236}">
                  <a16:creationId xmlns:a16="http://schemas.microsoft.com/office/drawing/2014/main" id="{583D2016-9810-47A0-8357-A622A78BBB2E}"/>
                </a:ext>
              </a:extLst>
            </p:cNvPr>
            <p:cNvSpPr txBox="1"/>
            <p:nvPr/>
          </p:nvSpPr>
          <p:spPr>
            <a:xfrm>
              <a:off x="5491426" y="3955201"/>
              <a:ext cx="653142"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T3</a:t>
              </a:r>
            </a:p>
          </p:txBody>
        </p:sp>
        <p:sp>
          <p:nvSpPr>
            <p:cNvPr id="15" name="TextBox 14">
              <a:extLst>
                <a:ext uri="{FF2B5EF4-FFF2-40B4-BE49-F238E27FC236}">
                  <a16:creationId xmlns:a16="http://schemas.microsoft.com/office/drawing/2014/main" id="{5DB065EE-CE55-4679-9691-32E84E9EF465}"/>
                </a:ext>
              </a:extLst>
            </p:cNvPr>
            <p:cNvSpPr txBox="1"/>
            <p:nvPr/>
          </p:nvSpPr>
          <p:spPr>
            <a:xfrm>
              <a:off x="5769429" y="4481389"/>
              <a:ext cx="653142"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T4</a:t>
              </a:r>
            </a:p>
          </p:txBody>
        </p:sp>
        <p:sp>
          <p:nvSpPr>
            <p:cNvPr id="16" name="TextBox 15">
              <a:extLst>
                <a:ext uri="{FF2B5EF4-FFF2-40B4-BE49-F238E27FC236}">
                  <a16:creationId xmlns:a16="http://schemas.microsoft.com/office/drawing/2014/main" id="{725229AF-C750-4DA5-96BA-776A481E4270}"/>
                </a:ext>
              </a:extLst>
            </p:cNvPr>
            <p:cNvSpPr txBox="1"/>
            <p:nvPr/>
          </p:nvSpPr>
          <p:spPr>
            <a:xfrm>
              <a:off x="6018125" y="5290587"/>
              <a:ext cx="864157"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Failure</a:t>
              </a:r>
            </a:p>
          </p:txBody>
        </p:sp>
        <p:sp>
          <p:nvSpPr>
            <p:cNvPr id="17" name="TextBox 16">
              <a:extLst>
                <a:ext uri="{FF2B5EF4-FFF2-40B4-BE49-F238E27FC236}">
                  <a16:creationId xmlns:a16="http://schemas.microsoft.com/office/drawing/2014/main" id="{A1538C2D-8720-402F-9B34-6606BA9730C5}"/>
                </a:ext>
              </a:extLst>
            </p:cNvPr>
            <p:cNvSpPr txBox="1"/>
            <p:nvPr/>
          </p:nvSpPr>
          <p:spPr>
            <a:xfrm>
              <a:off x="7244862" y="5307689"/>
              <a:ext cx="653142"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Time</a:t>
              </a:r>
            </a:p>
          </p:txBody>
        </p:sp>
      </p:grpSp>
    </p:spTree>
    <p:extLst>
      <p:ext uri="{BB962C8B-B14F-4D97-AF65-F5344CB8AC3E}">
        <p14:creationId xmlns:p14="http://schemas.microsoft.com/office/powerpoint/2010/main" val="216507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Recovery Facilities</a:t>
            </a:r>
          </a:p>
        </p:txBody>
      </p:sp>
      <p:sp>
        <p:nvSpPr>
          <p:cNvPr id="3" name="Text Placeholder 2"/>
          <p:cNvSpPr>
            <a:spLocks noGrp="1"/>
          </p:cNvSpPr>
          <p:nvPr>
            <p:ph idx="1"/>
          </p:nvPr>
        </p:nvSpPr>
        <p:spPr>
          <a:xfrm>
            <a:off x="828903" y="1860239"/>
            <a:ext cx="10707595" cy="4054210"/>
          </a:xfrm>
        </p:spPr>
        <p:txBody>
          <a:bodyPr>
            <a:normAutofit/>
          </a:bodyPr>
          <a:lstStyle/>
          <a:p>
            <a:pPr lvl="0" algn="just" defTabSz="912813" fontAlgn="base">
              <a:lnSpc>
                <a:spcPct val="90000"/>
              </a:lnSpc>
              <a:spcAft>
                <a:spcPct val="0"/>
              </a:spcAft>
              <a:buFont typeface="Arial" panose="020B0604020202020204" pitchFamily="34" charset="0"/>
              <a:buChar char="•"/>
            </a:pPr>
            <a:r>
              <a:rPr lang="en-US" altLang="en-US" sz="3200" dirty="0">
                <a:solidFill>
                  <a:srgbClr val="000000"/>
                </a:solidFill>
                <a:cs typeface="+mn-cs"/>
              </a:rPr>
              <a:t>DBMS should provide following facilities to assist with recovery:</a:t>
            </a:r>
          </a:p>
          <a:p>
            <a:pPr marL="974725" lvl="1" indent="-457200" algn="just" defTabSz="912813" fontAlgn="base">
              <a:lnSpc>
                <a:spcPct val="0"/>
              </a:lnSpc>
              <a:spcAft>
                <a:spcPct val="0"/>
              </a:spcAft>
              <a:buFont typeface="Arial" panose="020B0604020202020204" pitchFamily="34" charset="0"/>
              <a:buChar char="•"/>
            </a:pPr>
            <a:endParaRPr lang="en-US" altLang="en-US" sz="2800" dirty="0">
              <a:solidFill>
                <a:srgbClr val="000000"/>
              </a:solidFill>
              <a:cs typeface="+mn-cs"/>
            </a:endParaRPr>
          </a:p>
          <a:p>
            <a:pPr marL="974725" lvl="1" indent="-457200" algn="just" defTabSz="912813" fontAlgn="base">
              <a:lnSpc>
                <a:spcPct val="90000"/>
              </a:lnSpc>
              <a:spcAft>
                <a:spcPct val="0"/>
              </a:spcAft>
              <a:buFont typeface="Arial" panose="020B0604020202020204" pitchFamily="34" charset="0"/>
              <a:buChar char="•"/>
            </a:pPr>
            <a:r>
              <a:rPr lang="en-US" altLang="en-US" sz="2600" dirty="0">
                <a:solidFill>
                  <a:srgbClr val="000000"/>
                </a:solidFill>
                <a:cs typeface="+mn-cs"/>
              </a:rPr>
              <a:t>Backup mechanism, which makes periodic backup copies of database.</a:t>
            </a:r>
          </a:p>
          <a:p>
            <a:pPr marL="974725" lvl="1" indent="-457200" algn="just" defTabSz="912813" fontAlgn="base">
              <a:lnSpc>
                <a:spcPct val="90000"/>
              </a:lnSpc>
              <a:spcAft>
                <a:spcPct val="0"/>
              </a:spcAft>
              <a:buFont typeface="Arial" panose="020B0604020202020204" pitchFamily="34" charset="0"/>
              <a:buChar char="•"/>
            </a:pPr>
            <a:r>
              <a:rPr lang="en-US" altLang="en-US" sz="2600" dirty="0">
                <a:solidFill>
                  <a:srgbClr val="000000"/>
                </a:solidFill>
                <a:cs typeface="+mn-cs"/>
              </a:rPr>
              <a:t>Logging facilities, which keep track of current state of transactions and database changes.</a:t>
            </a:r>
          </a:p>
          <a:p>
            <a:pPr marL="974725" lvl="1" indent="-457200" algn="just" defTabSz="912813" fontAlgn="base">
              <a:lnSpc>
                <a:spcPct val="90000"/>
              </a:lnSpc>
              <a:spcAft>
                <a:spcPct val="0"/>
              </a:spcAft>
              <a:buFont typeface="Arial" panose="020B0604020202020204" pitchFamily="34" charset="0"/>
              <a:buChar char="•"/>
            </a:pPr>
            <a:r>
              <a:rPr lang="en-US" altLang="en-US" sz="2600" dirty="0">
                <a:solidFill>
                  <a:srgbClr val="000000"/>
                </a:solidFill>
                <a:cs typeface="+mn-cs"/>
              </a:rPr>
              <a:t>Checkpoint facility, which enables updates to database in progress to be made permanent.</a:t>
            </a:r>
          </a:p>
          <a:p>
            <a:pPr marL="974725" lvl="1" indent="-457200" algn="just" defTabSz="912813" fontAlgn="base">
              <a:lnSpc>
                <a:spcPct val="90000"/>
              </a:lnSpc>
              <a:spcAft>
                <a:spcPct val="0"/>
              </a:spcAft>
              <a:buFont typeface="Arial" panose="020B0604020202020204" pitchFamily="34" charset="0"/>
              <a:buChar char="•"/>
            </a:pPr>
            <a:r>
              <a:rPr lang="en-US" altLang="en-US" sz="2600" dirty="0">
                <a:solidFill>
                  <a:srgbClr val="000000"/>
                </a:solidFill>
                <a:cs typeface="+mn-cs"/>
              </a:rPr>
              <a:t>Recovery manager, which allows DBMS to restore database to consistent state following a failure.</a:t>
            </a:r>
          </a:p>
        </p:txBody>
      </p:sp>
    </p:spTree>
    <p:extLst>
      <p:ext uri="{BB962C8B-B14F-4D97-AF65-F5344CB8AC3E}">
        <p14:creationId xmlns:p14="http://schemas.microsoft.com/office/powerpoint/2010/main" val="123541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Log File</a:t>
            </a:r>
            <a:endParaRPr lang="en-US" dirty="0"/>
          </a:p>
        </p:txBody>
      </p:sp>
      <p:sp>
        <p:nvSpPr>
          <p:cNvPr id="3" name="Text Placeholder 2"/>
          <p:cNvSpPr>
            <a:spLocks noGrp="1"/>
          </p:cNvSpPr>
          <p:nvPr>
            <p:ph idx="1"/>
          </p:nvPr>
        </p:nvSpPr>
        <p:spPr>
          <a:xfrm>
            <a:off x="828903" y="1860239"/>
            <a:ext cx="10707595" cy="4054210"/>
          </a:xfrm>
        </p:spPr>
        <p:txBody>
          <a:bodyPr>
            <a:normAutofit/>
          </a:bodyPr>
          <a:lstStyle/>
          <a:p>
            <a:pPr algn="just" defTabSz="912813" fontAlgn="base">
              <a:lnSpc>
                <a:spcPct val="90000"/>
              </a:lnSpc>
              <a:spcAft>
                <a:spcPct val="0"/>
              </a:spcAft>
            </a:pPr>
            <a:r>
              <a:rPr lang="en-US" altLang="en-US" sz="3200" dirty="0">
                <a:solidFill>
                  <a:srgbClr val="000000"/>
                </a:solidFill>
                <a:cs typeface="+mn-cs"/>
              </a:rPr>
              <a:t>Contains information about all updates to database:</a:t>
            </a:r>
          </a:p>
          <a:p>
            <a:pPr marL="974725" lvl="1" indent="-457200" algn="just" defTabSz="912813" fontAlgn="base">
              <a:lnSpc>
                <a:spcPct val="90000"/>
              </a:lnSpc>
              <a:spcAft>
                <a:spcPct val="0"/>
              </a:spcAft>
            </a:pPr>
            <a:r>
              <a:rPr lang="en-US" altLang="en-US" sz="2800" dirty="0">
                <a:solidFill>
                  <a:srgbClr val="000000"/>
                </a:solidFill>
                <a:cs typeface="+mn-cs"/>
              </a:rPr>
              <a:t>Transaction records.</a:t>
            </a:r>
          </a:p>
          <a:p>
            <a:pPr marL="974725" lvl="1" indent="-457200" algn="just" defTabSz="912813" fontAlgn="base">
              <a:lnSpc>
                <a:spcPct val="90000"/>
              </a:lnSpc>
              <a:spcAft>
                <a:spcPct val="0"/>
              </a:spcAft>
            </a:pPr>
            <a:r>
              <a:rPr lang="en-US" altLang="en-US" sz="2800" dirty="0">
                <a:solidFill>
                  <a:srgbClr val="000000"/>
                </a:solidFill>
                <a:cs typeface="+mn-cs"/>
              </a:rPr>
              <a:t>Checkpoint records.</a:t>
            </a:r>
          </a:p>
          <a:p>
            <a:pPr algn="just" defTabSz="912813" fontAlgn="base">
              <a:lnSpc>
                <a:spcPct val="90000"/>
              </a:lnSpc>
              <a:spcAft>
                <a:spcPct val="0"/>
              </a:spcAft>
            </a:pPr>
            <a:r>
              <a:rPr lang="en-US" altLang="en-US" sz="3200" dirty="0">
                <a:solidFill>
                  <a:srgbClr val="000000"/>
                </a:solidFill>
                <a:cs typeface="+mn-cs"/>
              </a:rPr>
              <a:t>Often used for other purposes (for example, auditing).</a:t>
            </a:r>
          </a:p>
        </p:txBody>
      </p:sp>
    </p:spTree>
    <p:extLst>
      <p:ext uri="{BB962C8B-B14F-4D97-AF65-F5344CB8AC3E}">
        <p14:creationId xmlns:p14="http://schemas.microsoft.com/office/powerpoint/2010/main" val="179383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Stored Procedures</a:t>
            </a:r>
          </a:p>
        </p:txBody>
      </p:sp>
      <p:sp>
        <p:nvSpPr>
          <p:cNvPr id="3" name="Content Placeholder 2"/>
          <p:cNvSpPr>
            <a:spLocks noGrp="1"/>
          </p:cNvSpPr>
          <p:nvPr>
            <p:ph idx="1"/>
          </p:nvPr>
        </p:nvSpPr>
        <p:spPr>
          <a:xfrm>
            <a:off x="673767" y="2021305"/>
            <a:ext cx="11309685" cy="4700337"/>
          </a:xfrm>
        </p:spPr>
        <p:txBody>
          <a:bodyPr>
            <a:normAutofit/>
          </a:bodyPr>
          <a:lstStyle/>
          <a:p>
            <a:pPr marL="457200" indent="-457200">
              <a:buFont typeface="+mj-lt"/>
              <a:buAutoNum type="arabicPeriod" startAt="2"/>
            </a:pPr>
            <a:r>
              <a:rPr lang="en-US" dirty="0">
                <a:solidFill>
                  <a:schemeClr val="accent1">
                    <a:lumMod val="75000"/>
                  </a:schemeClr>
                </a:solidFill>
              </a:rPr>
              <a:t>Avoiding network traffic</a:t>
            </a:r>
          </a:p>
          <a:p>
            <a:r>
              <a:rPr lang="en-US" b="1" i="1" dirty="0"/>
              <a:t>Stored procedures can run directly within the database engine</a:t>
            </a:r>
            <a:r>
              <a:rPr lang="en-US" dirty="0"/>
              <a:t>, this means that the procedures run entirely on a specialized database server, which has direct access to the data being accessed. </a:t>
            </a:r>
          </a:p>
          <a:p>
            <a:r>
              <a:rPr lang="en-US" dirty="0"/>
              <a:t>The benefit here is that </a:t>
            </a:r>
            <a:r>
              <a:rPr lang="en-US" b="1" i="1" dirty="0"/>
              <a:t>network communication costs can be avoided completely</a:t>
            </a:r>
            <a:r>
              <a:rPr lang="en-US" dirty="0"/>
              <a:t>. </a:t>
            </a:r>
          </a:p>
          <a:p>
            <a:r>
              <a:rPr lang="en-US" dirty="0"/>
              <a:t>This becomes more important for complex series of SQL statements.</a:t>
            </a:r>
          </a:p>
        </p:txBody>
      </p:sp>
    </p:spTree>
    <p:extLst>
      <p:ext uri="{BB962C8B-B14F-4D97-AF65-F5344CB8AC3E}">
        <p14:creationId xmlns:p14="http://schemas.microsoft.com/office/powerpoint/2010/main" val="397951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File</a:t>
            </a:r>
            <a:endParaRPr lang="en-US" sz="2000" b="0" dirty="0"/>
          </a:p>
        </p:txBody>
      </p:sp>
      <p:sp>
        <p:nvSpPr>
          <p:cNvPr id="3" name="Text Placeholder 2"/>
          <p:cNvSpPr>
            <a:spLocks noGrp="1"/>
          </p:cNvSpPr>
          <p:nvPr>
            <p:ph idx="1"/>
          </p:nvPr>
        </p:nvSpPr>
        <p:spPr>
          <a:xfrm>
            <a:off x="700811" y="1807957"/>
            <a:ext cx="6179491" cy="4291759"/>
          </a:xfrm>
        </p:spPr>
        <p:txBody>
          <a:bodyPr>
            <a:normAutofit lnSpcReduction="10000"/>
          </a:bodyPr>
          <a:lstStyle/>
          <a:p>
            <a:r>
              <a:rPr lang="en-US" altLang="en-US" sz="2400" dirty="0"/>
              <a:t>Transaction records contain:</a:t>
            </a:r>
          </a:p>
          <a:p>
            <a:pPr lvl="1"/>
            <a:r>
              <a:rPr lang="en-US" altLang="en-US" sz="2400" dirty="0"/>
              <a:t>Transaction identifier (</a:t>
            </a:r>
            <a:r>
              <a:rPr lang="en-US" altLang="en-US" sz="2400" dirty="0" err="1"/>
              <a:t>Tid</a:t>
            </a:r>
            <a:r>
              <a:rPr lang="en-US" altLang="en-US" sz="2400" dirty="0"/>
              <a:t>).</a:t>
            </a:r>
          </a:p>
          <a:p>
            <a:pPr lvl="1"/>
            <a:r>
              <a:rPr lang="en-US" altLang="en-US" sz="2400" dirty="0"/>
              <a:t>Type of log record (Operation): it includes transaction start, insert, update, delete, abort, commit.</a:t>
            </a:r>
          </a:p>
          <a:p>
            <a:pPr lvl="1"/>
            <a:r>
              <a:rPr lang="en-US" altLang="en-US" sz="2400" dirty="0"/>
              <a:t>Identifier of </a:t>
            </a:r>
            <a:r>
              <a:rPr lang="en-US" altLang="en-US" sz="2400" u="sng" dirty="0"/>
              <a:t>data item </a:t>
            </a:r>
            <a:r>
              <a:rPr lang="en-US" altLang="en-US" sz="2400" dirty="0"/>
              <a:t>(Object) affected by database action (insert, delete, and update operations).</a:t>
            </a:r>
          </a:p>
          <a:p>
            <a:pPr lvl="1"/>
            <a:r>
              <a:rPr lang="en-US" altLang="en-US" sz="2400" dirty="0"/>
              <a:t>Before-image of data item (</a:t>
            </a:r>
            <a:r>
              <a:rPr lang="en-US" altLang="en-US" sz="2400" u="sng" dirty="0"/>
              <a:t>old value</a:t>
            </a:r>
            <a:r>
              <a:rPr lang="en-US" altLang="en-US" sz="2400" dirty="0"/>
              <a:t>).</a:t>
            </a:r>
          </a:p>
          <a:p>
            <a:pPr lvl="1"/>
            <a:r>
              <a:rPr lang="en-US" altLang="en-US" sz="2400" dirty="0"/>
              <a:t>After-image of data item (</a:t>
            </a:r>
            <a:r>
              <a:rPr lang="en-US" altLang="en-US" sz="2400" u="sng" dirty="0"/>
              <a:t>new value</a:t>
            </a:r>
            <a:r>
              <a:rPr lang="en-US" altLang="en-US" sz="2400" dirty="0"/>
              <a:t>).</a:t>
            </a:r>
          </a:p>
          <a:p>
            <a:pPr lvl="1"/>
            <a:r>
              <a:rPr lang="en-US" altLang="en-US" sz="2400" dirty="0"/>
              <a:t>Log management information.</a:t>
            </a:r>
          </a:p>
        </p:txBody>
      </p:sp>
      <p:pic>
        <p:nvPicPr>
          <p:cNvPr id="4" name="Picture 4" descr="A segment of a log file is depicted as a table, which has 12 rows and 8 columns. The columns have the following headings from left to right. T i d, Time, Operation, Object, Before image, After image, p P t r, n P t r. The row entries are as follows. Row 1. T 1, 10: 12, start, blank, blank, blank, 0, 2. Row 2. T 1, 10:13, update, staff SL21, old value, new value, 1, 8. Row 3. T 2, 10:14, start, blank, blank, blank, 0, 4. Row 4. T2, 10:16, insert, staff S G 37, blank, new value, 3, 5. Row 5. T 2, 10:17, delete, staff S A 9, old value, blank, 4, 6. Row 6. T 2, 10:17, update, Property P G 16, old value, new value, 5, 9. Row 7. T 3, 10:18, start, blank, blank, blank, 0, 11. Row 8. T 1, 10:18, commit, blank, blank, blank, 2, 0. Row 9. blank, 10:19, checkpoint, T 2 and T 3, blank, blank, blank, blank. Row 10. T2, 10:19, commit, blank, blank, blank, 6, 0. Row 11. T 3, 10:20, insert, property P G 4, blank, new value, 7, 12. Row 12. T 3, 10:21, commit, blank, blank, blank, 11, 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61" t="1744" r="1148" b="2693"/>
          <a:stretch/>
        </p:blipFill>
        <p:spPr bwMode="auto">
          <a:xfrm>
            <a:off x="7027566" y="2443014"/>
            <a:ext cx="4968976" cy="284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42142701-E027-EC1F-E9AD-F72421D430E0}"/>
              </a:ext>
            </a:extLst>
          </p:cNvPr>
          <p:cNvSpPr/>
          <p:nvPr/>
        </p:nvSpPr>
        <p:spPr>
          <a:xfrm>
            <a:off x="7027566" y="2364059"/>
            <a:ext cx="343390" cy="524107"/>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7AEC62A-2EEE-2CCA-9C06-ED15E3D7A7EA}"/>
              </a:ext>
            </a:extLst>
          </p:cNvPr>
          <p:cNvSpPr/>
          <p:nvPr/>
        </p:nvSpPr>
        <p:spPr>
          <a:xfrm>
            <a:off x="7692922" y="2364059"/>
            <a:ext cx="960424" cy="524107"/>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5928EDF6-FC8A-6775-26E8-EB4B35C619E3}"/>
              </a:ext>
            </a:extLst>
          </p:cNvPr>
          <p:cNvSpPr/>
          <p:nvPr/>
        </p:nvSpPr>
        <p:spPr>
          <a:xfrm>
            <a:off x="8573492" y="2349191"/>
            <a:ext cx="1116917" cy="524107"/>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14D24407-6A2B-3403-25C5-5E77B65164A0}"/>
              </a:ext>
            </a:extLst>
          </p:cNvPr>
          <p:cNvSpPr/>
          <p:nvPr/>
        </p:nvSpPr>
        <p:spPr>
          <a:xfrm>
            <a:off x="9507960" y="2367777"/>
            <a:ext cx="1116917" cy="524107"/>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FF384148-5532-67AC-5914-74E38046924E}"/>
              </a:ext>
            </a:extLst>
          </p:cNvPr>
          <p:cNvSpPr/>
          <p:nvPr/>
        </p:nvSpPr>
        <p:spPr>
          <a:xfrm>
            <a:off x="10459844" y="2386363"/>
            <a:ext cx="874326" cy="524107"/>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0066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2" presetClass="entr" presetSubtype="4" fill="hold" grpId="0" nodeType="withEffect">
                                  <p:stCondLst>
                                    <p:cond delay="20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1" fill="hold" grpId="1" nodeType="click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ppt_x"/>
                                          </p:val>
                                        </p:tav>
                                      </p:tavLst>
                                    </p:anim>
                                    <p:anim calcmode="lin" valueType="num">
                                      <p:cBhvr additive="base">
                                        <p:cTn id="15" dur="500"/>
                                        <p:tgtEl>
                                          <p:spTgt spid="5"/>
                                        </p:tgtEl>
                                        <p:attrNameLst>
                                          <p:attrName>ppt_y</p:attrName>
                                        </p:attrNameLst>
                                      </p:cBhvr>
                                      <p:tavLst>
                                        <p:tav tm="0">
                                          <p:val>
                                            <p:strVal val="ppt_y"/>
                                          </p:val>
                                        </p:tav>
                                        <p:tav tm="100000">
                                          <p:val>
                                            <p:strVal val="0-ppt_h/2"/>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1" fill="hold" grpId="1" nodeType="clickEffect">
                                  <p:stCondLst>
                                    <p:cond delay="0"/>
                                  </p:stCondLst>
                                  <p:childTnLst>
                                    <p:anim calcmode="lin" valueType="num">
                                      <p:cBhvr additive="base">
                                        <p:cTn id="28" dur="500"/>
                                        <p:tgtEl>
                                          <p:spTgt spid="6"/>
                                        </p:tgtEl>
                                        <p:attrNameLst>
                                          <p:attrName>ppt_x</p:attrName>
                                        </p:attrNameLst>
                                      </p:cBhvr>
                                      <p:tavLst>
                                        <p:tav tm="0">
                                          <p:val>
                                            <p:strVal val="ppt_x"/>
                                          </p:val>
                                        </p:tav>
                                        <p:tav tm="100000">
                                          <p:val>
                                            <p:strVal val="ppt_x"/>
                                          </p:val>
                                        </p:tav>
                                      </p:tavLst>
                                    </p:anim>
                                    <p:anim calcmode="lin" valueType="num">
                                      <p:cBhvr additive="base">
                                        <p:cTn id="29" dur="500"/>
                                        <p:tgtEl>
                                          <p:spTgt spid="6"/>
                                        </p:tgtEl>
                                        <p:attrNameLst>
                                          <p:attrName>ppt_y</p:attrName>
                                        </p:attrNameLst>
                                      </p:cBhvr>
                                      <p:tavLst>
                                        <p:tav tm="0">
                                          <p:val>
                                            <p:strVal val="ppt_y"/>
                                          </p:val>
                                        </p:tav>
                                        <p:tav tm="100000">
                                          <p:val>
                                            <p:strVal val="0-ppt_h/2"/>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2"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1" fill="hold" grpId="1" nodeType="clickEffect">
                                  <p:stCondLst>
                                    <p:cond delay="0"/>
                                  </p:stCondLst>
                                  <p:childTnLst>
                                    <p:anim calcmode="lin" valueType="num">
                                      <p:cBhvr additive="base">
                                        <p:cTn id="42" dur="500"/>
                                        <p:tgtEl>
                                          <p:spTgt spid="7"/>
                                        </p:tgtEl>
                                        <p:attrNameLst>
                                          <p:attrName>ppt_x</p:attrName>
                                        </p:attrNameLst>
                                      </p:cBhvr>
                                      <p:tavLst>
                                        <p:tav tm="0">
                                          <p:val>
                                            <p:strVal val="ppt_x"/>
                                          </p:val>
                                        </p:tav>
                                        <p:tav tm="100000">
                                          <p:val>
                                            <p:strVal val="ppt_x"/>
                                          </p:val>
                                        </p:tav>
                                      </p:tavLst>
                                    </p:anim>
                                    <p:anim calcmode="lin" valueType="num">
                                      <p:cBhvr additive="base">
                                        <p:cTn id="43" dur="500"/>
                                        <p:tgtEl>
                                          <p:spTgt spid="7"/>
                                        </p:tgtEl>
                                        <p:attrNameLst>
                                          <p:attrName>ppt_y</p:attrName>
                                        </p:attrNameLst>
                                      </p:cBhvr>
                                      <p:tavLst>
                                        <p:tav tm="0">
                                          <p:val>
                                            <p:strVal val="ppt_y"/>
                                          </p:val>
                                        </p:tav>
                                        <p:tav tm="100000">
                                          <p:val>
                                            <p:strVal val="0-ppt_h/2"/>
                                          </p:val>
                                        </p:tav>
                                      </p:tavLst>
                                    </p:anim>
                                    <p:set>
                                      <p:cBhvr>
                                        <p:cTn id="44" dur="1" fill="hold">
                                          <p:stCondLst>
                                            <p:cond delay="499"/>
                                          </p:stCondLst>
                                        </p:cTn>
                                        <p:tgtEl>
                                          <p:spTgt spid="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1" fill="hold" grpId="1" nodeType="clickEffect">
                                  <p:stCondLst>
                                    <p:cond delay="0"/>
                                  </p:stCondLst>
                                  <p:childTnLst>
                                    <p:anim calcmode="lin" valueType="num">
                                      <p:cBhvr additive="base">
                                        <p:cTn id="56" dur="500"/>
                                        <p:tgtEl>
                                          <p:spTgt spid="8"/>
                                        </p:tgtEl>
                                        <p:attrNameLst>
                                          <p:attrName>ppt_x</p:attrName>
                                        </p:attrNameLst>
                                      </p:cBhvr>
                                      <p:tavLst>
                                        <p:tav tm="0">
                                          <p:val>
                                            <p:strVal val="ppt_x"/>
                                          </p:val>
                                        </p:tav>
                                        <p:tav tm="100000">
                                          <p:val>
                                            <p:strVal val="ppt_x"/>
                                          </p:val>
                                        </p:tav>
                                      </p:tavLst>
                                    </p:anim>
                                    <p:anim calcmode="lin" valueType="num">
                                      <p:cBhvr additive="base">
                                        <p:cTn id="57" dur="500"/>
                                        <p:tgtEl>
                                          <p:spTgt spid="8"/>
                                        </p:tgtEl>
                                        <p:attrNameLst>
                                          <p:attrName>ppt_y</p:attrName>
                                        </p:attrNameLst>
                                      </p:cBhvr>
                                      <p:tavLst>
                                        <p:tav tm="0">
                                          <p:val>
                                            <p:strVal val="ppt_y"/>
                                          </p:val>
                                        </p:tav>
                                        <p:tav tm="100000">
                                          <p:val>
                                            <p:strVal val="0-ppt_h/2"/>
                                          </p:val>
                                        </p:tav>
                                      </p:tavLst>
                                    </p:anim>
                                    <p:set>
                                      <p:cBhvr>
                                        <p:cTn id="58" dur="1" fill="hold">
                                          <p:stCondLst>
                                            <p:cond delay="499"/>
                                          </p:stCondLst>
                                        </p:cTn>
                                        <p:tgtEl>
                                          <p:spTgt spid="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par>
                                <p:cTn id="63" presetID="2" presetClass="entr" presetSubtype="4"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1" fill="hold" grpId="1" nodeType="clickEffect">
                                  <p:stCondLst>
                                    <p:cond delay="0"/>
                                  </p:stCondLst>
                                  <p:childTnLst>
                                    <p:anim calcmode="lin" valueType="num">
                                      <p:cBhvr additive="base">
                                        <p:cTn id="70" dur="500"/>
                                        <p:tgtEl>
                                          <p:spTgt spid="9"/>
                                        </p:tgtEl>
                                        <p:attrNameLst>
                                          <p:attrName>ppt_x</p:attrName>
                                        </p:attrNameLst>
                                      </p:cBhvr>
                                      <p:tavLst>
                                        <p:tav tm="0">
                                          <p:val>
                                            <p:strVal val="ppt_x"/>
                                          </p:val>
                                        </p:tav>
                                        <p:tav tm="100000">
                                          <p:val>
                                            <p:strVal val="ppt_x"/>
                                          </p:val>
                                        </p:tav>
                                      </p:tavLst>
                                    </p:anim>
                                    <p:anim calcmode="lin" valueType="num">
                                      <p:cBhvr additive="base">
                                        <p:cTn id="71" dur="500"/>
                                        <p:tgtEl>
                                          <p:spTgt spid="9"/>
                                        </p:tgtEl>
                                        <p:attrNameLst>
                                          <p:attrName>ppt_y</p:attrName>
                                        </p:attrNameLst>
                                      </p:cBhvr>
                                      <p:tavLst>
                                        <p:tav tm="0">
                                          <p:val>
                                            <p:strVal val="ppt_y"/>
                                          </p:val>
                                        </p:tav>
                                        <p:tav tm="100000">
                                          <p:val>
                                            <p:strVal val="0-ppt_h/2"/>
                                          </p:val>
                                        </p:tav>
                                      </p:tavLst>
                                    </p:anim>
                                    <p:set>
                                      <p:cBhvr>
                                        <p:cTn id="72" dur="1" fill="hold">
                                          <p:stCondLst>
                                            <p:cond delay="499"/>
                                          </p:stCondLst>
                                        </p:cTn>
                                        <p:tgtEl>
                                          <p:spTgt spid="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Reconstruction with Transaction Log</a:t>
            </a:r>
            <a:endParaRPr lang="en-US" sz="2000" b="0" dirty="0"/>
          </a:p>
        </p:txBody>
      </p:sp>
      <p:sp>
        <p:nvSpPr>
          <p:cNvPr id="3" name="Text Placeholder 2"/>
          <p:cNvSpPr>
            <a:spLocks noGrp="1"/>
          </p:cNvSpPr>
          <p:nvPr>
            <p:ph idx="1"/>
          </p:nvPr>
        </p:nvSpPr>
        <p:spPr>
          <a:xfrm>
            <a:off x="700810" y="1807958"/>
            <a:ext cx="10707595" cy="4288042"/>
          </a:xfrm>
        </p:spPr>
        <p:txBody>
          <a:bodyPr>
            <a:normAutofit fontScale="92500" lnSpcReduction="20000"/>
          </a:bodyPr>
          <a:lstStyle/>
          <a:p>
            <a:pPr>
              <a:lnSpc>
                <a:spcPct val="150000"/>
              </a:lnSpc>
            </a:pPr>
            <a:r>
              <a:rPr lang="en-US" sz="2400" dirty="0"/>
              <a:t>After an error situation (e.g., power outage), we can use the transaction log to get the database content back in a consistent state.</a:t>
            </a:r>
          </a:p>
          <a:p>
            <a:pPr>
              <a:lnSpc>
                <a:spcPct val="150000"/>
              </a:lnSpc>
            </a:pPr>
            <a:r>
              <a:rPr lang="en-US" sz="2400" dirty="0"/>
              <a:t>The transaction log can be used for recovery after errors in two ways:</a:t>
            </a:r>
          </a:p>
          <a:p>
            <a:pPr>
              <a:lnSpc>
                <a:spcPct val="150000"/>
              </a:lnSpc>
            </a:pPr>
            <a:r>
              <a:rPr lang="en-US" sz="2400" b="1" i="1" u="sng" dirty="0"/>
              <a:t>UNDO:</a:t>
            </a:r>
            <a:r>
              <a:rPr lang="en-US" sz="2400" dirty="0"/>
              <a:t> Because the log contains both old and new values for all write operations, we can reverse the effect of a transaction by reading the log backwards and replacing new values with old ones. We say that the transaction is "rolled back".</a:t>
            </a:r>
          </a:p>
          <a:p>
            <a:pPr>
              <a:lnSpc>
                <a:spcPct val="150000"/>
              </a:lnSpc>
            </a:pPr>
            <a:r>
              <a:rPr lang="en-US" sz="2400" b="1" i="1" u="sng" dirty="0"/>
              <a:t>REDO:</a:t>
            </a:r>
            <a:r>
              <a:rPr lang="en-US" sz="2400" dirty="0"/>
              <a:t> By reading the log, interrupted transactions (committed transactions whose effect did not reach the </a:t>
            </a:r>
            <a:r>
              <a:rPr lang="en-US" sz="2400" u="sng" dirty="0"/>
              <a:t>DB disk</a:t>
            </a:r>
            <a:r>
              <a:rPr lang="en-US" sz="2400" dirty="0"/>
              <a:t>) can be carried out again, from the beginning. Here, old values will be overwritten by new ones.</a:t>
            </a:r>
          </a:p>
        </p:txBody>
      </p:sp>
    </p:spTree>
    <p:extLst>
      <p:ext uri="{BB962C8B-B14F-4D97-AF65-F5344CB8AC3E}">
        <p14:creationId xmlns:p14="http://schemas.microsoft.com/office/powerpoint/2010/main" val="2460238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Checkpointing</a:t>
            </a:r>
            <a:endParaRPr lang="en-US" dirty="0"/>
          </a:p>
        </p:txBody>
      </p:sp>
      <p:sp>
        <p:nvSpPr>
          <p:cNvPr id="3" name="Text Placeholder 2"/>
          <p:cNvSpPr>
            <a:spLocks noGrp="1"/>
          </p:cNvSpPr>
          <p:nvPr>
            <p:ph idx="1"/>
          </p:nvPr>
        </p:nvSpPr>
        <p:spPr>
          <a:xfrm>
            <a:off x="828903" y="1860239"/>
            <a:ext cx="10707595" cy="4054210"/>
          </a:xfrm>
        </p:spPr>
        <p:txBody>
          <a:bodyPr>
            <a:normAutofit fontScale="92500" lnSpcReduction="20000"/>
          </a:bodyPr>
          <a:lstStyle/>
          <a:p>
            <a:pPr marL="450850" indent="-301625" algn="just" defTabSz="912813" fontAlgn="base">
              <a:lnSpc>
                <a:spcPct val="150000"/>
              </a:lnSpc>
              <a:spcAft>
                <a:spcPct val="0"/>
              </a:spcAft>
            </a:pPr>
            <a:r>
              <a:rPr lang="en-US" altLang="en-US" sz="2800" u="sng" dirty="0">
                <a:solidFill>
                  <a:srgbClr val="000000"/>
                </a:solidFill>
                <a:cs typeface="+mn-cs"/>
              </a:rPr>
              <a:t>Checkpoint</a:t>
            </a:r>
            <a:endParaRPr lang="en-US" altLang="en-US" sz="2800" dirty="0">
              <a:solidFill>
                <a:srgbClr val="000000"/>
              </a:solidFill>
              <a:cs typeface="+mn-cs"/>
            </a:endParaRPr>
          </a:p>
          <a:p>
            <a:pPr marL="914400" lvl="1" indent="-396875" algn="just" defTabSz="912813" fontAlgn="base">
              <a:lnSpc>
                <a:spcPct val="150000"/>
              </a:lnSpc>
              <a:spcAft>
                <a:spcPct val="0"/>
              </a:spcAft>
              <a:buNone/>
            </a:pPr>
            <a:r>
              <a:rPr lang="en-US" altLang="en-US" sz="2800" dirty="0">
                <a:solidFill>
                  <a:srgbClr val="000000"/>
                </a:solidFill>
                <a:cs typeface="+mn-cs"/>
              </a:rPr>
              <a:t>	Point of synchronization between database and log file. All buffers are force-written to secondary storage (</a:t>
            </a:r>
            <a:r>
              <a:rPr lang="en-US" altLang="en-US" sz="2800" u="sng" dirty="0">
                <a:solidFill>
                  <a:srgbClr val="000000"/>
                </a:solidFill>
                <a:cs typeface="+mn-cs"/>
              </a:rPr>
              <a:t>DB disk</a:t>
            </a:r>
            <a:r>
              <a:rPr lang="en-US" altLang="en-US" sz="2800" dirty="0">
                <a:solidFill>
                  <a:srgbClr val="000000"/>
                </a:solidFill>
                <a:cs typeface="+mn-cs"/>
              </a:rPr>
              <a:t>).</a:t>
            </a:r>
          </a:p>
          <a:p>
            <a:pPr marL="396875" lvl="0" indent="-396875" algn="just" defTabSz="912813" fontAlgn="base">
              <a:lnSpc>
                <a:spcPct val="150000"/>
              </a:lnSpc>
              <a:spcAft>
                <a:spcPct val="0"/>
              </a:spcAft>
              <a:buFontTx/>
              <a:buChar char="•"/>
            </a:pPr>
            <a:r>
              <a:rPr lang="en-US" altLang="en-US" sz="2800" dirty="0">
                <a:solidFill>
                  <a:srgbClr val="000000"/>
                </a:solidFill>
                <a:cs typeface="+mn-cs"/>
              </a:rPr>
              <a:t>Checkpoint record is created containing identifiers of all active transactions.</a:t>
            </a:r>
          </a:p>
          <a:p>
            <a:pPr marL="396875" lvl="0" indent="-396875" algn="just" defTabSz="912813" fontAlgn="base">
              <a:lnSpc>
                <a:spcPct val="150000"/>
              </a:lnSpc>
              <a:spcAft>
                <a:spcPct val="0"/>
              </a:spcAft>
              <a:buFontTx/>
              <a:buChar char="•"/>
            </a:pPr>
            <a:r>
              <a:rPr lang="en-US" altLang="en-US" sz="2800" dirty="0">
                <a:solidFill>
                  <a:srgbClr val="000000"/>
                </a:solidFill>
                <a:cs typeface="+mn-cs"/>
              </a:rPr>
              <a:t>When failure occurs, redo all transactions that committed since the checkpoint and undo all transactions active at time of crash.</a:t>
            </a:r>
          </a:p>
        </p:txBody>
      </p:sp>
    </p:spTree>
    <p:extLst>
      <p:ext uri="{BB962C8B-B14F-4D97-AF65-F5344CB8AC3E}">
        <p14:creationId xmlns:p14="http://schemas.microsoft.com/office/powerpoint/2010/main" val="27092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Checkpointing</a:t>
            </a:r>
            <a:endParaRPr lang="en-US" dirty="0"/>
          </a:p>
        </p:txBody>
      </p:sp>
      <p:sp>
        <p:nvSpPr>
          <p:cNvPr id="3" name="Text Placeholder 2"/>
          <p:cNvSpPr>
            <a:spLocks noGrp="1"/>
          </p:cNvSpPr>
          <p:nvPr>
            <p:ph idx="1"/>
          </p:nvPr>
        </p:nvSpPr>
        <p:spPr>
          <a:xfrm>
            <a:off x="828903" y="1860239"/>
            <a:ext cx="10707595" cy="1959407"/>
          </a:xfrm>
        </p:spPr>
        <p:txBody>
          <a:bodyPr>
            <a:normAutofit/>
          </a:bodyPr>
          <a:lstStyle/>
          <a:p>
            <a:pPr algn="just" defTabSz="912813" fontAlgn="base">
              <a:lnSpc>
                <a:spcPct val="90000"/>
              </a:lnSpc>
              <a:spcAft>
                <a:spcPct val="0"/>
              </a:spcAft>
            </a:pPr>
            <a:r>
              <a:rPr lang="en-US" altLang="en-US" sz="2000" dirty="0">
                <a:solidFill>
                  <a:srgbClr val="000000"/>
                </a:solidFill>
                <a:cs typeface="+mn-cs"/>
              </a:rPr>
              <a:t>In this example, DBMS starts at time t</a:t>
            </a:r>
            <a:r>
              <a:rPr lang="en-US" altLang="en-US" sz="2000" baseline="-25000" dirty="0">
                <a:solidFill>
                  <a:srgbClr val="000000"/>
                </a:solidFill>
                <a:cs typeface="+mn-cs"/>
              </a:rPr>
              <a:t>0</a:t>
            </a:r>
            <a:r>
              <a:rPr lang="en-US" altLang="en-US" sz="2000" dirty="0">
                <a:solidFill>
                  <a:srgbClr val="000000"/>
                </a:solidFill>
                <a:cs typeface="+mn-cs"/>
              </a:rPr>
              <a:t>, but fails at time </a:t>
            </a:r>
            <a:r>
              <a:rPr lang="en-US" altLang="en-US" sz="2000" dirty="0" err="1">
                <a:solidFill>
                  <a:srgbClr val="000000"/>
                </a:solidFill>
                <a:cs typeface="+mn-cs"/>
              </a:rPr>
              <a:t>t</a:t>
            </a:r>
            <a:r>
              <a:rPr lang="en-US" altLang="en-US" sz="2000" baseline="-25000" dirty="0" err="1">
                <a:solidFill>
                  <a:srgbClr val="000000"/>
                </a:solidFill>
                <a:cs typeface="+mn-cs"/>
              </a:rPr>
              <a:t>f</a:t>
            </a:r>
            <a:r>
              <a:rPr lang="en-US" altLang="en-US" sz="2000" dirty="0">
                <a:solidFill>
                  <a:srgbClr val="000000"/>
                </a:solidFill>
                <a:cs typeface="+mn-cs"/>
              </a:rPr>
              <a:t> with checkpoint at time </a:t>
            </a:r>
            <a:r>
              <a:rPr lang="en-US" altLang="en-US" sz="2000" dirty="0" err="1">
                <a:solidFill>
                  <a:srgbClr val="000000"/>
                </a:solidFill>
                <a:cs typeface="+mn-cs"/>
              </a:rPr>
              <a:t>t</a:t>
            </a:r>
            <a:r>
              <a:rPr lang="en-US" altLang="en-US" sz="2000" baseline="-25000" dirty="0" err="1">
                <a:solidFill>
                  <a:srgbClr val="000000"/>
                </a:solidFill>
                <a:cs typeface="+mn-cs"/>
              </a:rPr>
              <a:t>c</a:t>
            </a:r>
            <a:r>
              <a:rPr lang="en-US" altLang="en-US" sz="2000" dirty="0">
                <a:solidFill>
                  <a:srgbClr val="000000"/>
                </a:solidFill>
                <a:cs typeface="+mn-cs"/>
              </a:rPr>
              <a:t>. </a:t>
            </a:r>
          </a:p>
          <a:p>
            <a:pPr algn="just" defTabSz="912813" fontAlgn="base">
              <a:lnSpc>
                <a:spcPct val="90000"/>
              </a:lnSpc>
              <a:spcAft>
                <a:spcPct val="0"/>
              </a:spcAft>
            </a:pPr>
            <a:r>
              <a:rPr lang="en-US" altLang="en-US" sz="2000" dirty="0">
                <a:solidFill>
                  <a:srgbClr val="000000"/>
                </a:solidFill>
                <a:cs typeface="+mn-cs"/>
              </a:rPr>
              <a:t>Changes made by T</a:t>
            </a:r>
            <a:r>
              <a:rPr lang="en-US" altLang="en-US" sz="2000" baseline="-25000" dirty="0">
                <a:solidFill>
                  <a:srgbClr val="000000"/>
                </a:solidFill>
                <a:cs typeface="+mn-cs"/>
              </a:rPr>
              <a:t>2</a:t>
            </a:r>
            <a:r>
              <a:rPr lang="en-US" altLang="en-US" sz="2000" dirty="0">
                <a:solidFill>
                  <a:srgbClr val="000000"/>
                </a:solidFill>
                <a:cs typeface="+mn-cs"/>
              </a:rPr>
              <a:t> and T</a:t>
            </a:r>
            <a:r>
              <a:rPr lang="en-US" altLang="en-US" sz="2000" baseline="-25000" dirty="0">
                <a:solidFill>
                  <a:srgbClr val="000000"/>
                </a:solidFill>
                <a:cs typeface="+mn-cs"/>
              </a:rPr>
              <a:t>3</a:t>
            </a:r>
            <a:r>
              <a:rPr lang="en-US" altLang="en-US" sz="2000" dirty="0">
                <a:solidFill>
                  <a:srgbClr val="000000"/>
                </a:solidFill>
                <a:cs typeface="+mn-cs"/>
              </a:rPr>
              <a:t> have been written to secondary storage (T1 and T2 commit before </a:t>
            </a:r>
            <a:r>
              <a:rPr lang="en-US" altLang="en-US" sz="2000" dirty="0" err="1">
                <a:solidFill>
                  <a:srgbClr val="000000"/>
                </a:solidFill>
                <a:cs typeface="+mn-cs"/>
              </a:rPr>
              <a:t>t</a:t>
            </a:r>
            <a:r>
              <a:rPr lang="en-US" altLang="en-US" sz="2000" baseline="-25000" dirty="0" err="1">
                <a:solidFill>
                  <a:srgbClr val="000000"/>
                </a:solidFill>
                <a:cs typeface="+mn-cs"/>
              </a:rPr>
              <a:t>c</a:t>
            </a:r>
            <a:r>
              <a:rPr lang="en-US" altLang="en-US" sz="2000" dirty="0">
                <a:solidFill>
                  <a:srgbClr val="000000"/>
                </a:solidFill>
                <a:cs typeface="+mn-cs"/>
              </a:rPr>
              <a:t>). </a:t>
            </a:r>
          </a:p>
          <a:p>
            <a:pPr algn="just" defTabSz="912813" fontAlgn="base">
              <a:lnSpc>
                <a:spcPct val="90000"/>
              </a:lnSpc>
              <a:spcAft>
                <a:spcPct val="0"/>
              </a:spcAft>
            </a:pPr>
            <a:r>
              <a:rPr lang="en-US" altLang="en-US" sz="2000" dirty="0">
                <a:solidFill>
                  <a:srgbClr val="000000"/>
                </a:solidFill>
                <a:cs typeface="+mn-cs"/>
              </a:rPr>
              <a:t>Thus:</a:t>
            </a:r>
          </a:p>
          <a:p>
            <a:pPr marL="914400" lvl="1" indent="-396875" algn="just" defTabSz="912813" fontAlgn="base">
              <a:lnSpc>
                <a:spcPct val="90000"/>
              </a:lnSpc>
              <a:spcAft>
                <a:spcPct val="0"/>
              </a:spcAft>
            </a:pPr>
            <a:r>
              <a:rPr lang="en-US" altLang="en-US" sz="2000" dirty="0">
                <a:solidFill>
                  <a:srgbClr val="000000"/>
                </a:solidFill>
                <a:cs typeface="+mn-cs"/>
              </a:rPr>
              <a:t>only redo T</a:t>
            </a:r>
            <a:r>
              <a:rPr lang="en-US" altLang="en-US" sz="2000" baseline="-25000" dirty="0">
                <a:solidFill>
                  <a:srgbClr val="000000"/>
                </a:solidFill>
                <a:cs typeface="+mn-cs"/>
              </a:rPr>
              <a:t>4</a:t>
            </a:r>
            <a:r>
              <a:rPr lang="en-US" altLang="en-US" sz="2000" dirty="0">
                <a:solidFill>
                  <a:srgbClr val="000000"/>
                </a:solidFill>
                <a:cs typeface="+mn-cs"/>
              </a:rPr>
              <a:t> and T</a:t>
            </a:r>
            <a:r>
              <a:rPr lang="en-US" altLang="en-US" sz="2000" baseline="-25000" dirty="0">
                <a:solidFill>
                  <a:srgbClr val="000000"/>
                </a:solidFill>
                <a:cs typeface="+mn-cs"/>
              </a:rPr>
              <a:t>5</a:t>
            </a:r>
            <a:r>
              <a:rPr lang="en-US" altLang="en-US" sz="2000" dirty="0">
                <a:solidFill>
                  <a:srgbClr val="000000"/>
                </a:solidFill>
                <a:cs typeface="+mn-cs"/>
              </a:rPr>
              <a:t>,</a:t>
            </a:r>
          </a:p>
          <a:p>
            <a:pPr marL="914400" lvl="1" indent="-396875" algn="just" defTabSz="912813" fontAlgn="base">
              <a:lnSpc>
                <a:spcPct val="90000"/>
              </a:lnSpc>
              <a:spcAft>
                <a:spcPct val="0"/>
              </a:spcAft>
            </a:pPr>
            <a:r>
              <a:rPr lang="en-US" altLang="en-US" sz="2000" dirty="0">
                <a:solidFill>
                  <a:srgbClr val="000000"/>
                </a:solidFill>
                <a:cs typeface="+mn-cs"/>
              </a:rPr>
              <a:t>undo transactions T</a:t>
            </a:r>
            <a:r>
              <a:rPr lang="en-US" altLang="en-US" sz="2000" baseline="-25000" dirty="0">
                <a:solidFill>
                  <a:srgbClr val="000000"/>
                </a:solidFill>
                <a:cs typeface="+mn-cs"/>
              </a:rPr>
              <a:t>1</a:t>
            </a:r>
            <a:r>
              <a:rPr lang="en-US" altLang="en-US" sz="2000" dirty="0">
                <a:solidFill>
                  <a:srgbClr val="000000"/>
                </a:solidFill>
                <a:cs typeface="+mn-cs"/>
              </a:rPr>
              <a:t> and T6.</a:t>
            </a:r>
          </a:p>
        </p:txBody>
      </p:sp>
      <p:pic>
        <p:nvPicPr>
          <p:cNvPr id="4" name="Picture 4" descr="DS3-Figure 19-20">
            <a:extLst>
              <a:ext uri="{FF2B5EF4-FFF2-40B4-BE49-F238E27FC236}">
                <a16:creationId xmlns:a16="http://schemas.microsoft.com/office/drawing/2014/main" id="{81D04378-390A-4357-B6FB-0FF053DCC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794" y="3967781"/>
            <a:ext cx="6121400"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86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Recovery Techniques</a:t>
            </a:r>
            <a:endParaRPr lang="en-US" dirty="0"/>
          </a:p>
        </p:txBody>
      </p:sp>
      <p:sp>
        <p:nvSpPr>
          <p:cNvPr id="3" name="Text Placeholder 2"/>
          <p:cNvSpPr>
            <a:spLocks noGrp="1"/>
          </p:cNvSpPr>
          <p:nvPr>
            <p:ph idx="1"/>
          </p:nvPr>
        </p:nvSpPr>
        <p:spPr>
          <a:xfrm>
            <a:off x="828903" y="1860239"/>
            <a:ext cx="10707595" cy="4343791"/>
          </a:xfrm>
        </p:spPr>
        <p:txBody>
          <a:bodyPr>
            <a:normAutofit/>
          </a:bodyPr>
          <a:lstStyle/>
          <a:p>
            <a:pPr algn="just" defTabSz="912813" fontAlgn="base">
              <a:lnSpc>
                <a:spcPct val="90000"/>
              </a:lnSpc>
              <a:spcAft>
                <a:spcPct val="0"/>
              </a:spcAft>
            </a:pPr>
            <a:r>
              <a:rPr lang="en-US" altLang="en-US" sz="2000" dirty="0">
                <a:solidFill>
                  <a:srgbClr val="000000"/>
                </a:solidFill>
                <a:cs typeface="+mn-cs"/>
              </a:rPr>
              <a:t>If database has been damaged:</a:t>
            </a:r>
          </a:p>
          <a:p>
            <a:pPr marL="914400" lvl="1" indent="-396875" algn="just" defTabSz="912813" fontAlgn="base">
              <a:lnSpc>
                <a:spcPct val="90000"/>
              </a:lnSpc>
              <a:spcAft>
                <a:spcPct val="0"/>
              </a:spcAft>
            </a:pPr>
            <a:r>
              <a:rPr lang="en-US" altLang="en-US" sz="2000" dirty="0">
                <a:solidFill>
                  <a:srgbClr val="000000"/>
                </a:solidFill>
                <a:cs typeface="+mn-cs"/>
              </a:rPr>
              <a:t>Need to restore last backup copy of database and reapply updates of committed transactions using log file. </a:t>
            </a:r>
          </a:p>
          <a:p>
            <a:pPr marL="914400" lvl="1" indent="-396875" algn="just" defTabSz="912813" fontAlgn="base">
              <a:lnSpc>
                <a:spcPct val="90000"/>
              </a:lnSpc>
              <a:spcAft>
                <a:spcPct val="0"/>
              </a:spcAft>
            </a:pPr>
            <a:endParaRPr lang="en-US" altLang="en-US" sz="2000" dirty="0">
              <a:solidFill>
                <a:srgbClr val="000000"/>
              </a:solidFill>
              <a:cs typeface="+mn-cs"/>
            </a:endParaRPr>
          </a:p>
          <a:p>
            <a:pPr marL="914400" lvl="1" indent="-396875" algn="just" defTabSz="912813" fontAlgn="base">
              <a:lnSpc>
                <a:spcPct val="90000"/>
              </a:lnSpc>
              <a:spcAft>
                <a:spcPct val="0"/>
              </a:spcAft>
            </a:pPr>
            <a:endParaRPr lang="en-US" altLang="en-US" sz="2000" dirty="0">
              <a:solidFill>
                <a:srgbClr val="000000"/>
              </a:solidFill>
              <a:cs typeface="+mn-cs"/>
            </a:endParaRPr>
          </a:p>
          <a:p>
            <a:pPr marL="914400" lvl="1" indent="-396875" algn="just" defTabSz="912813" fontAlgn="base">
              <a:lnSpc>
                <a:spcPct val="90000"/>
              </a:lnSpc>
              <a:spcAft>
                <a:spcPct val="0"/>
              </a:spcAft>
            </a:pPr>
            <a:endParaRPr lang="en-US" altLang="en-US" sz="2000" dirty="0">
              <a:solidFill>
                <a:srgbClr val="000000"/>
              </a:solidFill>
              <a:cs typeface="+mn-cs"/>
            </a:endParaRPr>
          </a:p>
          <a:p>
            <a:pPr marL="914400" lvl="1" indent="-396875" algn="just" defTabSz="912813" fontAlgn="base">
              <a:lnSpc>
                <a:spcPct val="90000"/>
              </a:lnSpc>
              <a:spcAft>
                <a:spcPct val="0"/>
              </a:spcAft>
            </a:pPr>
            <a:endParaRPr lang="en-US" altLang="en-US" sz="2000" dirty="0">
              <a:solidFill>
                <a:srgbClr val="000000"/>
              </a:solidFill>
              <a:cs typeface="+mn-cs"/>
            </a:endParaRPr>
          </a:p>
          <a:p>
            <a:pPr marL="914400" lvl="1" indent="-396875" algn="just" defTabSz="912813" fontAlgn="base">
              <a:lnSpc>
                <a:spcPct val="90000"/>
              </a:lnSpc>
              <a:spcAft>
                <a:spcPct val="0"/>
              </a:spcAft>
            </a:pPr>
            <a:endParaRPr lang="en-US" altLang="en-US" sz="2000" dirty="0">
              <a:solidFill>
                <a:srgbClr val="000000"/>
              </a:solidFill>
              <a:cs typeface="+mn-cs"/>
            </a:endParaRPr>
          </a:p>
          <a:p>
            <a:pPr algn="just" defTabSz="912813" fontAlgn="base">
              <a:lnSpc>
                <a:spcPct val="90000"/>
              </a:lnSpc>
              <a:spcAft>
                <a:spcPct val="0"/>
              </a:spcAft>
            </a:pPr>
            <a:endParaRPr lang="en-US" altLang="en-US" sz="2000" dirty="0">
              <a:solidFill>
                <a:srgbClr val="000000"/>
              </a:solidFill>
              <a:cs typeface="+mn-cs"/>
            </a:endParaRPr>
          </a:p>
          <a:p>
            <a:pPr algn="just" defTabSz="912813" fontAlgn="base">
              <a:lnSpc>
                <a:spcPct val="90000"/>
              </a:lnSpc>
              <a:spcAft>
                <a:spcPct val="0"/>
              </a:spcAft>
            </a:pPr>
            <a:r>
              <a:rPr lang="en-US" altLang="en-US" sz="2000" dirty="0">
                <a:solidFill>
                  <a:srgbClr val="000000"/>
                </a:solidFill>
                <a:cs typeface="+mn-cs"/>
              </a:rPr>
              <a:t>If database is only inconsistent:</a:t>
            </a:r>
          </a:p>
          <a:p>
            <a:pPr marL="914400" lvl="1" indent="-396875" algn="just" defTabSz="912813" fontAlgn="base">
              <a:lnSpc>
                <a:spcPct val="90000"/>
              </a:lnSpc>
              <a:spcAft>
                <a:spcPct val="0"/>
              </a:spcAft>
            </a:pPr>
            <a:r>
              <a:rPr lang="en-US" altLang="en-US" sz="2000" dirty="0">
                <a:solidFill>
                  <a:srgbClr val="000000"/>
                </a:solidFill>
                <a:cs typeface="+mn-cs"/>
              </a:rPr>
              <a:t>Need to undo changes that caused inconsistency. May also need to redo some transactions to ensure updates reach secondary storage. </a:t>
            </a:r>
          </a:p>
          <a:p>
            <a:pPr marL="914400" lvl="1" indent="-396875" algn="just" defTabSz="912813" fontAlgn="base">
              <a:lnSpc>
                <a:spcPct val="90000"/>
              </a:lnSpc>
              <a:spcAft>
                <a:spcPct val="0"/>
              </a:spcAft>
            </a:pPr>
            <a:r>
              <a:rPr lang="en-US" altLang="en-US" sz="2000" dirty="0">
                <a:solidFill>
                  <a:srgbClr val="000000"/>
                </a:solidFill>
                <a:cs typeface="+mn-cs"/>
              </a:rPr>
              <a:t>Do not need backup, but can restore database using before- and after-images in the log file.</a:t>
            </a:r>
          </a:p>
        </p:txBody>
      </p:sp>
      <p:grpSp>
        <p:nvGrpSpPr>
          <p:cNvPr id="5" name="Group 4">
            <a:extLst>
              <a:ext uri="{FF2B5EF4-FFF2-40B4-BE49-F238E27FC236}">
                <a16:creationId xmlns:a16="http://schemas.microsoft.com/office/drawing/2014/main" id="{E8BC3EE8-426A-4F2B-9677-88098F6CA7BD}"/>
              </a:ext>
            </a:extLst>
          </p:cNvPr>
          <p:cNvGrpSpPr/>
          <p:nvPr/>
        </p:nvGrpSpPr>
        <p:grpSpPr>
          <a:xfrm>
            <a:off x="2935695" y="2762634"/>
            <a:ext cx="5986913" cy="1630789"/>
            <a:chOff x="2935695" y="2033431"/>
            <a:chExt cx="5986913" cy="1630789"/>
          </a:xfrm>
        </p:grpSpPr>
        <p:pic>
          <p:nvPicPr>
            <p:cNvPr id="6" name="Picture 2" descr="https://support.quest.com/technical-documents/image/3f6eb8b6-c95e-4baa-88ea-f078284e4d07">
              <a:extLst>
                <a:ext uri="{FF2B5EF4-FFF2-40B4-BE49-F238E27FC236}">
                  <a16:creationId xmlns:a16="http://schemas.microsoft.com/office/drawing/2014/main" id="{33CEE3A4-32B0-4BEF-9514-CE96268DB9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3" t="17197" r="2152" b="27872"/>
            <a:stretch/>
          </p:blipFill>
          <p:spPr bwMode="auto">
            <a:xfrm>
              <a:off x="2935695" y="2033431"/>
              <a:ext cx="5986913" cy="12462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CD14EB-A1B6-4588-88CF-1E9886EFC113}"/>
                </a:ext>
              </a:extLst>
            </p:cNvPr>
            <p:cNvSpPr txBox="1"/>
            <p:nvPr/>
          </p:nvSpPr>
          <p:spPr>
            <a:xfrm>
              <a:off x="2935695" y="3294888"/>
              <a:ext cx="59869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     DB Backup                    Log Files                          Consistent DB</a:t>
              </a:r>
            </a:p>
          </p:txBody>
        </p:sp>
      </p:grpSp>
    </p:spTree>
    <p:extLst>
      <p:ext uri="{BB962C8B-B14F-4D97-AF65-F5344CB8AC3E}">
        <p14:creationId xmlns:p14="http://schemas.microsoft.com/office/powerpoint/2010/main" val="401212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Main Recovery Techniques</a:t>
            </a:r>
            <a:endParaRPr lang="en-US" dirty="0"/>
          </a:p>
        </p:txBody>
      </p:sp>
      <p:sp>
        <p:nvSpPr>
          <p:cNvPr id="3" name="Text Placeholder 2"/>
          <p:cNvSpPr>
            <a:spLocks noGrp="1"/>
          </p:cNvSpPr>
          <p:nvPr>
            <p:ph idx="1"/>
          </p:nvPr>
        </p:nvSpPr>
        <p:spPr>
          <a:xfrm>
            <a:off x="828903" y="1860239"/>
            <a:ext cx="10707595" cy="4343791"/>
          </a:xfrm>
        </p:spPr>
        <p:txBody>
          <a:bodyPr>
            <a:normAutofit/>
          </a:bodyPr>
          <a:lstStyle/>
          <a:p>
            <a:pPr algn="just" defTabSz="912813" fontAlgn="base">
              <a:lnSpc>
                <a:spcPct val="90000"/>
              </a:lnSpc>
              <a:spcAft>
                <a:spcPct val="0"/>
              </a:spcAft>
            </a:pPr>
            <a:r>
              <a:rPr lang="en-US" altLang="en-US" sz="3200" dirty="0">
                <a:solidFill>
                  <a:srgbClr val="000000"/>
                </a:solidFill>
                <a:cs typeface="+mn-cs"/>
              </a:rPr>
              <a:t>Two main recovery techniques:</a:t>
            </a:r>
          </a:p>
          <a:p>
            <a:pPr marL="974725" lvl="1" indent="-457200" algn="just" defTabSz="912813" fontAlgn="base">
              <a:lnSpc>
                <a:spcPct val="20000"/>
              </a:lnSpc>
              <a:spcAft>
                <a:spcPct val="0"/>
              </a:spcAft>
            </a:pPr>
            <a:endParaRPr lang="en-US" altLang="en-US" sz="2800" dirty="0">
              <a:solidFill>
                <a:srgbClr val="000000"/>
              </a:solidFill>
              <a:cs typeface="+mn-cs"/>
            </a:endParaRPr>
          </a:p>
          <a:p>
            <a:pPr marL="974725" lvl="1" indent="-457200" algn="just" defTabSz="912813" fontAlgn="base">
              <a:lnSpc>
                <a:spcPct val="90000"/>
              </a:lnSpc>
              <a:spcAft>
                <a:spcPct val="0"/>
              </a:spcAft>
            </a:pPr>
            <a:r>
              <a:rPr lang="en-US" altLang="en-US" sz="2800" dirty="0">
                <a:solidFill>
                  <a:srgbClr val="000000"/>
                </a:solidFill>
                <a:cs typeface="+mn-cs"/>
              </a:rPr>
              <a:t>Deferred Update</a:t>
            </a:r>
          </a:p>
          <a:p>
            <a:pPr marL="974725" lvl="1" indent="-457200" algn="just" defTabSz="912813" fontAlgn="base">
              <a:lnSpc>
                <a:spcPct val="90000"/>
              </a:lnSpc>
              <a:spcAft>
                <a:spcPct val="0"/>
              </a:spcAft>
            </a:pPr>
            <a:r>
              <a:rPr lang="en-US" altLang="en-US" sz="2800" dirty="0">
                <a:solidFill>
                  <a:srgbClr val="000000"/>
                </a:solidFill>
                <a:cs typeface="+mn-cs"/>
              </a:rPr>
              <a:t>Immediate Update</a:t>
            </a:r>
          </a:p>
        </p:txBody>
      </p:sp>
    </p:spTree>
    <p:extLst>
      <p:ext uri="{BB962C8B-B14F-4D97-AF65-F5344CB8AC3E}">
        <p14:creationId xmlns:p14="http://schemas.microsoft.com/office/powerpoint/2010/main" val="307892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Deferred Update</a:t>
            </a:r>
            <a:endParaRPr lang="en-US" dirty="0"/>
          </a:p>
        </p:txBody>
      </p:sp>
      <p:sp>
        <p:nvSpPr>
          <p:cNvPr id="3" name="Text Placeholder 2"/>
          <p:cNvSpPr>
            <a:spLocks noGrp="1"/>
          </p:cNvSpPr>
          <p:nvPr>
            <p:ph idx="1"/>
          </p:nvPr>
        </p:nvSpPr>
        <p:spPr>
          <a:xfrm>
            <a:off x="828903" y="1860239"/>
            <a:ext cx="10707595" cy="4343791"/>
          </a:xfrm>
        </p:spPr>
        <p:txBody>
          <a:bodyPr>
            <a:normAutofit/>
          </a:bodyPr>
          <a:lstStyle/>
          <a:p>
            <a:pPr algn="just" defTabSz="912813" fontAlgn="base">
              <a:lnSpc>
                <a:spcPct val="90000"/>
              </a:lnSpc>
              <a:spcAft>
                <a:spcPct val="0"/>
              </a:spcAft>
            </a:pPr>
            <a:r>
              <a:rPr lang="en-US" altLang="en-US" sz="3200" dirty="0">
                <a:solidFill>
                  <a:srgbClr val="000000"/>
                </a:solidFill>
                <a:cs typeface="+mn-cs"/>
              </a:rPr>
              <a:t>Updates are not written to the database until after a transaction has reached its commit point. </a:t>
            </a:r>
          </a:p>
          <a:p>
            <a:pPr algn="just" defTabSz="912813" fontAlgn="base">
              <a:lnSpc>
                <a:spcPct val="90000"/>
              </a:lnSpc>
              <a:spcAft>
                <a:spcPct val="0"/>
              </a:spcAft>
            </a:pPr>
            <a:r>
              <a:rPr lang="en-US" altLang="en-US" sz="3200" b="1" dirty="0">
                <a:solidFill>
                  <a:srgbClr val="000000"/>
                </a:solidFill>
                <a:cs typeface="+mn-cs"/>
              </a:rPr>
              <a:t>If transaction fails before commit</a:t>
            </a:r>
            <a:r>
              <a:rPr lang="en-US" altLang="en-US" sz="3200" dirty="0">
                <a:solidFill>
                  <a:srgbClr val="000000"/>
                </a:solidFill>
                <a:cs typeface="+mn-cs"/>
              </a:rPr>
              <a:t>, it will not have modified database and so </a:t>
            </a:r>
            <a:r>
              <a:rPr lang="en-US" altLang="en-US" sz="3200" b="1" dirty="0">
                <a:solidFill>
                  <a:srgbClr val="000000"/>
                </a:solidFill>
                <a:cs typeface="+mn-cs"/>
              </a:rPr>
              <a:t>no undoing </a:t>
            </a:r>
            <a:r>
              <a:rPr lang="en-US" altLang="en-US" sz="3200" dirty="0">
                <a:solidFill>
                  <a:srgbClr val="000000"/>
                </a:solidFill>
                <a:cs typeface="+mn-cs"/>
              </a:rPr>
              <a:t>of changes </a:t>
            </a:r>
            <a:r>
              <a:rPr lang="en-US" altLang="en-US" sz="3200" b="1" dirty="0">
                <a:solidFill>
                  <a:srgbClr val="000000"/>
                </a:solidFill>
                <a:cs typeface="+mn-cs"/>
              </a:rPr>
              <a:t>required</a:t>
            </a:r>
            <a:r>
              <a:rPr lang="en-US" altLang="en-US" sz="3200" dirty="0">
                <a:solidFill>
                  <a:srgbClr val="000000"/>
                </a:solidFill>
                <a:cs typeface="+mn-cs"/>
              </a:rPr>
              <a:t>. </a:t>
            </a:r>
          </a:p>
          <a:p>
            <a:pPr algn="just" defTabSz="912813" fontAlgn="base">
              <a:lnSpc>
                <a:spcPct val="90000"/>
              </a:lnSpc>
              <a:spcAft>
                <a:spcPct val="0"/>
              </a:spcAft>
            </a:pPr>
            <a:r>
              <a:rPr lang="en-US" altLang="en-US" sz="3200" dirty="0">
                <a:solidFill>
                  <a:srgbClr val="000000"/>
                </a:solidFill>
                <a:cs typeface="+mn-cs"/>
              </a:rPr>
              <a:t>May be necessary to </a:t>
            </a:r>
            <a:r>
              <a:rPr lang="en-US" altLang="en-US" sz="3200" b="1" dirty="0">
                <a:solidFill>
                  <a:srgbClr val="000000"/>
                </a:solidFill>
                <a:cs typeface="+mn-cs"/>
              </a:rPr>
              <a:t>redo updates of committed transactions </a:t>
            </a:r>
            <a:r>
              <a:rPr lang="en-US" altLang="en-US" sz="3200" dirty="0">
                <a:solidFill>
                  <a:srgbClr val="000000"/>
                </a:solidFill>
                <a:cs typeface="+mn-cs"/>
              </a:rPr>
              <a:t>as their effect may not have reached the </a:t>
            </a:r>
            <a:r>
              <a:rPr lang="en-US" altLang="en-US" sz="3200" u="sng" dirty="0">
                <a:solidFill>
                  <a:srgbClr val="000000"/>
                </a:solidFill>
                <a:cs typeface="+mn-cs"/>
              </a:rPr>
              <a:t>DB disk</a:t>
            </a:r>
            <a:r>
              <a:rPr lang="en-US" altLang="en-US" sz="3200" dirty="0">
                <a:solidFill>
                  <a:srgbClr val="000000"/>
                </a:solidFill>
                <a:cs typeface="+mn-cs"/>
              </a:rPr>
              <a:t>.</a:t>
            </a:r>
          </a:p>
        </p:txBody>
      </p:sp>
    </p:spTree>
    <p:extLst>
      <p:ext uri="{BB962C8B-B14F-4D97-AF65-F5344CB8AC3E}">
        <p14:creationId xmlns:p14="http://schemas.microsoft.com/office/powerpoint/2010/main" val="206567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Immediate Update</a:t>
            </a:r>
            <a:endParaRPr lang="en-US" dirty="0"/>
          </a:p>
        </p:txBody>
      </p:sp>
      <p:sp>
        <p:nvSpPr>
          <p:cNvPr id="3" name="Text Placeholder 2"/>
          <p:cNvSpPr>
            <a:spLocks noGrp="1"/>
          </p:cNvSpPr>
          <p:nvPr>
            <p:ph idx="1"/>
          </p:nvPr>
        </p:nvSpPr>
        <p:spPr>
          <a:xfrm>
            <a:off x="828903" y="1860239"/>
            <a:ext cx="10707595" cy="4343791"/>
          </a:xfrm>
        </p:spPr>
        <p:txBody>
          <a:bodyPr>
            <a:normAutofit/>
          </a:bodyPr>
          <a:lstStyle/>
          <a:p>
            <a:pPr algn="just" defTabSz="912813" fontAlgn="base">
              <a:lnSpc>
                <a:spcPct val="90000"/>
              </a:lnSpc>
              <a:spcAft>
                <a:spcPct val="0"/>
              </a:spcAft>
            </a:pPr>
            <a:r>
              <a:rPr lang="en-US" altLang="en-US" sz="3200" dirty="0">
                <a:solidFill>
                  <a:srgbClr val="000000"/>
                </a:solidFill>
                <a:cs typeface="+mn-cs"/>
              </a:rPr>
              <a:t>Updates are applied to database as they occur.</a:t>
            </a:r>
          </a:p>
          <a:p>
            <a:pPr algn="just" defTabSz="912813" fontAlgn="base">
              <a:lnSpc>
                <a:spcPct val="90000"/>
              </a:lnSpc>
              <a:spcAft>
                <a:spcPct val="0"/>
              </a:spcAft>
            </a:pPr>
            <a:r>
              <a:rPr lang="en-US" altLang="en-US" sz="3200" b="1" dirty="0">
                <a:solidFill>
                  <a:srgbClr val="000000"/>
                </a:solidFill>
                <a:cs typeface="+mn-cs"/>
              </a:rPr>
              <a:t>Must redo </a:t>
            </a:r>
            <a:r>
              <a:rPr lang="en-US" altLang="en-US" sz="3200" dirty="0">
                <a:solidFill>
                  <a:srgbClr val="000000"/>
                </a:solidFill>
                <a:cs typeface="+mn-cs"/>
              </a:rPr>
              <a:t>updates of </a:t>
            </a:r>
            <a:r>
              <a:rPr lang="en-US" altLang="en-US" sz="3200" b="1" dirty="0">
                <a:solidFill>
                  <a:srgbClr val="000000"/>
                </a:solidFill>
                <a:cs typeface="+mn-cs"/>
              </a:rPr>
              <a:t>committed transactions</a:t>
            </a:r>
            <a:r>
              <a:rPr lang="en-US" altLang="en-US" sz="3200" dirty="0">
                <a:solidFill>
                  <a:srgbClr val="000000"/>
                </a:solidFill>
                <a:cs typeface="+mn-cs"/>
              </a:rPr>
              <a:t> following a failure.</a:t>
            </a:r>
          </a:p>
          <a:p>
            <a:pPr algn="just" defTabSz="912813" fontAlgn="base">
              <a:lnSpc>
                <a:spcPct val="90000"/>
              </a:lnSpc>
              <a:spcAft>
                <a:spcPct val="0"/>
              </a:spcAft>
            </a:pPr>
            <a:r>
              <a:rPr lang="en-US" altLang="en-US" sz="3200" dirty="0">
                <a:solidFill>
                  <a:srgbClr val="000000"/>
                </a:solidFill>
                <a:cs typeface="+mn-cs"/>
              </a:rPr>
              <a:t>May need to </a:t>
            </a:r>
            <a:r>
              <a:rPr lang="en-US" altLang="en-US" sz="3200" b="1" dirty="0">
                <a:solidFill>
                  <a:srgbClr val="000000"/>
                </a:solidFill>
                <a:cs typeface="+mn-cs"/>
              </a:rPr>
              <a:t>undo</a:t>
            </a:r>
            <a:r>
              <a:rPr lang="en-US" altLang="en-US" sz="3200" dirty="0">
                <a:solidFill>
                  <a:srgbClr val="000000"/>
                </a:solidFill>
                <a:cs typeface="+mn-cs"/>
              </a:rPr>
              <a:t> effects of </a:t>
            </a:r>
            <a:r>
              <a:rPr lang="en-US" altLang="en-US" sz="3200" b="1" dirty="0">
                <a:solidFill>
                  <a:srgbClr val="000000"/>
                </a:solidFill>
                <a:cs typeface="+mn-cs"/>
              </a:rPr>
              <a:t>transactions</a:t>
            </a:r>
            <a:r>
              <a:rPr lang="en-US" altLang="en-US" sz="3200" dirty="0">
                <a:solidFill>
                  <a:srgbClr val="000000"/>
                </a:solidFill>
                <a:cs typeface="+mn-cs"/>
              </a:rPr>
              <a:t> </a:t>
            </a:r>
            <a:r>
              <a:rPr lang="en-US" altLang="en-US" sz="3200" b="1" dirty="0">
                <a:solidFill>
                  <a:srgbClr val="000000"/>
                </a:solidFill>
                <a:cs typeface="+mn-cs"/>
              </a:rPr>
              <a:t>that had not committed</a:t>
            </a:r>
            <a:r>
              <a:rPr lang="en-US" altLang="en-US" sz="3200" dirty="0">
                <a:solidFill>
                  <a:srgbClr val="000000"/>
                </a:solidFill>
                <a:cs typeface="+mn-cs"/>
              </a:rPr>
              <a:t> at time of failure.</a:t>
            </a:r>
          </a:p>
          <a:p>
            <a:pPr algn="just" defTabSz="912813" fontAlgn="base">
              <a:lnSpc>
                <a:spcPct val="90000"/>
              </a:lnSpc>
              <a:spcAft>
                <a:spcPct val="0"/>
              </a:spcAft>
            </a:pPr>
            <a:r>
              <a:rPr lang="en-US" altLang="en-US" sz="3200" dirty="0">
                <a:solidFill>
                  <a:srgbClr val="000000"/>
                </a:solidFill>
                <a:cs typeface="+mn-cs"/>
              </a:rPr>
              <a:t>Essential that log records are written before write to database. </a:t>
            </a:r>
            <a:r>
              <a:rPr lang="en-US" altLang="en-US" sz="3200" b="1" i="1" dirty="0">
                <a:solidFill>
                  <a:srgbClr val="000000"/>
                </a:solidFill>
                <a:cs typeface="+mn-cs"/>
              </a:rPr>
              <a:t>Write-ahead log protocol</a:t>
            </a:r>
            <a:r>
              <a:rPr lang="en-US" altLang="en-US" sz="3200" dirty="0">
                <a:solidFill>
                  <a:srgbClr val="000000"/>
                </a:solidFill>
                <a:cs typeface="+mn-cs"/>
              </a:rPr>
              <a:t>. </a:t>
            </a:r>
          </a:p>
        </p:txBody>
      </p:sp>
    </p:spTree>
    <p:extLst>
      <p:ext uri="{BB962C8B-B14F-4D97-AF65-F5344CB8AC3E}">
        <p14:creationId xmlns:p14="http://schemas.microsoft.com/office/powerpoint/2010/main" val="83279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Immediate Update</a:t>
            </a:r>
            <a:endParaRPr lang="en-US" dirty="0"/>
          </a:p>
        </p:txBody>
      </p:sp>
      <p:sp>
        <p:nvSpPr>
          <p:cNvPr id="3" name="Text Placeholder 2"/>
          <p:cNvSpPr>
            <a:spLocks noGrp="1"/>
          </p:cNvSpPr>
          <p:nvPr>
            <p:ph idx="1"/>
          </p:nvPr>
        </p:nvSpPr>
        <p:spPr>
          <a:xfrm>
            <a:off x="828903" y="1860239"/>
            <a:ext cx="10707595" cy="4343791"/>
          </a:xfrm>
        </p:spPr>
        <p:txBody>
          <a:bodyPr>
            <a:normAutofit/>
          </a:bodyPr>
          <a:lstStyle/>
          <a:p>
            <a:pPr algn="just" defTabSz="912813" fontAlgn="base">
              <a:lnSpc>
                <a:spcPct val="90000"/>
              </a:lnSpc>
              <a:spcAft>
                <a:spcPct val="0"/>
              </a:spcAft>
            </a:pPr>
            <a:r>
              <a:rPr lang="en-US" altLang="en-US" sz="3200" dirty="0">
                <a:solidFill>
                  <a:srgbClr val="000000"/>
                </a:solidFill>
                <a:cs typeface="+mn-cs"/>
              </a:rPr>
              <a:t>If no “</a:t>
            </a:r>
            <a:r>
              <a:rPr lang="en-US" altLang="en-US" sz="3200" b="1" i="1" dirty="0">
                <a:solidFill>
                  <a:srgbClr val="000000"/>
                </a:solidFill>
                <a:cs typeface="+mn-cs"/>
              </a:rPr>
              <a:t>transaction commit</a:t>
            </a:r>
            <a:r>
              <a:rPr lang="en-US" altLang="en-US" sz="3200" dirty="0">
                <a:solidFill>
                  <a:srgbClr val="000000"/>
                </a:solidFill>
                <a:cs typeface="+mn-cs"/>
              </a:rPr>
              <a:t>” record in log, then that </a:t>
            </a:r>
            <a:r>
              <a:rPr lang="en-US" altLang="en-US" sz="3200" b="1" dirty="0">
                <a:solidFill>
                  <a:srgbClr val="000000"/>
                </a:solidFill>
                <a:cs typeface="+mn-cs"/>
              </a:rPr>
              <a:t>transaction</a:t>
            </a:r>
            <a:r>
              <a:rPr lang="en-US" altLang="en-US" sz="3200" dirty="0">
                <a:solidFill>
                  <a:srgbClr val="000000"/>
                </a:solidFill>
                <a:cs typeface="+mn-cs"/>
              </a:rPr>
              <a:t> was active at failure and </a:t>
            </a:r>
            <a:r>
              <a:rPr lang="en-US" altLang="en-US" sz="3200" b="1" dirty="0">
                <a:solidFill>
                  <a:srgbClr val="000000"/>
                </a:solidFill>
                <a:cs typeface="+mn-cs"/>
              </a:rPr>
              <a:t>must be undone</a:t>
            </a:r>
            <a:r>
              <a:rPr lang="en-US" altLang="en-US" sz="3200" dirty="0">
                <a:solidFill>
                  <a:srgbClr val="000000"/>
                </a:solidFill>
                <a:cs typeface="+mn-cs"/>
              </a:rPr>
              <a:t>.</a:t>
            </a:r>
          </a:p>
          <a:p>
            <a:pPr algn="just" defTabSz="912813" fontAlgn="base">
              <a:lnSpc>
                <a:spcPct val="90000"/>
              </a:lnSpc>
              <a:spcAft>
                <a:spcPct val="0"/>
              </a:spcAft>
            </a:pPr>
            <a:r>
              <a:rPr lang="en-US" altLang="en-US" sz="3200" dirty="0">
                <a:solidFill>
                  <a:srgbClr val="000000"/>
                </a:solidFill>
                <a:cs typeface="+mn-cs"/>
              </a:rPr>
              <a:t>Undo operations are performed </a:t>
            </a:r>
            <a:r>
              <a:rPr lang="en-US" altLang="en-US" sz="3200" i="1" dirty="0">
                <a:solidFill>
                  <a:srgbClr val="000000"/>
                </a:solidFill>
                <a:cs typeface="+mn-cs"/>
              </a:rPr>
              <a:t>in reverse order in which they were written to log</a:t>
            </a:r>
            <a:r>
              <a:rPr lang="en-US" altLang="en-US" sz="3200" dirty="0">
                <a:solidFill>
                  <a:srgbClr val="000000"/>
                </a:solidFill>
                <a:cs typeface="+mn-cs"/>
              </a:rPr>
              <a:t>.</a:t>
            </a:r>
          </a:p>
        </p:txBody>
      </p:sp>
    </p:spTree>
    <p:extLst>
      <p:ext uri="{BB962C8B-B14F-4D97-AF65-F5344CB8AC3E}">
        <p14:creationId xmlns:p14="http://schemas.microsoft.com/office/powerpoint/2010/main" val="157376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252525"/>
              </a:solidFill>
              <a:effectLst/>
              <a:uLnTx/>
              <a:uFillTx/>
              <a:latin typeface="Calibri"/>
              <a:ea typeface="+mn-ea"/>
              <a:cs typeface="+mn-cs"/>
            </a:endParaRPr>
          </a:p>
        </p:txBody>
      </p:sp>
      <p:sp>
        <p:nvSpPr>
          <p:cNvPr id="52227"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252525"/>
              </a:solidFill>
              <a:effectLst/>
              <a:uLnTx/>
              <a:uFillTx/>
              <a:latin typeface="Calibri"/>
              <a:ea typeface="+mn-ea"/>
              <a:cs typeface="+mn-cs"/>
            </a:endParaRPr>
          </a:p>
        </p:txBody>
      </p:sp>
      <p:sp>
        <p:nvSpPr>
          <p:cNvPr id="52228" name="Rectangle 4"/>
          <p:cNvSpPr>
            <a:spLocks noGrp="1" noChangeArrowheads="1"/>
          </p:cNvSpPr>
          <p:nvPr>
            <p:ph type="title"/>
          </p:nvPr>
        </p:nvSpPr>
        <p:spPr>
          <a:noFill/>
          <a:ln/>
        </p:spPr>
        <p:txBody>
          <a:bodyPr/>
          <a:lstStyle/>
          <a:p>
            <a:r>
              <a:rPr lang="en-US" altLang="nb-NO" dirty="0"/>
              <a:t>Summary</a:t>
            </a:r>
          </a:p>
        </p:txBody>
      </p:sp>
      <p:sp>
        <p:nvSpPr>
          <p:cNvPr id="52229" name="Rectangle 5"/>
          <p:cNvSpPr>
            <a:spLocks noGrp="1" noChangeArrowheads="1"/>
          </p:cNvSpPr>
          <p:nvPr>
            <p:ph idx="1"/>
          </p:nvPr>
        </p:nvSpPr>
        <p:spPr>
          <a:noFill/>
          <a:ln/>
        </p:spPr>
        <p:txBody>
          <a:bodyPr>
            <a:normAutofit lnSpcReduction="10000"/>
          </a:bodyPr>
          <a:lstStyle/>
          <a:p>
            <a:r>
              <a:rPr lang="en-US" sz="2700" dirty="0">
                <a:solidFill>
                  <a:srgbClr val="7030A0"/>
                </a:solidFill>
              </a:rPr>
              <a:t>The log </a:t>
            </a:r>
            <a:r>
              <a:rPr lang="en-US" sz="2700" dirty="0"/>
              <a:t>is stored on </a:t>
            </a:r>
            <a:r>
              <a:rPr lang="nb-NO" sz="2700" dirty="0"/>
              <a:t>disk, not in </a:t>
            </a:r>
            <a:r>
              <a:rPr lang="en-US" sz="2700" dirty="0"/>
              <a:t>memory, If the system crashes it is preserved</a:t>
            </a:r>
          </a:p>
          <a:p>
            <a:r>
              <a:rPr lang="en-US" altLang="nb-NO" dirty="0">
                <a:solidFill>
                  <a:schemeClr val="accent2"/>
                </a:solidFill>
              </a:rPr>
              <a:t>Recovery Manager</a:t>
            </a:r>
            <a:r>
              <a:rPr lang="en-US" altLang="nb-NO" dirty="0"/>
              <a:t> guarantees Atomicity &amp; Durability.</a:t>
            </a:r>
          </a:p>
          <a:p>
            <a:r>
              <a:rPr lang="en-US" altLang="nb-NO" dirty="0">
                <a:solidFill>
                  <a:schemeClr val="accent2"/>
                </a:solidFill>
              </a:rPr>
              <a:t>Checkpointing: </a:t>
            </a:r>
            <a:r>
              <a:rPr lang="en-US" altLang="nb-NO" dirty="0"/>
              <a:t> A quick way to limit the amount of log to scan on recovery.</a:t>
            </a:r>
          </a:p>
          <a:p>
            <a:r>
              <a:rPr lang="en-US" dirty="0">
                <a:solidFill>
                  <a:srgbClr val="0070C0"/>
                </a:solidFill>
              </a:rPr>
              <a:t>Deferred</a:t>
            </a:r>
            <a:r>
              <a:rPr lang="nb-NO" dirty="0"/>
              <a:t> </a:t>
            </a:r>
            <a:r>
              <a:rPr lang="nb-NO" dirty="0">
                <a:sym typeface="Wingdings" panose="05000000000000000000" pitchFamily="2" charset="2"/>
              </a:rPr>
              <a:t> </a:t>
            </a:r>
            <a:r>
              <a:rPr lang="nb-NO" dirty="0"/>
              <a:t> </a:t>
            </a:r>
            <a:r>
              <a:rPr lang="en-US" dirty="0"/>
              <a:t>we do not have to undo the changes of an aborted transaction because these changes have not been written to </a:t>
            </a:r>
            <a:r>
              <a:rPr lang="en-US" u="sng" dirty="0"/>
              <a:t>DB disk</a:t>
            </a:r>
            <a:r>
              <a:rPr lang="nb-NO" dirty="0"/>
              <a:t>.</a:t>
            </a:r>
          </a:p>
          <a:p>
            <a:r>
              <a:rPr lang="nb-NO" dirty="0">
                <a:solidFill>
                  <a:srgbClr val="0070C0"/>
                </a:solidFill>
              </a:rPr>
              <a:t>Immediate</a:t>
            </a:r>
            <a:r>
              <a:rPr lang="nb-NO" dirty="0"/>
              <a:t> </a:t>
            </a:r>
            <a:r>
              <a:rPr lang="nb-NO" dirty="0">
                <a:sym typeface="Wingdings" panose="05000000000000000000" pitchFamily="2" charset="2"/>
              </a:rPr>
              <a:t> </a:t>
            </a:r>
            <a:r>
              <a:rPr lang="en-US" dirty="0">
                <a:sym typeface="Wingdings" panose="05000000000000000000" pitchFamily="2" charset="2"/>
              </a:rPr>
              <a:t>we must redo the changes of a committed transaction if there is a subsequent crash because all these changes are not guaranteed to have been written to </a:t>
            </a:r>
            <a:r>
              <a:rPr lang="en-US" u="sng" dirty="0">
                <a:sym typeface="Wingdings" panose="05000000000000000000" pitchFamily="2" charset="2"/>
              </a:rPr>
              <a:t>DB disk</a:t>
            </a:r>
            <a:r>
              <a:rPr lang="en-US" dirty="0">
                <a:sym typeface="Wingdings" panose="05000000000000000000" pitchFamily="2" charset="2"/>
              </a:rPr>
              <a:t> at commit time</a:t>
            </a:r>
            <a:r>
              <a:rPr lang="nb-NO" dirty="0">
                <a:sym typeface="Wingdings" panose="05000000000000000000" pitchFamily="2" charset="2"/>
              </a:rPr>
              <a:t>.</a:t>
            </a:r>
            <a:r>
              <a:rPr lang="en-US" altLang="nb-NO" dirty="0"/>
              <a:t> </a:t>
            </a:r>
          </a:p>
        </p:txBody>
      </p:sp>
    </p:spTree>
    <p:extLst>
      <p:ext uri="{BB962C8B-B14F-4D97-AF65-F5344CB8AC3E}">
        <p14:creationId xmlns:p14="http://schemas.microsoft.com/office/powerpoint/2010/main" val="769304226"/>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Stored Procedures</a:t>
            </a:r>
          </a:p>
        </p:txBody>
      </p:sp>
      <p:sp>
        <p:nvSpPr>
          <p:cNvPr id="3" name="Content Placeholder 2"/>
          <p:cNvSpPr>
            <a:spLocks noGrp="1"/>
          </p:cNvSpPr>
          <p:nvPr>
            <p:ph idx="1"/>
          </p:nvPr>
        </p:nvSpPr>
        <p:spPr>
          <a:xfrm>
            <a:off x="673767" y="2021305"/>
            <a:ext cx="11309685" cy="4700337"/>
          </a:xfrm>
        </p:spPr>
        <p:txBody>
          <a:bodyPr>
            <a:normAutofit/>
          </a:bodyPr>
          <a:lstStyle/>
          <a:p>
            <a:pPr marL="457200" indent="-457200">
              <a:buFont typeface="+mj-lt"/>
              <a:buAutoNum type="arabicPeriod" startAt="3"/>
            </a:pPr>
            <a:r>
              <a:rPr lang="en-US" dirty="0">
                <a:solidFill>
                  <a:schemeClr val="accent1">
                    <a:lumMod val="75000"/>
                  </a:schemeClr>
                </a:solidFill>
              </a:rPr>
              <a:t>Encapsulating business logic</a:t>
            </a:r>
          </a:p>
          <a:p>
            <a:r>
              <a:rPr lang="en-US" dirty="0"/>
              <a:t>Stored procedures allow programmers to embed business logic as an API in the database</a:t>
            </a:r>
          </a:p>
          <a:p>
            <a:pPr lvl="1"/>
            <a:r>
              <a:rPr lang="en-US" dirty="0"/>
              <a:t>This simplify data management, </a:t>
            </a:r>
          </a:p>
          <a:p>
            <a:pPr lvl="1"/>
            <a:r>
              <a:rPr lang="en-US" dirty="0"/>
              <a:t>Reduce the need to encode the logic elsewhere in client programs, </a:t>
            </a:r>
          </a:p>
          <a:p>
            <a:pPr lvl="1"/>
            <a:r>
              <a:rPr lang="en-US" dirty="0"/>
              <a:t>Reduce data corruption by faulty client programs. </a:t>
            </a:r>
          </a:p>
          <a:p>
            <a:r>
              <a:rPr lang="en-US" dirty="0"/>
              <a:t>The database system can ensure data integrity and consistency with the help of stored procedures.</a:t>
            </a:r>
          </a:p>
        </p:txBody>
      </p:sp>
    </p:spTree>
    <p:extLst>
      <p:ext uri="{BB962C8B-B14F-4D97-AF65-F5344CB8AC3E}">
        <p14:creationId xmlns:p14="http://schemas.microsoft.com/office/powerpoint/2010/main" val="362597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9362A7-EC0C-56E6-9454-547C182A3CA1}"/>
              </a:ext>
            </a:extLst>
          </p:cNvPr>
          <p:cNvSpPr>
            <a:spLocks noGrp="1"/>
          </p:cNvSpPr>
          <p:nvPr>
            <p:ph idx="1"/>
          </p:nvPr>
        </p:nvSpPr>
        <p:spPr/>
        <p:txBody>
          <a:bodyPr/>
          <a:lstStyle/>
          <a:p>
            <a:r>
              <a:rPr lang="en-US" dirty="0"/>
              <a:t>We stopped here</a:t>
            </a:r>
          </a:p>
        </p:txBody>
      </p:sp>
    </p:spTree>
    <p:extLst>
      <p:ext uri="{BB962C8B-B14F-4D97-AF65-F5344CB8AC3E}">
        <p14:creationId xmlns:p14="http://schemas.microsoft.com/office/powerpoint/2010/main" val="7907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nb-NO" sz="4400" dirty="0">
                <a:highlight>
                  <a:srgbClr val="FFFF00"/>
                </a:highlight>
              </a:rPr>
              <a:t>Query </a:t>
            </a:r>
            <a:r>
              <a:rPr lang="nb-NO" sz="4400" dirty="0" err="1">
                <a:highlight>
                  <a:srgbClr val="FFFF00"/>
                </a:highlight>
              </a:rPr>
              <a:t>Optimization</a:t>
            </a:r>
            <a:endParaRPr lang="nb-NO" sz="4400" dirty="0">
              <a:highlight>
                <a:srgbClr val="FFFF00"/>
              </a:highlight>
            </a:endParaRPr>
          </a:p>
        </p:txBody>
      </p:sp>
    </p:spTree>
    <p:extLst>
      <p:ext uri="{BB962C8B-B14F-4D97-AF65-F5344CB8AC3E}">
        <p14:creationId xmlns:p14="http://schemas.microsoft.com/office/powerpoint/2010/main" val="459860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Grp="1" noChangeArrowheads="1"/>
          </p:cNvSpPr>
          <p:nvPr>
            <p:ph type="title"/>
          </p:nvPr>
        </p:nvSpPr>
        <p:spPr>
          <a:noFill/>
          <a:ln/>
        </p:spPr>
        <p:txBody>
          <a:bodyPr/>
          <a:lstStyle/>
          <a:p>
            <a:r>
              <a:rPr lang="en-US" dirty="0">
                <a:ln w="3175">
                  <a:noFill/>
                </a:ln>
                <a:latin typeface="Times New Roman" panose="02020603050405020304" pitchFamily="18" charset="0"/>
                <a:cs typeface="Arial" pitchFamily="34" charset="0"/>
              </a:rPr>
              <a:t>Relational Algebra </a:t>
            </a:r>
            <a:r>
              <a:rPr lang="en-US" sz="2000" dirty="0">
                <a:ln w="3175">
                  <a:noFill/>
                </a:ln>
                <a:latin typeface="Times New Roman" panose="02020603050405020304" pitchFamily="18" charset="0"/>
                <a:cs typeface="Arial" pitchFamily="34" charset="0"/>
              </a:rPr>
              <a:t>(2 of 2)</a:t>
            </a:r>
            <a:endParaRPr lang="en-US" altLang="nb-NO" dirty="0"/>
          </a:p>
        </p:txBody>
      </p:sp>
      <p:sp>
        <p:nvSpPr>
          <p:cNvPr id="61445" name="Rectangle 5"/>
          <p:cNvSpPr>
            <a:spLocks noGrp="1" noChangeArrowheads="1"/>
          </p:cNvSpPr>
          <p:nvPr>
            <p:ph idx="1"/>
          </p:nvPr>
        </p:nvSpPr>
        <p:spPr>
          <a:noFill/>
          <a:ln/>
        </p:spPr>
        <p:txBody>
          <a:bodyPr>
            <a:normAutofit fontScale="92500" lnSpcReduction="20000"/>
          </a:bodyPr>
          <a:lstStyle/>
          <a:p>
            <a:pPr marL="255651" indent="-255651" defTabSz="912813">
              <a:defRPr/>
            </a:pPr>
            <a:r>
              <a:rPr lang="en-GB" altLang="en-US" sz="2000" dirty="0">
                <a:solidFill>
                  <a:srgbClr val="000000"/>
                </a:solidFill>
              </a:rPr>
              <a:t>The basic operations in relational algebra are: </a:t>
            </a:r>
          </a:p>
          <a:p>
            <a:r>
              <a:rPr lang="en-US" altLang="nb-NO" sz="2000" i="1" u="sng" dirty="0">
                <a:solidFill>
                  <a:schemeClr val="accent2"/>
                </a:solidFill>
              </a:rPr>
              <a:t>Selection</a:t>
            </a:r>
            <a:r>
              <a:rPr lang="en-US" altLang="nb-NO" sz="2000" dirty="0"/>
              <a:t>  ( </a:t>
            </a:r>
            <a:r>
              <a:rPr lang="en-US" altLang="nb-NO" dirty="0">
                <a:latin typeface="Symbol" panose="05050102010706020507" pitchFamily="18" charset="2"/>
              </a:rPr>
              <a:t>s</a:t>
            </a:r>
            <a:r>
              <a:rPr lang="en-US" altLang="nb-NO" sz="2000" dirty="0"/>
              <a:t> )    Selects a subset of </a:t>
            </a:r>
            <a:r>
              <a:rPr lang="en-US" altLang="nb-NO" sz="2000" i="1" dirty="0">
                <a:solidFill>
                  <a:srgbClr val="FF0000"/>
                </a:solidFill>
              </a:rPr>
              <a:t>rows</a:t>
            </a:r>
            <a:r>
              <a:rPr lang="en-US" altLang="nb-NO" sz="2000" dirty="0"/>
              <a:t> from relation (horizontal).</a:t>
            </a:r>
          </a:p>
          <a:p>
            <a:r>
              <a:rPr lang="en-US" altLang="nb-NO" sz="2000" i="1" u="sng" dirty="0">
                <a:solidFill>
                  <a:schemeClr val="accent2"/>
                </a:solidFill>
              </a:rPr>
              <a:t>Projection</a:t>
            </a:r>
            <a:r>
              <a:rPr lang="en-US" altLang="nb-NO" sz="2000" dirty="0">
                <a:solidFill>
                  <a:schemeClr val="accent2"/>
                </a:solidFill>
              </a:rPr>
              <a:t> </a:t>
            </a:r>
            <a:r>
              <a:rPr lang="en-US" altLang="nb-NO" sz="2000" dirty="0"/>
              <a:t> ( </a:t>
            </a:r>
            <a:r>
              <a:rPr lang="en-US" altLang="nb-NO" dirty="0">
                <a:latin typeface="Symbol" panose="05050102010706020507" pitchFamily="18" charset="2"/>
              </a:rPr>
              <a:t>p</a:t>
            </a:r>
            <a:r>
              <a:rPr lang="en-US" altLang="nb-NO" sz="2000" dirty="0"/>
              <a:t> )  Retains only wanted </a:t>
            </a:r>
            <a:r>
              <a:rPr lang="en-US" altLang="nb-NO" sz="2000" i="1" dirty="0">
                <a:solidFill>
                  <a:srgbClr val="FF0000"/>
                </a:solidFill>
              </a:rPr>
              <a:t>columns</a:t>
            </a:r>
            <a:r>
              <a:rPr lang="en-US" altLang="nb-NO" sz="2000" dirty="0"/>
              <a:t> from relation (vertical).</a:t>
            </a:r>
          </a:p>
          <a:p>
            <a:r>
              <a:rPr lang="en-US" altLang="nb-NO" sz="2000" i="1" u="sng" dirty="0">
                <a:solidFill>
                  <a:schemeClr val="accent2"/>
                </a:solidFill>
              </a:rPr>
              <a:t>Cross-product</a:t>
            </a:r>
            <a:r>
              <a:rPr lang="en-US" altLang="nb-NO" sz="2000" dirty="0">
                <a:solidFill>
                  <a:schemeClr val="accent2"/>
                </a:solidFill>
              </a:rPr>
              <a:t>  </a:t>
            </a:r>
            <a:r>
              <a:rPr lang="en-US" altLang="nb-NO" sz="2000" dirty="0"/>
              <a:t>( </a:t>
            </a:r>
            <a:r>
              <a:rPr lang="en-US" altLang="nb-NO" b="0" dirty="0">
                <a:sym typeface="Symbol" panose="05050102010706020507" pitchFamily="18" charset="2"/>
              </a:rPr>
              <a:t> </a:t>
            </a:r>
            <a:r>
              <a:rPr lang="en-US" altLang="nb-NO" sz="2000" dirty="0"/>
              <a:t>)  Allows us to combine two relations.</a:t>
            </a:r>
          </a:p>
          <a:p>
            <a:r>
              <a:rPr lang="en-US" altLang="nb-NO" sz="2000" i="1" u="sng" dirty="0">
                <a:solidFill>
                  <a:schemeClr val="accent2"/>
                </a:solidFill>
              </a:rPr>
              <a:t>Set-difference</a:t>
            </a:r>
            <a:r>
              <a:rPr lang="en-US" altLang="nb-NO" sz="2000" dirty="0"/>
              <a:t>  ( — )  Tuples in r1, but not in r2.</a:t>
            </a:r>
          </a:p>
          <a:p>
            <a:r>
              <a:rPr lang="en-US" altLang="nb-NO" sz="2000" i="1" u="sng" dirty="0">
                <a:solidFill>
                  <a:schemeClr val="accent2"/>
                </a:solidFill>
              </a:rPr>
              <a:t>Union</a:t>
            </a:r>
            <a:r>
              <a:rPr lang="en-US" altLang="nb-NO" sz="2000" dirty="0">
                <a:solidFill>
                  <a:schemeClr val="accent2"/>
                </a:solidFill>
              </a:rPr>
              <a:t>  </a:t>
            </a:r>
            <a:r>
              <a:rPr lang="en-US" altLang="nb-NO" sz="2000" dirty="0"/>
              <a:t>( </a:t>
            </a:r>
            <a:r>
              <a:rPr lang="en-US" altLang="nb-NO" sz="2000" dirty="0">
                <a:sym typeface="Symbol" panose="05050102010706020507" pitchFamily="18" charset="2"/>
              </a:rPr>
              <a:t> </a:t>
            </a:r>
            <a:r>
              <a:rPr lang="en-US" altLang="nb-NO" sz="2000" dirty="0"/>
              <a:t>)  Tuples in r1 and/or in r2.</a:t>
            </a:r>
          </a:p>
          <a:p>
            <a:r>
              <a:rPr lang="en-US" altLang="nb-NO" sz="2100" i="1" u="sng" dirty="0">
                <a:solidFill>
                  <a:schemeClr val="accent2"/>
                </a:solidFill>
                <a:sym typeface="Symbol" panose="05050102010706020507" pitchFamily="18" charset="2"/>
              </a:rPr>
              <a:t>Intersection </a:t>
            </a:r>
            <a:r>
              <a:rPr lang="en-US" altLang="nb-NO" sz="2000" dirty="0">
                <a:sym typeface="Symbol" panose="05050102010706020507" pitchFamily="18" charset="2"/>
              </a:rPr>
              <a:t>()</a:t>
            </a:r>
          </a:p>
          <a:p>
            <a:r>
              <a:rPr lang="en-US" altLang="nb-NO" sz="2100" i="1" u="sng" dirty="0">
                <a:solidFill>
                  <a:schemeClr val="accent2"/>
                </a:solidFill>
                <a:sym typeface="Symbol" panose="05050102010706020507" pitchFamily="18" charset="2"/>
              </a:rPr>
              <a:t>Join</a:t>
            </a:r>
            <a:r>
              <a:rPr lang="en-US" altLang="nb-NO" sz="2000" dirty="0">
                <a:sym typeface="Symbol" panose="05050102010706020507" pitchFamily="18" charset="2"/>
              </a:rPr>
              <a:t> (     )</a:t>
            </a:r>
          </a:p>
          <a:p>
            <a:r>
              <a:rPr lang="en-US" altLang="nb-NO" sz="2100" i="1" u="sng" dirty="0">
                <a:solidFill>
                  <a:schemeClr val="accent2"/>
                </a:solidFill>
                <a:sym typeface="Symbol" panose="05050102010706020507" pitchFamily="18" charset="2"/>
              </a:rPr>
              <a:t>Division</a:t>
            </a:r>
            <a:r>
              <a:rPr lang="en-US" altLang="nb-NO" sz="2000" dirty="0">
                <a:sym typeface="Symbol" panose="05050102010706020507" pitchFamily="18" charset="2"/>
              </a:rPr>
              <a:t> ( / ) </a:t>
            </a:r>
          </a:p>
          <a:p>
            <a:endParaRPr lang="en-US" altLang="nb-NO" sz="2000" dirty="0">
              <a:sym typeface="Symbol" panose="05050102010706020507" pitchFamily="18" charset="2"/>
            </a:endParaRPr>
          </a:p>
          <a:p>
            <a:endParaRPr lang="en-US" altLang="nb-NO" sz="2000" dirty="0">
              <a:sym typeface="Symbol" panose="05050102010706020507" pitchFamily="18" charset="2"/>
            </a:endParaRPr>
          </a:p>
          <a:p>
            <a:r>
              <a:rPr lang="en-US" altLang="nb-NO" sz="2000" dirty="0">
                <a:sym typeface="Symbol" panose="05050102010706020507" pitchFamily="18" charset="2"/>
              </a:rPr>
              <a:t>  </a:t>
            </a:r>
            <a:r>
              <a:rPr lang="en-GB" altLang="en-US" sz="2000" dirty="0">
                <a:solidFill>
                  <a:srgbClr val="000000"/>
                </a:solidFill>
              </a:rPr>
              <a:t>These perform most of the data retrieval operations needed.</a:t>
            </a:r>
          </a:p>
          <a:p>
            <a:pPr marL="0" indent="0">
              <a:buNone/>
            </a:pPr>
            <a:endParaRPr lang="en-US" altLang="nb-NO" sz="2000" dirty="0"/>
          </a:p>
          <a:p>
            <a:pPr>
              <a:buFontTx/>
              <a:buNone/>
            </a:pPr>
            <a:endParaRPr lang="en-US" altLang="nb-NO" sz="2000" dirty="0"/>
          </a:p>
        </p:txBody>
      </p:sp>
      <p:sp>
        <p:nvSpPr>
          <p:cNvPr id="9" name="Footer Placeholder 3"/>
          <p:cNvSpPr>
            <a:spLocks noGrp="1"/>
          </p:cNvSpPr>
          <p:nvPr>
            <p:ph type="ftr" sz="quarter" idx="11"/>
          </p:nvPr>
        </p:nvSpPr>
        <p:spPr/>
        <p:txBody>
          <a:bodyPr/>
          <a:lstStyle/>
          <a:p>
            <a:endParaRPr lang="en-US" altLang="nb-NO"/>
          </a:p>
          <a:p>
            <a:endParaRPr lang="en-US" altLang="nb-NO">
              <a:solidFill>
                <a:schemeClr val="tx2"/>
              </a:solidFill>
            </a:endParaRPr>
          </a:p>
        </p:txBody>
      </p:sp>
      <p:sp>
        <p:nvSpPr>
          <p:cNvPr id="61442"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1443"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grpSp>
        <p:nvGrpSpPr>
          <p:cNvPr id="61446" name="Group 6"/>
          <p:cNvGrpSpPr>
            <a:grpSpLocks/>
          </p:cNvGrpSpPr>
          <p:nvPr/>
        </p:nvGrpSpPr>
        <p:grpSpPr bwMode="auto">
          <a:xfrm>
            <a:off x="1626456" y="4421555"/>
            <a:ext cx="284162" cy="180975"/>
            <a:chOff x="2226" y="2065"/>
            <a:chExt cx="1148" cy="671"/>
          </a:xfrm>
        </p:grpSpPr>
        <p:sp>
          <p:nvSpPr>
            <p:cNvPr id="61447" name="AutoShape 7"/>
            <p:cNvSpPr>
              <a:spLocks noChangeArrowheads="1"/>
            </p:cNvSpPr>
            <p:nvPr/>
          </p:nvSpPr>
          <p:spPr bwMode="auto">
            <a:xfrm rot="-5400000">
              <a:off x="2753" y="2110"/>
              <a:ext cx="666" cy="576"/>
            </a:xfrm>
            <a:prstGeom prst="triangle">
              <a:avLst>
                <a:gd name="adj" fmla="val 50000"/>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1448" name="AutoShape 8"/>
            <p:cNvSpPr>
              <a:spLocks noChangeArrowheads="1"/>
            </p:cNvSpPr>
            <p:nvPr/>
          </p:nvSpPr>
          <p:spPr bwMode="auto">
            <a:xfrm rot="5400000" flipH="1">
              <a:off x="2181" y="2115"/>
              <a:ext cx="666" cy="576"/>
            </a:xfrm>
            <a:prstGeom prst="triangle">
              <a:avLst>
                <a:gd name="adj" fmla="val 50000"/>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grpSp>
    </p:spTree>
    <p:extLst>
      <p:ext uri="{BB962C8B-B14F-4D97-AF65-F5344CB8AC3E}">
        <p14:creationId xmlns:p14="http://schemas.microsoft.com/office/powerpoint/2010/main" val="27997824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1445">
                                            <p:bg/>
                                          </p:spTgt>
                                        </p:tgtEl>
                                        <p:attrNameLst>
                                          <p:attrName>style.visibility</p:attrName>
                                        </p:attrNameLst>
                                      </p:cBhvr>
                                      <p:to>
                                        <p:strVal val="visible"/>
                                      </p:to>
                                    </p:set>
                                    <p:animEffect transition="in" filter="randombar(horizontal)">
                                      <p:cBhvr>
                                        <p:cTn id="7" dur="500"/>
                                        <p:tgtEl>
                                          <p:spTgt spid="61445">
                                            <p:bg/>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1445">
                                            <p:txEl>
                                              <p:pRg st="0" end="0"/>
                                            </p:txEl>
                                          </p:spTgt>
                                        </p:tgtEl>
                                        <p:attrNameLst>
                                          <p:attrName>style.visibility</p:attrName>
                                        </p:attrNameLst>
                                      </p:cBhvr>
                                      <p:to>
                                        <p:strVal val="visible"/>
                                      </p:to>
                                    </p:set>
                                    <p:animEffect transition="in" filter="randombar(horizontal)">
                                      <p:cBhvr>
                                        <p:cTn id="10" dur="500"/>
                                        <p:tgtEl>
                                          <p:spTgt spid="61445">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1445">
                                            <p:txEl>
                                              <p:pRg st="1" end="1"/>
                                            </p:txEl>
                                          </p:spTgt>
                                        </p:tgtEl>
                                        <p:attrNameLst>
                                          <p:attrName>style.visibility</p:attrName>
                                        </p:attrNameLst>
                                      </p:cBhvr>
                                      <p:to>
                                        <p:strVal val="visible"/>
                                      </p:to>
                                    </p:set>
                                    <p:animEffect transition="in" filter="randombar(horizontal)">
                                      <p:cBhvr>
                                        <p:cTn id="13" dur="500"/>
                                        <p:tgtEl>
                                          <p:spTgt spid="61445">
                                            <p:txEl>
                                              <p:pRg st="1" end="1"/>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1445">
                                            <p:txEl>
                                              <p:pRg st="2" end="2"/>
                                            </p:txEl>
                                          </p:spTgt>
                                        </p:tgtEl>
                                        <p:attrNameLst>
                                          <p:attrName>style.visibility</p:attrName>
                                        </p:attrNameLst>
                                      </p:cBhvr>
                                      <p:to>
                                        <p:strVal val="visible"/>
                                      </p:to>
                                    </p:set>
                                    <p:animEffect transition="in" filter="randombar(horizontal)">
                                      <p:cBhvr>
                                        <p:cTn id="16" dur="500"/>
                                        <p:tgtEl>
                                          <p:spTgt spid="61445">
                                            <p:txEl>
                                              <p:pRg st="2" end="2"/>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1445">
                                            <p:txEl>
                                              <p:pRg st="3" end="3"/>
                                            </p:txEl>
                                          </p:spTgt>
                                        </p:tgtEl>
                                        <p:attrNameLst>
                                          <p:attrName>style.visibility</p:attrName>
                                        </p:attrNameLst>
                                      </p:cBhvr>
                                      <p:to>
                                        <p:strVal val="visible"/>
                                      </p:to>
                                    </p:set>
                                    <p:animEffect transition="in" filter="randombar(horizontal)">
                                      <p:cBhvr>
                                        <p:cTn id="19" dur="500"/>
                                        <p:tgtEl>
                                          <p:spTgt spid="61445">
                                            <p:txEl>
                                              <p:pRg st="3" end="3"/>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1445">
                                            <p:txEl>
                                              <p:pRg st="4" end="4"/>
                                            </p:txEl>
                                          </p:spTgt>
                                        </p:tgtEl>
                                        <p:attrNameLst>
                                          <p:attrName>style.visibility</p:attrName>
                                        </p:attrNameLst>
                                      </p:cBhvr>
                                      <p:to>
                                        <p:strVal val="visible"/>
                                      </p:to>
                                    </p:set>
                                    <p:animEffect transition="in" filter="randombar(horizontal)">
                                      <p:cBhvr>
                                        <p:cTn id="22" dur="500"/>
                                        <p:tgtEl>
                                          <p:spTgt spid="61445">
                                            <p:txEl>
                                              <p:pRg st="4" end="4"/>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61445">
                                            <p:txEl>
                                              <p:pRg st="5" end="5"/>
                                            </p:txEl>
                                          </p:spTgt>
                                        </p:tgtEl>
                                        <p:attrNameLst>
                                          <p:attrName>style.visibility</p:attrName>
                                        </p:attrNameLst>
                                      </p:cBhvr>
                                      <p:to>
                                        <p:strVal val="visible"/>
                                      </p:to>
                                    </p:set>
                                    <p:animEffect transition="in" filter="randombar(horizontal)">
                                      <p:cBhvr>
                                        <p:cTn id="25" dur="500"/>
                                        <p:tgtEl>
                                          <p:spTgt spid="61445">
                                            <p:txEl>
                                              <p:pRg st="5" end="5"/>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61445">
                                            <p:txEl>
                                              <p:pRg st="6" end="6"/>
                                            </p:txEl>
                                          </p:spTgt>
                                        </p:tgtEl>
                                        <p:attrNameLst>
                                          <p:attrName>style.visibility</p:attrName>
                                        </p:attrNameLst>
                                      </p:cBhvr>
                                      <p:to>
                                        <p:strVal val="visible"/>
                                      </p:to>
                                    </p:set>
                                    <p:animEffect transition="in" filter="randombar(horizontal)">
                                      <p:cBhvr>
                                        <p:cTn id="28" dur="500"/>
                                        <p:tgtEl>
                                          <p:spTgt spid="61445">
                                            <p:txEl>
                                              <p:pRg st="6" end="6"/>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1445">
                                            <p:txEl>
                                              <p:pRg st="7" end="7"/>
                                            </p:txEl>
                                          </p:spTgt>
                                        </p:tgtEl>
                                        <p:attrNameLst>
                                          <p:attrName>style.visibility</p:attrName>
                                        </p:attrNameLst>
                                      </p:cBhvr>
                                      <p:to>
                                        <p:strVal val="visible"/>
                                      </p:to>
                                    </p:set>
                                    <p:animEffect transition="in" filter="randombar(horizontal)">
                                      <p:cBhvr>
                                        <p:cTn id="31" dur="500"/>
                                        <p:tgtEl>
                                          <p:spTgt spid="61445">
                                            <p:txEl>
                                              <p:pRg st="7" end="7"/>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61445">
                                            <p:txEl>
                                              <p:pRg st="8" end="8"/>
                                            </p:txEl>
                                          </p:spTgt>
                                        </p:tgtEl>
                                        <p:attrNameLst>
                                          <p:attrName>style.visibility</p:attrName>
                                        </p:attrNameLst>
                                      </p:cBhvr>
                                      <p:to>
                                        <p:strVal val="visible"/>
                                      </p:to>
                                    </p:set>
                                    <p:animEffect transition="in" filter="randombar(horizontal)">
                                      <p:cBhvr>
                                        <p:cTn id="34" dur="500"/>
                                        <p:tgtEl>
                                          <p:spTgt spid="61445">
                                            <p:txEl>
                                              <p:pRg st="8" end="8"/>
                                            </p:txEl>
                                          </p:spTgt>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61445">
                                            <p:txEl>
                                              <p:pRg st="11" end="11"/>
                                            </p:txEl>
                                          </p:spTgt>
                                        </p:tgtEl>
                                        <p:attrNameLst>
                                          <p:attrName>style.visibility</p:attrName>
                                        </p:attrNameLst>
                                      </p:cBhvr>
                                      <p:to>
                                        <p:strVal val="visible"/>
                                      </p:to>
                                    </p:set>
                                    <p:animEffect transition="in" filter="randombar(horizontal)">
                                      <p:cBhvr>
                                        <p:cTn id="37" dur="500"/>
                                        <p:tgtEl>
                                          <p:spTgt spid="6144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656768"/>
            <a:ext cx="8895347" cy="656655"/>
          </a:xfrm>
        </p:spPr>
        <p:txBody>
          <a:bodyPr wrap="square">
            <a:spAutoFit/>
          </a:bodyPr>
          <a:lstStyle/>
          <a:p>
            <a:pPr defTabSz="912813">
              <a:defRPr/>
            </a:pPr>
            <a:r>
              <a:rPr lang="en-GB" dirty="0">
                <a:ln w="3175">
                  <a:noFill/>
                </a:ln>
                <a:latin typeface="Times New Roman" panose="02020603050405020304" pitchFamily="18" charset="0"/>
                <a:ea typeface="+mn-ea"/>
                <a:cs typeface="Arial" pitchFamily="34" charset="0"/>
              </a:rPr>
              <a:t>Example - Selection (or Restriction)</a:t>
            </a:r>
          </a:p>
        </p:txBody>
      </p:sp>
      <p:sp>
        <p:nvSpPr>
          <p:cNvPr id="3" name="Text Placeholder 2"/>
          <p:cNvSpPr>
            <a:spLocks noGrp="1"/>
          </p:cNvSpPr>
          <p:nvPr>
            <p:ph idx="1"/>
          </p:nvPr>
        </p:nvSpPr>
        <p:spPr>
          <a:xfrm>
            <a:off x="705853" y="1900009"/>
            <a:ext cx="8229600" cy="424732"/>
          </a:xfrm>
        </p:spPr>
        <p:txBody>
          <a:bodyPr>
            <a:spAutoFit/>
          </a:bodyPr>
          <a:lstStyle/>
          <a:p>
            <a:pPr marL="255651" indent="-255651" defTabSz="912813">
              <a:defRPr/>
            </a:pPr>
            <a:r>
              <a:rPr lang="en-GB" altLang="en-US" sz="2400" dirty="0">
                <a:solidFill>
                  <a:srgbClr val="000000"/>
                </a:solidFill>
              </a:rPr>
              <a:t>List all staff with a salary greater than £10,000.</a:t>
            </a:r>
          </a:p>
        </p:txBody>
      </p:sp>
      <p:graphicFrame>
        <p:nvGraphicFramePr>
          <p:cNvPr id="26628" name="Object 3" descr="sigma sub, salary greater than 10,000 left parenthesis Staff right parenthesis"/>
          <p:cNvGraphicFramePr>
            <a:graphicFrameLocks noChangeAspect="1"/>
          </p:cNvGraphicFramePr>
          <p:nvPr/>
        </p:nvGraphicFramePr>
        <p:xfrm>
          <a:off x="2908301" y="2230509"/>
          <a:ext cx="2511425" cy="549275"/>
        </p:xfrm>
        <a:graphic>
          <a:graphicData uri="http://schemas.openxmlformats.org/presentationml/2006/ole">
            <mc:AlternateContent xmlns:mc="http://schemas.openxmlformats.org/markup-compatibility/2006">
              <mc:Choice xmlns:v="urn:schemas-microsoft-com:vml" Requires="v">
                <p:oleObj name="Equation" r:id="rId2" imgW="1155600" imgH="253800" progId="Equation.DSMT4">
                  <p:embed/>
                </p:oleObj>
              </mc:Choice>
              <mc:Fallback>
                <p:oleObj name="Equation" r:id="rId2" imgW="1155600" imgH="253800" progId="Equation.DSMT4">
                  <p:embed/>
                  <p:pic>
                    <p:nvPicPr>
                      <p:cNvPr id="26628" name="Object 3" descr="sigma sub, salary greater than 10,000 left parenthesis Staff right parenthesis"/>
                      <p:cNvPicPr>
                        <a:picLocks noChangeAspect="1" noChangeArrowheads="1"/>
                      </p:cNvPicPr>
                      <p:nvPr/>
                    </p:nvPicPr>
                    <p:blipFill>
                      <a:blip r:embed="rId3"/>
                      <a:srcRect/>
                      <a:stretch>
                        <a:fillRect/>
                      </a:stretch>
                    </p:blipFill>
                    <p:spPr bwMode="auto">
                      <a:xfrm>
                        <a:off x="2908301" y="2230509"/>
                        <a:ext cx="2511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Table 3"/>
          <p:cNvGraphicFramePr>
            <a:graphicFrameLocks noGrp="1"/>
          </p:cNvGraphicFramePr>
          <p:nvPr/>
        </p:nvGraphicFramePr>
        <p:xfrm>
          <a:off x="393034" y="2779784"/>
          <a:ext cx="11686671" cy="3394790"/>
        </p:xfrm>
        <a:graphic>
          <a:graphicData uri="http://schemas.openxmlformats.org/drawingml/2006/table">
            <a:tbl>
              <a:tblPr firstRow="1" bandRow="1">
                <a:tableStyleId>{3B4B98B0-60AC-42C2-AFA5-B58CD77FA1E5}</a:tableStyleId>
              </a:tblPr>
              <a:tblGrid>
                <a:gridCol w="1308103">
                  <a:extLst>
                    <a:ext uri="{9D8B030D-6E8A-4147-A177-3AD203B41FA5}">
                      <a16:colId xmlns:a16="http://schemas.microsoft.com/office/drawing/2014/main" val="3279855319"/>
                    </a:ext>
                  </a:extLst>
                </a:gridCol>
                <a:gridCol w="1613564">
                  <a:extLst>
                    <a:ext uri="{9D8B030D-6E8A-4147-A177-3AD203B41FA5}">
                      <a16:colId xmlns:a16="http://schemas.microsoft.com/office/drawing/2014/main" val="2411168532"/>
                    </a:ext>
                  </a:extLst>
                </a:gridCol>
                <a:gridCol w="1460834">
                  <a:extLst>
                    <a:ext uri="{9D8B030D-6E8A-4147-A177-3AD203B41FA5}">
                      <a16:colId xmlns:a16="http://schemas.microsoft.com/office/drawing/2014/main" val="3602353749"/>
                    </a:ext>
                  </a:extLst>
                </a:gridCol>
                <a:gridCol w="1554270">
                  <a:extLst>
                    <a:ext uri="{9D8B030D-6E8A-4147-A177-3AD203B41FA5}">
                      <a16:colId xmlns:a16="http://schemas.microsoft.com/office/drawing/2014/main" val="1169714247"/>
                    </a:ext>
                  </a:extLst>
                </a:gridCol>
                <a:gridCol w="1367398">
                  <a:extLst>
                    <a:ext uri="{9D8B030D-6E8A-4147-A177-3AD203B41FA5}">
                      <a16:colId xmlns:a16="http://schemas.microsoft.com/office/drawing/2014/main" val="3843563048"/>
                    </a:ext>
                  </a:extLst>
                </a:gridCol>
                <a:gridCol w="1460834">
                  <a:extLst>
                    <a:ext uri="{9D8B030D-6E8A-4147-A177-3AD203B41FA5}">
                      <a16:colId xmlns:a16="http://schemas.microsoft.com/office/drawing/2014/main" val="3618278229"/>
                    </a:ext>
                  </a:extLst>
                </a:gridCol>
                <a:gridCol w="1460834">
                  <a:extLst>
                    <a:ext uri="{9D8B030D-6E8A-4147-A177-3AD203B41FA5}">
                      <a16:colId xmlns:a16="http://schemas.microsoft.com/office/drawing/2014/main" val="3392955423"/>
                    </a:ext>
                  </a:extLst>
                </a:gridCol>
                <a:gridCol w="1460834">
                  <a:extLst>
                    <a:ext uri="{9D8B030D-6E8A-4147-A177-3AD203B41FA5}">
                      <a16:colId xmlns:a16="http://schemas.microsoft.com/office/drawing/2014/main" val="733775046"/>
                    </a:ext>
                  </a:extLst>
                </a:gridCol>
              </a:tblGrid>
              <a:tr h="678958">
                <a:tc>
                  <a:txBody>
                    <a:bodyPr/>
                    <a:lstStyle/>
                    <a:p>
                      <a:r>
                        <a:rPr lang="en-US" sz="2000" dirty="0"/>
                        <a:t>staff</a:t>
                      </a:r>
                      <a:r>
                        <a:rPr lang="en-US" sz="100" dirty="0"/>
                        <a:t> </a:t>
                      </a:r>
                      <a:r>
                        <a:rPr lang="en-US" sz="2000" dirty="0"/>
                        <a:t>N</a:t>
                      </a:r>
                      <a:r>
                        <a:rPr lang="en-US" sz="100" dirty="0"/>
                        <a:t> </a:t>
                      </a:r>
                      <a:r>
                        <a:rPr lang="en-US" sz="2000" dirty="0"/>
                        <a:t>o</a:t>
                      </a:r>
                      <a:endParaRPr lang="en-US" sz="2000" dirty="0">
                        <a:latin typeface="+mn-lt"/>
                      </a:endParaRPr>
                    </a:p>
                  </a:txBody>
                  <a:tcPr/>
                </a:tc>
                <a:tc>
                  <a:txBody>
                    <a:bodyPr/>
                    <a:lstStyle/>
                    <a:p>
                      <a:r>
                        <a:rPr lang="en-US" sz="2000" dirty="0"/>
                        <a:t>f</a:t>
                      </a:r>
                      <a:r>
                        <a:rPr lang="en-US" sz="100" dirty="0"/>
                        <a:t> </a:t>
                      </a:r>
                      <a:r>
                        <a:rPr lang="en-US" sz="2000" dirty="0"/>
                        <a:t>Name</a:t>
                      </a:r>
                      <a:endParaRPr lang="en-US" sz="2000" dirty="0">
                        <a:latin typeface="+mn-lt"/>
                      </a:endParaRPr>
                    </a:p>
                  </a:txBody>
                  <a:tcPr/>
                </a:tc>
                <a:tc>
                  <a:txBody>
                    <a:bodyPr/>
                    <a:lstStyle/>
                    <a:p>
                      <a:r>
                        <a:rPr lang="en-US" sz="2000" dirty="0"/>
                        <a:t>l</a:t>
                      </a:r>
                      <a:r>
                        <a:rPr lang="en-US" sz="100" dirty="0"/>
                        <a:t> </a:t>
                      </a:r>
                      <a:r>
                        <a:rPr lang="en-US" sz="2000" dirty="0"/>
                        <a:t>Name</a:t>
                      </a:r>
                      <a:endParaRPr lang="en-US" sz="2000" dirty="0">
                        <a:latin typeface="+mn-lt"/>
                      </a:endParaRPr>
                    </a:p>
                  </a:txBody>
                  <a:tcPr/>
                </a:tc>
                <a:tc>
                  <a:txBody>
                    <a:bodyPr/>
                    <a:lstStyle/>
                    <a:p>
                      <a:r>
                        <a:rPr lang="en-US" sz="2000" dirty="0"/>
                        <a:t>position</a:t>
                      </a:r>
                      <a:endParaRPr lang="en-US" sz="2000" dirty="0">
                        <a:latin typeface="+mn-lt"/>
                      </a:endParaRPr>
                    </a:p>
                  </a:txBody>
                  <a:tcPr/>
                </a:tc>
                <a:tc>
                  <a:txBody>
                    <a:bodyPr/>
                    <a:lstStyle/>
                    <a:p>
                      <a:r>
                        <a:rPr lang="en-US" sz="2000" dirty="0"/>
                        <a:t>sex</a:t>
                      </a:r>
                      <a:endParaRPr lang="en-US" sz="2000" dirty="0">
                        <a:latin typeface="+mn-lt"/>
                      </a:endParaRPr>
                    </a:p>
                  </a:txBody>
                  <a:tcPr/>
                </a:tc>
                <a:tc>
                  <a:txBody>
                    <a:bodyPr/>
                    <a:lstStyle/>
                    <a:p>
                      <a:r>
                        <a:rPr lang="en-US" sz="2000" dirty="0"/>
                        <a:t>D</a:t>
                      </a:r>
                      <a:r>
                        <a:rPr lang="en-US" sz="100" dirty="0"/>
                        <a:t> </a:t>
                      </a:r>
                      <a:r>
                        <a:rPr lang="en-US" sz="2000" dirty="0"/>
                        <a:t>O</a:t>
                      </a:r>
                      <a:r>
                        <a:rPr lang="en-US" sz="100" dirty="0"/>
                        <a:t> </a:t>
                      </a:r>
                      <a:r>
                        <a:rPr lang="en-US" sz="2000" dirty="0"/>
                        <a:t>B</a:t>
                      </a:r>
                      <a:endParaRPr lang="en-US" sz="2000" dirty="0">
                        <a:latin typeface="+mn-lt"/>
                      </a:endParaRPr>
                    </a:p>
                  </a:txBody>
                  <a:tcPr/>
                </a:tc>
                <a:tc>
                  <a:txBody>
                    <a:bodyPr/>
                    <a:lstStyle/>
                    <a:p>
                      <a:r>
                        <a:rPr lang="en-US" sz="2000" dirty="0"/>
                        <a:t>salary</a:t>
                      </a:r>
                      <a:endParaRPr lang="en-US" sz="2000" dirty="0">
                        <a:latin typeface="+mn-lt"/>
                      </a:endParaRPr>
                    </a:p>
                  </a:txBody>
                  <a:tcPr/>
                </a:tc>
                <a:tc>
                  <a:txBody>
                    <a:bodyPr/>
                    <a:lstStyle/>
                    <a:p>
                      <a:r>
                        <a:rPr lang="en-US" sz="2000" dirty="0"/>
                        <a:t>branch</a:t>
                      </a:r>
                      <a:r>
                        <a:rPr lang="en-US" sz="100" dirty="0"/>
                        <a:t> </a:t>
                      </a:r>
                      <a:r>
                        <a:rPr lang="en-US" sz="2000" dirty="0"/>
                        <a:t>N</a:t>
                      </a:r>
                      <a:r>
                        <a:rPr lang="en-US" sz="100" dirty="0"/>
                        <a:t> </a:t>
                      </a:r>
                      <a:r>
                        <a:rPr lang="en-US" sz="2000" dirty="0"/>
                        <a:t>o</a:t>
                      </a:r>
                      <a:endParaRPr lang="en-US" sz="2000" dirty="0">
                        <a:latin typeface="+mn-lt"/>
                      </a:endParaRPr>
                    </a:p>
                  </a:txBody>
                  <a:tcPr/>
                </a:tc>
                <a:extLst>
                  <a:ext uri="{0D108BD9-81ED-4DB2-BD59-A6C34878D82A}">
                    <a16:rowId xmlns:a16="http://schemas.microsoft.com/office/drawing/2014/main" val="2968458963"/>
                  </a:ext>
                </a:extLst>
              </a:tr>
              <a:tr h="678958">
                <a:tc>
                  <a:txBody>
                    <a:bodyPr/>
                    <a:lstStyle/>
                    <a:p>
                      <a:r>
                        <a:rPr lang="en-US" sz="2000" dirty="0"/>
                        <a:t>S</a:t>
                      </a:r>
                      <a:r>
                        <a:rPr lang="en-US" sz="100" dirty="0"/>
                        <a:t> </a:t>
                      </a:r>
                      <a:r>
                        <a:rPr lang="en-US" sz="2000" dirty="0"/>
                        <a:t>L21</a:t>
                      </a:r>
                      <a:endParaRPr lang="en-US" sz="2000" dirty="0">
                        <a:latin typeface="+mn-lt"/>
                      </a:endParaRPr>
                    </a:p>
                  </a:txBody>
                  <a:tcPr/>
                </a:tc>
                <a:tc>
                  <a:txBody>
                    <a:bodyPr/>
                    <a:lstStyle/>
                    <a:p>
                      <a:r>
                        <a:rPr lang="en-US" sz="2000" dirty="0"/>
                        <a:t>John</a:t>
                      </a:r>
                      <a:endParaRPr lang="en-US" sz="2000" dirty="0">
                        <a:latin typeface="+mn-lt"/>
                      </a:endParaRPr>
                    </a:p>
                  </a:txBody>
                  <a:tcPr/>
                </a:tc>
                <a:tc>
                  <a:txBody>
                    <a:bodyPr/>
                    <a:lstStyle/>
                    <a:p>
                      <a:r>
                        <a:rPr lang="en-US" sz="2000" dirty="0"/>
                        <a:t>White</a:t>
                      </a:r>
                      <a:endParaRPr lang="en-US" sz="2000" dirty="0">
                        <a:latin typeface="+mn-lt"/>
                      </a:endParaRPr>
                    </a:p>
                  </a:txBody>
                  <a:tcPr/>
                </a:tc>
                <a:tc>
                  <a:txBody>
                    <a:bodyPr/>
                    <a:lstStyle/>
                    <a:p>
                      <a:r>
                        <a:rPr lang="en-US" sz="2000" dirty="0"/>
                        <a:t>Manager</a:t>
                      </a:r>
                      <a:endParaRPr lang="en-US" sz="2000" dirty="0">
                        <a:latin typeface="+mn-lt"/>
                      </a:endParaRPr>
                    </a:p>
                  </a:txBody>
                  <a:tcPr/>
                </a:tc>
                <a:tc>
                  <a:txBody>
                    <a:bodyPr/>
                    <a:lstStyle/>
                    <a:p>
                      <a:r>
                        <a:rPr lang="en-US" sz="2000" dirty="0"/>
                        <a:t>M</a:t>
                      </a:r>
                      <a:endParaRPr lang="en-US" sz="2000" dirty="0">
                        <a:latin typeface="+mn-lt"/>
                      </a:endParaRPr>
                    </a:p>
                  </a:txBody>
                  <a:tcPr/>
                </a:tc>
                <a:tc>
                  <a:txBody>
                    <a:bodyPr/>
                    <a:lstStyle/>
                    <a:p>
                      <a:r>
                        <a:rPr lang="en-US" sz="2000" dirty="0"/>
                        <a:t>1-Oct-45</a:t>
                      </a:r>
                      <a:endParaRPr lang="en-US" sz="2000" dirty="0">
                        <a:latin typeface="+mn-lt"/>
                      </a:endParaRPr>
                    </a:p>
                  </a:txBody>
                  <a:tcPr/>
                </a:tc>
                <a:tc>
                  <a:txBody>
                    <a:bodyPr/>
                    <a:lstStyle/>
                    <a:p>
                      <a:r>
                        <a:rPr lang="en-US" sz="2000" dirty="0"/>
                        <a:t>30000</a:t>
                      </a:r>
                      <a:endParaRPr lang="en-US" sz="2000" dirty="0">
                        <a:latin typeface="+mn-lt"/>
                      </a:endParaRPr>
                    </a:p>
                  </a:txBody>
                  <a:tcPr/>
                </a:tc>
                <a:tc>
                  <a:txBody>
                    <a:bodyPr/>
                    <a:lstStyle/>
                    <a:p>
                      <a:r>
                        <a:rPr lang="en-US" sz="2000" dirty="0"/>
                        <a:t>B005</a:t>
                      </a:r>
                      <a:endParaRPr lang="en-US" sz="2000" dirty="0">
                        <a:latin typeface="+mn-lt"/>
                      </a:endParaRPr>
                    </a:p>
                  </a:txBody>
                  <a:tcPr/>
                </a:tc>
                <a:extLst>
                  <a:ext uri="{0D108BD9-81ED-4DB2-BD59-A6C34878D82A}">
                    <a16:rowId xmlns:a16="http://schemas.microsoft.com/office/drawing/2014/main" val="4244212668"/>
                  </a:ext>
                </a:extLst>
              </a:tr>
              <a:tr h="678958">
                <a:tc>
                  <a:txBody>
                    <a:bodyPr/>
                    <a:lstStyle/>
                    <a:p>
                      <a:r>
                        <a:rPr lang="en-US" sz="2000" dirty="0"/>
                        <a:t>S</a:t>
                      </a:r>
                      <a:r>
                        <a:rPr lang="en-US" sz="100" dirty="0"/>
                        <a:t> </a:t>
                      </a:r>
                      <a:r>
                        <a:rPr lang="en-US" sz="2000" dirty="0"/>
                        <a:t>G37</a:t>
                      </a:r>
                      <a:endParaRPr lang="en-US" sz="2000" dirty="0">
                        <a:latin typeface="+mn-lt"/>
                      </a:endParaRPr>
                    </a:p>
                  </a:txBody>
                  <a:tcPr/>
                </a:tc>
                <a:tc>
                  <a:txBody>
                    <a:bodyPr/>
                    <a:lstStyle/>
                    <a:p>
                      <a:r>
                        <a:rPr lang="en-US" sz="2000" dirty="0"/>
                        <a:t>Ann</a:t>
                      </a:r>
                      <a:endParaRPr lang="en-US" sz="2000" dirty="0">
                        <a:latin typeface="+mn-lt"/>
                      </a:endParaRPr>
                    </a:p>
                  </a:txBody>
                  <a:tcPr/>
                </a:tc>
                <a:tc>
                  <a:txBody>
                    <a:bodyPr/>
                    <a:lstStyle/>
                    <a:p>
                      <a:r>
                        <a:rPr lang="en-US" sz="2000" dirty="0"/>
                        <a:t>Beech</a:t>
                      </a:r>
                      <a:endParaRPr lang="en-US" sz="2000" dirty="0">
                        <a:latin typeface="+mn-lt"/>
                      </a:endParaRPr>
                    </a:p>
                  </a:txBody>
                  <a:tcPr/>
                </a:tc>
                <a:tc>
                  <a:txBody>
                    <a:bodyPr/>
                    <a:lstStyle/>
                    <a:p>
                      <a:r>
                        <a:rPr lang="en-US" sz="2000" dirty="0"/>
                        <a:t>Assistant</a:t>
                      </a:r>
                      <a:endParaRPr lang="en-US" sz="2000" dirty="0">
                        <a:latin typeface="+mn-lt"/>
                      </a:endParaRPr>
                    </a:p>
                  </a:txBody>
                  <a:tcPr/>
                </a:tc>
                <a:tc>
                  <a:txBody>
                    <a:bodyPr/>
                    <a:lstStyle/>
                    <a:p>
                      <a:r>
                        <a:rPr lang="en-US" sz="2000" dirty="0"/>
                        <a:t>F</a:t>
                      </a:r>
                      <a:endParaRPr lang="en-US" sz="2000" dirty="0">
                        <a:latin typeface="+mn-lt"/>
                      </a:endParaRPr>
                    </a:p>
                  </a:txBody>
                  <a:tcPr/>
                </a:tc>
                <a:tc>
                  <a:txBody>
                    <a:bodyPr/>
                    <a:lstStyle/>
                    <a:p>
                      <a:r>
                        <a:rPr lang="en-US" sz="2000" dirty="0"/>
                        <a:t>10-Nov-60</a:t>
                      </a:r>
                      <a:endParaRPr lang="en-US" sz="2000" dirty="0">
                        <a:latin typeface="+mn-lt"/>
                      </a:endParaRPr>
                    </a:p>
                  </a:txBody>
                  <a:tcPr/>
                </a:tc>
                <a:tc>
                  <a:txBody>
                    <a:bodyPr/>
                    <a:lstStyle/>
                    <a:p>
                      <a:r>
                        <a:rPr lang="en-US" sz="2000" dirty="0"/>
                        <a:t>12000</a:t>
                      </a:r>
                      <a:endParaRPr lang="en-US" sz="2000" dirty="0">
                        <a:latin typeface="+mn-lt"/>
                      </a:endParaRPr>
                    </a:p>
                  </a:txBody>
                  <a:tcPr/>
                </a:tc>
                <a:tc>
                  <a:txBody>
                    <a:bodyPr/>
                    <a:lstStyle/>
                    <a:p>
                      <a:r>
                        <a:rPr lang="en-US" sz="2000" dirty="0"/>
                        <a:t>B003</a:t>
                      </a:r>
                      <a:endParaRPr lang="en-US" sz="2000" dirty="0">
                        <a:latin typeface="+mn-lt"/>
                      </a:endParaRPr>
                    </a:p>
                  </a:txBody>
                  <a:tcPr/>
                </a:tc>
                <a:extLst>
                  <a:ext uri="{0D108BD9-81ED-4DB2-BD59-A6C34878D82A}">
                    <a16:rowId xmlns:a16="http://schemas.microsoft.com/office/drawing/2014/main" val="1490374256"/>
                  </a:ext>
                </a:extLst>
              </a:tr>
              <a:tr h="678958">
                <a:tc>
                  <a:txBody>
                    <a:bodyPr/>
                    <a:lstStyle/>
                    <a:p>
                      <a:r>
                        <a:rPr lang="en-US" sz="2000" dirty="0"/>
                        <a:t>S</a:t>
                      </a:r>
                      <a:r>
                        <a:rPr lang="en-US" sz="100" dirty="0"/>
                        <a:t> </a:t>
                      </a:r>
                      <a:r>
                        <a:rPr lang="en-US" sz="2000" dirty="0"/>
                        <a:t>G14</a:t>
                      </a:r>
                      <a:endParaRPr lang="en-US" sz="2000" dirty="0">
                        <a:latin typeface="+mn-lt"/>
                      </a:endParaRPr>
                    </a:p>
                  </a:txBody>
                  <a:tcPr/>
                </a:tc>
                <a:tc>
                  <a:txBody>
                    <a:bodyPr/>
                    <a:lstStyle/>
                    <a:p>
                      <a:r>
                        <a:rPr lang="en-US" sz="2000" dirty="0"/>
                        <a:t>David</a:t>
                      </a:r>
                      <a:endParaRPr lang="en-US" sz="2000" dirty="0">
                        <a:latin typeface="+mn-lt"/>
                      </a:endParaRPr>
                    </a:p>
                  </a:txBody>
                  <a:tcPr/>
                </a:tc>
                <a:tc>
                  <a:txBody>
                    <a:bodyPr/>
                    <a:lstStyle/>
                    <a:p>
                      <a:r>
                        <a:rPr lang="en-US" sz="2000" dirty="0"/>
                        <a:t>Ford</a:t>
                      </a:r>
                      <a:endParaRPr lang="en-US" sz="2000" dirty="0">
                        <a:latin typeface="+mn-lt"/>
                      </a:endParaRPr>
                    </a:p>
                  </a:txBody>
                  <a:tcPr/>
                </a:tc>
                <a:tc>
                  <a:txBody>
                    <a:bodyPr/>
                    <a:lstStyle/>
                    <a:p>
                      <a:r>
                        <a:rPr lang="en-US" sz="2000" dirty="0"/>
                        <a:t>Supervisor</a:t>
                      </a:r>
                      <a:endParaRPr lang="en-US" sz="2000" dirty="0">
                        <a:latin typeface="+mn-lt"/>
                      </a:endParaRPr>
                    </a:p>
                  </a:txBody>
                  <a:tcPr/>
                </a:tc>
                <a:tc>
                  <a:txBody>
                    <a:bodyPr/>
                    <a:lstStyle/>
                    <a:p>
                      <a:r>
                        <a:rPr lang="en-US" sz="2000" dirty="0"/>
                        <a:t>M</a:t>
                      </a:r>
                      <a:endParaRPr lang="en-US" sz="2000" dirty="0">
                        <a:latin typeface="+mn-lt"/>
                      </a:endParaRPr>
                    </a:p>
                  </a:txBody>
                  <a:tcPr/>
                </a:tc>
                <a:tc>
                  <a:txBody>
                    <a:bodyPr/>
                    <a:lstStyle/>
                    <a:p>
                      <a:r>
                        <a:rPr lang="en-US" sz="2000" dirty="0"/>
                        <a:t>24-Mar-58</a:t>
                      </a:r>
                      <a:endParaRPr lang="en-US" sz="2000" dirty="0">
                        <a:latin typeface="+mn-lt"/>
                      </a:endParaRPr>
                    </a:p>
                  </a:txBody>
                  <a:tcPr/>
                </a:tc>
                <a:tc>
                  <a:txBody>
                    <a:bodyPr/>
                    <a:lstStyle/>
                    <a:p>
                      <a:r>
                        <a:rPr lang="en-US" sz="2000" dirty="0"/>
                        <a:t>18000</a:t>
                      </a:r>
                      <a:endParaRPr lang="en-US" sz="2000" dirty="0">
                        <a:latin typeface="+mn-lt"/>
                      </a:endParaRPr>
                    </a:p>
                  </a:txBody>
                  <a:tcPr/>
                </a:tc>
                <a:tc>
                  <a:txBody>
                    <a:bodyPr/>
                    <a:lstStyle/>
                    <a:p>
                      <a:r>
                        <a:rPr lang="en-US" sz="2000" dirty="0"/>
                        <a:t>B003</a:t>
                      </a:r>
                      <a:endParaRPr lang="en-US" sz="2000" dirty="0">
                        <a:latin typeface="+mn-lt"/>
                      </a:endParaRPr>
                    </a:p>
                  </a:txBody>
                  <a:tcPr/>
                </a:tc>
                <a:extLst>
                  <a:ext uri="{0D108BD9-81ED-4DB2-BD59-A6C34878D82A}">
                    <a16:rowId xmlns:a16="http://schemas.microsoft.com/office/drawing/2014/main" val="2294262311"/>
                  </a:ext>
                </a:extLst>
              </a:tr>
              <a:tr h="678958">
                <a:tc>
                  <a:txBody>
                    <a:bodyPr/>
                    <a:lstStyle/>
                    <a:p>
                      <a:r>
                        <a:rPr lang="en-US" sz="2000" dirty="0"/>
                        <a:t>S</a:t>
                      </a:r>
                      <a:r>
                        <a:rPr lang="en-US" sz="100" dirty="0"/>
                        <a:t> </a:t>
                      </a:r>
                      <a:r>
                        <a:rPr lang="en-US" sz="2000" dirty="0"/>
                        <a:t>G5</a:t>
                      </a:r>
                      <a:endParaRPr lang="en-US" sz="2000" dirty="0">
                        <a:latin typeface="+mn-lt"/>
                      </a:endParaRPr>
                    </a:p>
                  </a:txBody>
                  <a:tcPr/>
                </a:tc>
                <a:tc>
                  <a:txBody>
                    <a:bodyPr/>
                    <a:lstStyle/>
                    <a:p>
                      <a:r>
                        <a:rPr lang="en-US" sz="2000" dirty="0"/>
                        <a:t>Susan</a:t>
                      </a:r>
                      <a:endParaRPr lang="en-US" sz="2000" dirty="0">
                        <a:latin typeface="+mn-lt"/>
                      </a:endParaRPr>
                    </a:p>
                  </a:txBody>
                  <a:tcPr/>
                </a:tc>
                <a:tc>
                  <a:txBody>
                    <a:bodyPr/>
                    <a:lstStyle/>
                    <a:p>
                      <a:r>
                        <a:rPr lang="en-US" sz="2000" dirty="0"/>
                        <a:t>Brand</a:t>
                      </a:r>
                      <a:endParaRPr lang="en-US" sz="2000" dirty="0">
                        <a:latin typeface="+mn-lt"/>
                      </a:endParaRPr>
                    </a:p>
                  </a:txBody>
                  <a:tcPr/>
                </a:tc>
                <a:tc>
                  <a:txBody>
                    <a:bodyPr/>
                    <a:lstStyle/>
                    <a:p>
                      <a:r>
                        <a:rPr lang="en-US" sz="2000" dirty="0"/>
                        <a:t>Manager</a:t>
                      </a:r>
                      <a:endParaRPr lang="en-US" sz="2000" dirty="0">
                        <a:latin typeface="+mn-lt"/>
                      </a:endParaRPr>
                    </a:p>
                  </a:txBody>
                  <a:tcPr/>
                </a:tc>
                <a:tc>
                  <a:txBody>
                    <a:bodyPr/>
                    <a:lstStyle/>
                    <a:p>
                      <a:r>
                        <a:rPr lang="en-US" sz="2000" dirty="0"/>
                        <a:t>F</a:t>
                      </a:r>
                      <a:endParaRPr lang="en-US" sz="2000" dirty="0">
                        <a:latin typeface="+mn-lt"/>
                      </a:endParaRPr>
                    </a:p>
                  </a:txBody>
                  <a:tcPr/>
                </a:tc>
                <a:tc>
                  <a:txBody>
                    <a:bodyPr/>
                    <a:lstStyle/>
                    <a:p>
                      <a:r>
                        <a:rPr lang="en-US" sz="2000" dirty="0"/>
                        <a:t>3-Jun-40</a:t>
                      </a:r>
                      <a:endParaRPr lang="en-US" sz="2000" dirty="0">
                        <a:latin typeface="+mn-lt"/>
                      </a:endParaRPr>
                    </a:p>
                  </a:txBody>
                  <a:tcPr/>
                </a:tc>
                <a:tc>
                  <a:txBody>
                    <a:bodyPr/>
                    <a:lstStyle/>
                    <a:p>
                      <a:r>
                        <a:rPr lang="en-US" sz="2000" dirty="0"/>
                        <a:t>24000</a:t>
                      </a:r>
                      <a:endParaRPr lang="en-US" sz="2000" dirty="0">
                        <a:latin typeface="+mn-lt"/>
                      </a:endParaRPr>
                    </a:p>
                  </a:txBody>
                  <a:tcPr/>
                </a:tc>
                <a:tc>
                  <a:txBody>
                    <a:bodyPr/>
                    <a:lstStyle/>
                    <a:p>
                      <a:r>
                        <a:rPr lang="en-US" sz="2000" dirty="0"/>
                        <a:t>B003</a:t>
                      </a:r>
                      <a:endParaRPr lang="en-US" sz="2000" dirty="0">
                        <a:latin typeface="+mn-lt"/>
                      </a:endParaRPr>
                    </a:p>
                  </a:txBody>
                  <a:tcPr/>
                </a:tc>
                <a:extLst>
                  <a:ext uri="{0D108BD9-81ED-4DB2-BD59-A6C34878D82A}">
                    <a16:rowId xmlns:a16="http://schemas.microsoft.com/office/drawing/2014/main" val="35529576"/>
                  </a:ext>
                </a:extLst>
              </a:tr>
            </a:tbl>
          </a:graphicData>
        </a:graphic>
      </p:graphicFrame>
      <p:sp>
        <p:nvSpPr>
          <p:cNvPr id="6" name="Text Placeholder 3"/>
          <p:cNvSpPr txBox="1">
            <a:spLocks/>
          </p:cNvSpPr>
          <p:nvPr/>
        </p:nvSpPr>
        <p:spPr>
          <a:xfrm>
            <a:off x="2229853" y="6174574"/>
            <a:ext cx="8229600" cy="1275522"/>
          </a:xfrm>
          <a:prstGeom prst="rect">
            <a:avLst/>
          </a:prstGeom>
        </p:spPr>
        <p:txBody>
          <a:bodyPr/>
          <a:lst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r>
              <a:rPr lang="en-GB" altLang="en-US" sz="1600">
                <a:solidFill>
                  <a:srgbClr val="FF0000"/>
                </a:solidFill>
              </a:rPr>
              <a:t>Works on a single relation R and defines a relation that contains only those tuples (rows) of R that satisfy the specified condition (</a:t>
            </a:r>
            <a:r>
              <a:rPr lang="en-GB" altLang="en-US" sz="1600" b="1">
                <a:solidFill>
                  <a:srgbClr val="FF0000"/>
                </a:solidFill>
              </a:rPr>
              <a:t>predicate</a:t>
            </a:r>
            <a:r>
              <a:rPr lang="en-GB" altLang="en-US" sz="1600">
                <a:solidFill>
                  <a:srgbClr val="FF0000"/>
                </a:solidFill>
              </a:rPr>
              <a:t>).</a:t>
            </a:r>
            <a:endParaRPr lang="en-IN" sz="1600" dirty="0">
              <a:solidFill>
                <a:srgbClr val="FF0000"/>
              </a:solidFill>
            </a:endParaRPr>
          </a:p>
        </p:txBody>
      </p:sp>
      <p:sp>
        <p:nvSpPr>
          <p:cNvPr id="5" name="Slide Number Placeholder 4">
            <a:extLst>
              <a:ext uri="{FF2B5EF4-FFF2-40B4-BE49-F238E27FC236}">
                <a16:creationId xmlns:a16="http://schemas.microsoft.com/office/drawing/2014/main" id="{76F08937-6792-46AB-BEC1-E6BE451A3BAD}"/>
              </a:ext>
            </a:extLst>
          </p:cNvPr>
          <p:cNvSpPr>
            <a:spLocks noGrp="1"/>
          </p:cNvSpPr>
          <p:nvPr>
            <p:ph type="sldNum" sz="quarter" idx="12"/>
          </p:nvPr>
        </p:nvSpPr>
        <p:spPr/>
        <p:txBody>
          <a:bodyPr/>
          <a:lstStyle/>
          <a:p>
            <a:fld id="{AAE70B66-0019-4FA2-8F09-A8AEF25B5BFF}" type="slidenum">
              <a:rPr lang="nb-NO" smtClean="0"/>
              <a:t>73</a:t>
            </a:fld>
            <a:endParaRPr lang="nb-NO"/>
          </a:p>
        </p:txBody>
      </p:sp>
    </p:spTree>
    <p:extLst>
      <p:ext uri="{BB962C8B-B14F-4D97-AF65-F5344CB8AC3E}">
        <p14:creationId xmlns:p14="http://schemas.microsoft.com/office/powerpoint/2010/main" val="14704295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34232"/>
            <a:ext cx="8229600" cy="701731"/>
          </a:xfrm>
        </p:spPr>
        <p:txBody>
          <a:bodyPr>
            <a:spAutoFit/>
          </a:bodyPr>
          <a:lstStyle/>
          <a:p>
            <a:pPr defTabSz="912813">
              <a:defRPr/>
            </a:pPr>
            <a:r>
              <a:rPr lang="en-GB" dirty="0">
                <a:ln w="3175">
                  <a:noFill/>
                </a:ln>
                <a:latin typeface="Times New Roman" panose="02020603050405020304" pitchFamily="18" charset="0"/>
                <a:ea typeface="+mn-ea"/>
                <a:cs typeface="Arial" pitchFamily="34" charset="0"/>
              </a:rPr>
              <a:t>Example - Projection</a:t>
            </a:r>
          </a:p>
        </p:txBody>
      </p:sp>
      <p:sp>
        <p:nvSpPr>
          <p:cNvPr id="3" name="Text Placeholder 2"/>
          <p:cNvSpPr>
            <a:spLocks noGrp="1"/>
          </p:cNvSpPr>
          <p:nvPr>
            <p:ph idx="1"/>
          </p:nvPr>
        </p:nvSpPr>
        <p:spPr>
          <a:xfrm>
            <a:off x="1171802" y="1872916"/>
            <a:ext cx="8382000" cy="757130"/>
          </a:xfrm>
        </p:spPr>
        <p:txBody>
          <a:bodyPr wrap="square">
            <a:spAutoFit/>
          </a:bodyPr>
          <a:lstStyle/>
          <a:p>
            <a:pPr marL="255651" indent="-255651" defTabSz="912813">
              <a:defRPr/>
            </a:pPr>
            <a:r>
              <a:rPr lang="en-GB" altLang="en-US" sz="2400" dirty="0">
                <a:solidFill>
                  <a:srgbClr val="000000"/>
                </a:solidFill>
              </a:rPr>
              <a:t>Produce a list of salaries for all staff, showing only </a:t>
            </a:r>
            <a:r>
              <a:rPr lang="en-GB" altLang="en-US" sz="2400" dirty="0"/>
              <a:t>staff</a:t>
            </a:r>
            <a:r>
              <a:rPr lang="en-GB" altLang="en-US" sz="100" dirty="0"/>
              <a:t> </a:t>
            </a:r>
            <a:r>
              <a:rPr lang="en-GB" altLang="en-US" sz="2400" dirty="0"/>
              <a:t>N</a:t>
            </a:r>
            <a:r>
              <a:rPr lang="en-GB" altLang="en-US" sz="100" dirty="0"/>
              <a:t> </a:t>
            </a:r>
            <a:r>
              <a:rPr lang="en-GB" altLang="en-US" sz="2400" dirty="0"/>
              <a:t>o, f</a:t>
            </a:r>
            <a:r>
              <a:rPr lang="en-GB" altLang="en-US" sz="100" dirty="0"/>
              <a:t> </a:t>
            </a:r>
            <a:r>
              <a:rPr lang="en-GB" altLang="en-US" sz="2400" dirty="0"/>
              <a:t>Name, l</a:t>
            </a:r>
            <a:r>
              <a:rPr lang="en-GB" altLang="en-US" sz="100" dirty="0"/>
              <a:t> </a:t>
            </a:r>
            <a:r>
              <a:rPr lang="en-GB" altLang="en-US" sz="2400" dirty="0"/>
              <a:t>Name, and salary details.</a:t>
            </a:r>
            <a:endParaRPr lang="en-GB" altLang="en-US" sz="2400" i="1" dirty="0"/>
          </a:p>
        </p:txBody>
      </p:sp>
      <p:graphicFrame>
        <p:nvGraphicFramePr>
          <p:cNvPr id="28676" name="Object 3" descr="upper Pi sub, staff N o, f Name, I Name, salary, left parenthesis Staff right parenthesis"/>
          <p:cNvGraphicFramePr>
            <a:graphicFrameLocks noChangeAspect="1"/>
          </p:cNvGraphicFramePr>
          <p:nvPr/>
        </p:nvGraphicFramePr>
        <p:xfrm>
          <a:off x="3238314" y="2570926"/>
          <a:ext cx="4248976" cy="599313"/>
        </p:xfrm>
        <a:graphic>
          <a:graphicData uri="http://schemas.openxmlformats.org/presentationml/2006/ole">
            <mc:AlternateContent xmlns:mc="http://schemas.openxmlformats.org/markup-compatibility/2006">
              <mc:Choice xmlns:v="urn:schemas-microsoft-com:vml" Requires="v">
                <p:oleObj name="Equation" r:id="rId2" imgW="1803240" imgH="253800" progId="Equation.DSMT4">
                  <p:embed/>
                </p:oleObj>
              </mc:Choice>
              <mc:Fallback>
                <p:oleObj name="Equation" r:id="rId2" imgW="1803240" imgH="253800" progId="Equation.DSMT4">
                  <p:embed/>
                  <p:pic>
                    <p:nvPicPr>
                      <p:cNvPr id="28676" name="Object 3" descr="upper Pi sub, staff N o, f Name, I Name, salary, left parenthesis Staff right parenthesis"/>
                      <p:cNvPicPr>
                        <a:picLocks noChangeAspect="1" noChangeArrowheads="1"/>
                      </p:cNvPicPr>
                      <p:nvPr/>
                    </p:nvPicPr>
                    <p:blipFill>
                      <a:blip r:embed="rId3"/>
                      <a:srcRect/>
                      <a:stretch>
                        <a:fillRect/>
                      </a:stretch>
                    </p:blipFill>
                    <p:spPr bwMode="auto">
                      <a:xfrm>
                        <a:off x="3238314" y="2570926"/>
                        <a:ext cx="4248976" cy="59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Table 4"/>
          <p:cNvGraphicFramePr>
            <a:graphicFrameLocks noGrp="1"/>
          </p:cNvGraphicFramePr>
          <p:nvPr/>
        </p:nvGraphicFramePr>
        <p:xfrm>
          <a:off x="2406317" y="3383835"/>
          <a:ext cx="6519968" cy="3200400"/>
        </p:xfrm>
        <a:graphic>
          <a:graphicData uri="http://schemas.openxmlformats.org/drawingml/2006/table">
            <a:tbl>
              <a:tblPr firstRow="1" bandRow="1">
                <a:tableStyleId>{3B4B98B0-60AC-42C2-AFA5-B58CD77FA1E5}</a:tableStyleId>
              </a:tblPr>
              <a:tblGrid>
                <a:gridCol w="1629992">
                  <a:extLst>
                    <a:ext uri="{9D8B030D-6E8A-4147-A177-3AD203B41FA5}">
                      <a16:colId xmlns:a16="http://schemas.microsoft.com/office/drawing/2014/main" val="2956456236"/>
                    </a:ext>
                  </a:extLst>
                </a:gridCol>
                <a:gridCol w="1629992">
                  <a:extLst>
                    <a:ext uri="{9D8B030D-6E8A-4147-A177-3AD203B41FA5}">
                      <a16:colId xmlns:a16="http://schemas.microsoft.com/office/drawing/2014/main" val="2815287651"/>
                    </a:ext>
                  </a:extLst>
                </a:gridCol>
                <a:gridCol w="1629992">
                  <a:extLst>
                    <a:ext uri="{9D8B030D-6E8A-4147-A177-3AD203B41FA5}">
                      <a16:colId xmlns:a16="http://schemas.microsoft.com/office/drawing/2014/main" val="4012215047"/>
                    </a:ext>
                  </a:extLst>
                </a:gridCol>
                <a:gridCol w="1629992">
                  <a:extLst>
                    <a:ext uri="{9D8B030D-6E8A-4147-A177-3AD203B41FA5}">
                      <a16:colId xmlns:a16="http://schemas.microsoft.com/office/drawing/2014/main" val="145879423"/>
                    </a:ext>
                  </a:extLst>
                </a:gridCol>
              </a:tblGrid>
              <a:tr h="0">
                <a:tc>
                  <a:txBody>
                    <a:bodyPr/>
                    <a:lstStyle/>
                    <a:p>
                      <a:r>
                        <a:rPr lang="en-US" dirty="0"/>
                        <a:t>staff</a:t>
                      </a:r>
                      <a:r>
                        <a:rPr lang="en-US" sz="100" dirty="0"/>
                        <a:t> </a:t>
                      </a:r>
                      <a:r>
                        <a:rPr lang="en-US" dirty="0"/>
                        <a:t>N</a:t>
                      </a:r>
                      <a:r>
                        <a:rPr lang="en-US" sz="100" dirty="0"/>
                        <a:t> </a:t>
                      </a:r>
                      <a:r>
                        <a:rPr lang="en-US" dirty="0"/>
                        <a:t>o</a:t>
                      </a:r>
                      <a:endParaRPr lang="en-US" dirty="0">
                        <a:latin typeface="+mn-lt"/>
                      </a:endParaRPr>
                    </a:p>
                  </a:txBody>
                  <a:tcPr/>
                </a:tc>
                <a:tc>
                  <a:txBody>
                    <a:bodyPr/>
                    <a:lstStyle/>
                    <a:p>
                      <a:r>
                        <a:rPr lang="en-US" dirty="0"/>
                        <a:t>f</a:t>
                      </a:r>
                      <a:r>
                        <a:rPr lang="en-US" sz="100" dirty="0"/>
                        <a:t> </a:t>
                      </a:r>
                      <a:r>
                        <a:rPr lang="en-US" dirty="0"/>
                        <a:t>Name</a:t>
                      </a:r>
                      <a:endParaRPr lang="en-US" dirty="0">
                        <a:latin typeface="+mn-lt"/>
                      </a:endParaRPr>
                    </a:p>
                  </a:txBody>
                  <a:tcPr/>
                </a:tc>
                <a:tc>
                  <a:txBody>
                    <a:bodyPr/>
                    <a:lstStyle/>
                    <a:p>
                      <a:r>
                        <a:rPr lang="en-US" dirty="0"/>
                        <a:t>l</a:t>
                      </a:r>
                      <a:r>
                        <a:rPr lang="en-US" sz="100" dirty="0"/>
                        <a:t> </a:t>
                      </a:r>
                      <a:r>
                        <a:rPr lang="en-US" dirty="0"/>
                        <a:t>Name</a:t>
                      </a:r>
                      <a:endParaRPr lang="en-US" dirty="0">
                        <a:latin typeface="+mn-lt"/>
                      </a:endParaRPr>
                    </a:p>
                  </a:txBody>
                  <a:tcPr/>
                </a:tc>
                <a:tc>
                  <a:txBody>
                    <a:bodyPr/>
                    <a:lstStyle/>
                    <a:p>
                      <a:r>
                        <a:rPr lang="en-US" dirty="0"/>
                        <a:t>salary</a:t>
                      </a:r>
                      <a:endParaRPr lang="en-US" dirty="0">
                        <a:latin typeface="+mn-lt"/>
                      </a:endParaRPr>
                    </a:p>
                  </a:txBody>
                  <a:tcPr/>
                </a:tc>
                <a:extLst>
                  <a:ext uri="{0D108BD9-81ED-4DB2-BD59-A6C34878D82A}">
                    <a16:rowId xmlns:a16="http://schemas.microsoft.com/office/drawing/2014/main" val="2624314924"/>
                  </a:ext>
                </a:extLst>
              </a:tr>
              <a:tr h="0">
                <a:tc>
                  <a:txBody>
                    <a:bodyPr/>
                    <a:lstStyle/>
                    <a:p>
                      <a:r>
                        <a:rPr lang="en-US" dirty="0"/>
                        <a:t>S</a:t>
                      </a:r>
                      <a:r>
                        <a:rPr lang="en-US" sz="100" dirty="0"/>
                        <a:t> </a:t>
                      </a:r>
                      <a:r>
                        <a:rPr lang="en-US" dirty="0"/>
                        <a:t>L21</a:t>
                      </a:r>
                      <a:endParaRPr lang="en-US" dirty="0">
                        <a:latin typeface="+mn-lt"/>
                      </a:endParaRPr>
                    </a:p>
                  </a:txBody>
                  <a:tcPr/>
                </a:tc>
                <a:tc>
                  <a:txBody>
                    <a:bodyPr/>
                    <a:lstStyle/>
                    <a:p>
                      <a:r>
                        <a:rPr lang="en-US" dirty="0"/>
                        <a:t>John</a:t>
                      </a:r>
                      <a:endParaRPr lang="en-US" dirty="0">
                        <a:latin typeface="+mn-lt"/>
                      </a:endParaRPr>
                    </a:p>
                  </a:txBody>
                  <a:tcPr/>
                </a:tc>
                <a:tc>
                  <a:txBody>
                    <a:bodyPr/>
                    <a:lstStyle/>
                    <a:p>
                      <a:r>
                        <a:rPr lang="en-US" dirty="0"/>
                        <a:t>White</a:t>
                      </a:r>
                      <a:endParaRPr lang="en-US" dirty="0">
                        <a:latin typeface="+mn-lt"/>
                      </a:endParaRPr>
                    </a:p>
                  </a:txBody>
                  <a:tcPr/>
                </a:tc>
                <a:tc>
                  <a:txBody>
                    <a:bodyPr/>
                    <a:lstStyle/>
                    <a:p>
                      <a:r>
                        <a:rPr lang="en-US" dirty="0"/>
                        <a:t>30000</a:t>
                      </a:r>
                      <a:endParaRPr lang="en-US" dirty="0">
                        <a:latin typeface="+mn-lt"/>
                      </a:endParaRPr>
                    </a:p>
                  </a:txBody>
                  <a:tcPr/>
                </a:tc>
                <a:extLst>
                  <a:ext uri="{0D108BD9-81ED-4DB2-BD59-A6C34878D82A}">
                    <a16:rowId xmlns:a16="http://schemas.microsoft.com/office/drawing/2014/main" val="2887050652"/>
                  </a:ext>
                </a:extLst>
              </a:tr>
              <a:tr h="0">
                <a:tc>
                  <a:txBody>
                    <a:bodyPr/>
                    <a:lstStyle/>
                    <a:p>
                      <a:r>
                        <a:rPr lang="en-US" dirty="0"/>
                        <a:t>S</a:t>
                      </a:r>
                      <a:r>
                        <a:rPr lang="en-US" sz="100" dirty="0"/>
                        <a:t> </a:t>
                      </a:r>
                      <a:r>
                        <a:rPr lang="en-US" dirty="0"/>
                        <a:t>G37</a:t>
                      </a:r>
                      <a:endParaRPr lang="en-US" dirty="0">
                        <a:latin typeface="+mn-lt"/>
                      </a:endParaRPr>
                    </a:p>
                  </a:txBody>
                  <a:tcPr/>
                </a:tc>
                <a:tc>
                  <a:txBody>
                    <a:bodyPr/>
                    <a:lstStyle/>
                    <a:p>
                      <a:r>
                        <a:rPr lang="en-US" dirty="0"/>
                        <a:t>Ann</a:t>
                      </a:r>
                      <a:endParaRPr lang="en-US" dirty="0">
                        <a:latin typeface="+mn-lt"/>
                      </a:endParaRPr>
                    </a:p>
                  </a:txBody>
                  <a:tcPr/>
                </a:tc>
                <a:tc>
                  <a:txBody>
                    <a:bodyPr/>
                    <a:lstStyle/>
                    <a:p>
                      <a:r>
                        <a:rPr lang="en-US" dirty="0"/>
                        <a:t>Beech</a:t>
                      </a:r>
                      <a:endParaRPr lang="en-US" dirty="0">
                        <a:latin typeface="+mn-lt"/>
                      </a:endParaRPr>
                    </a:p>
                  </a:txBody>
                  <a:tcPr/>
                </a:tc>
                <a:tc>
                  <a:txBody>
                    <a:bodyPr/>
                    <a:lstStyle/>
                    <a:p>
                      <a:r>
                        <a:rPr lang="en-US" dirty="0"/>
                        <a:t>12000</a:t>
                      </a:r>
                      <a:endParaRPr lang="en-US" dirty="0">
                        <a:latin typeface="+mn-lt"/>
                      </a:endParaRPr>
                    </a:p>
                  </a:txBody>
                  <a:tcPr/>
                </a:tc>
                <a:extLst>
                  <a:ext uri="{0D108BD9-81ED-4DB2-BD59-A6C34878D82A}">
                    <a16:rowId xmlns:a16="http://schemas.microsoft.com/office/drawing/2014/main" val="788727585"/>
                  </a:ext>
                </a:extLst>
              </a:tr>
              <a:tr h="0">
                <a:tc>
                  <a:txBody>
                    <a:bodyPr/>
                    <a:lstStyle/>
                    <a:p>
                      <a:r>
                        <a:rPr lang="en-US" dirty="0"/>
                        <a:t>S</a:t>
                      </a:r>
                      <a:r>
                        <a:rPr lang="en-US" sz="100" dirty="0"/>
                        <a:t> </a:t>
                      </a:r>
                      <a:r>
                        <a:rPr lang="en-US" dirty="0"/>
                        <a:t>G14</a:t>
                      </a:r>
                      <a:endParaRPr lang="en-US" dirty="0">
                        <a:latin typeface="+mn-lt"/>
                      </a:endParaRPr>
                    </a:p>
                  </a:txBody>
                  <a:tcPr/>
                </a:tc>
                <a:tc>
                  <a:txBody>
                    <a:bodyPr/>
                    <a:lstStyle/>
                    <a:p>
                      <a:r>
                        <a:rPr lang="en-US" dirty="0"/>
                        <a:t>David</a:t>
                      </a:r>
                      <a:endParaRPr lang="en-US" dirty="0">
                        <a:latin typeface="+mn-lt"/>
                      </a:endParaRPr>
                    </a:p>
                  </a:txBody>
                  <a:tcPr/>
                </a:tc>
                <a:tc>
                  <a:txBody>
                    <a:bodyPr/>
                    <a:lstStyle/>
                    <a:p>
                      <a:r>
                        <a:rPr lang="en-US" dirty="0"/>
                        <a:t>Ford</a:t>
                      </a:r>
                      <a:endParaRPr lang="en-US" dirty="0">
                        <a:latin typeface="+mn-lt"/>
                      </a:endParaRPr>
                    </a:p>
                  </a:txBody>
                  <a:tcPr/>
                </a:tc>
                <a:tc>
                  <a:txBody>
                    <a:bodyPr/>
                    <a:lstStyle/>
                    <a:p>
                      <a:r>
                        <a:rPr lang="en-US" dirty="0"/>
                        <a:t>18000</a:t>
                      </a:r>
                      <a:endParaRPr lang="en-US" dirty="0">
                        <a:latin typeface="+mn-lt"/>
                      </a:endParaRPr>
                    </a:p>
                  </a:txBody>
                  <a:tcPr/>
                </a:tc>
                <a:extLst>
                  <a:ext uri="{0D108BD9-81ED-4DB2-BD59-A6C34878D82A}">
                    <a16:rowId xmlns:a16="http://schemas.microsoft.com/office/drawing/2014/main" val="4035117777"/>
                  </a:ext>
                </a:extLst>
              </a:tr>
              <a:tr h="0">
                <a:tc>
                  <a:txBody>
                    <a:bodyPr/>
                    <a:lstStyle/>
                    <a:p>
                      <a:r>
                        <a:rPr lang="en-US" dirty="0"/>
                        <a:t>S</a:t>
                      </a:r>
                      <a:r>
                        <a:rPr lang="en-US" sz="100" dirty="0"/>
                        <a:t> </a:t>
                      </a:r>
                      <a:r>
                        <a:rPr lang="en-US" dirty="0"/>
                        <a:t>A9</a:t>
                      </a:r>
                      <a:endParaRPr lang="en-US" dirty="0">
                        <a:latin typeface="+mn-lt"/>
                      </a:endParaRPr>
                    </a:p>
                  </a:txBody>
                  <a:tcPr/>
                </a:tc>
                <a:tc>
                  <a:txBody>
                    <a:bodyPr/>
                    <a:lstStyle/>
                    <a:p>
                      <a:r>
                        <a:rPr lang="en-US" dirty="0"/>
                        <a:t>Mary</a:t>
                      </a:r>
                      <a:endParaRPr lang="en-US" dirty="0">
                        <a:latin typeface="+mn-lt"/>
                      </a:endParaRPr>
                    </a:p>
                  </a:txBody>
                  <a:tcPr/>
                </a:tc>
                <a:tc>
                  <a:txBody>
                    <a:bodyPr/>
                    <a:lstStyle/>
                    <a:p>
                      <a:r>
                        <a:rPr lang="en-US" dirty="0"/>
                        <a:t>Howe</a:t>
                      </a:r>
                      <a:endParaRPr lang="en-US" dirty="0">
                        <a:latin typeface="+mn-lt"/>
                      </a:endParaRPr>
                    </a:p>
                  </a:txBody>
                  <a:tcPr/>
                </a:tc>
                <a:tc>
                  <a:txBody>
                    <a:bodyPr/>
                    <a:lstStyle/>
                    <a:p>
                      <a:pPr marL="0" indent="87313">
                        <a:tabLst>
                          <a:tab pos="87313" algn="l"/>
                        </a:tabLst>
                      </a:pPr>
                      <a:r>
                        <a:rPr lang="en-US" dirty="0"/>
                        <a:t>9000</a:t>
                      </a:r>
                      <a:endParaRPr lang="en-US" dirty="0">
                        <a:latin typeface="+mn-lt"/>
                      </a:endParaRPr>
                    </a:p>
                  </a:txBody>
                  <a:tcPr/>
                </a:tc>
                <a:extLst>
                  <a:ext uri="{0D108BD9-81ED-4DB2-BD59-A6C34878D82A}">
                    <a16:rowId xmlns:a16="http://schemas.microsoft.com/office/drawing/2014/main" val="2146172584"/>
                  </a:ext>
                </a:extLst>
              </a:tr>
              <a:tr h="0">
                <a:tc>
                  <a:txBody>
                    <a:bodyPr/>
                    <a:lstStyle/>
                    <a:p>
                      <a:r>
                        <a:rPr lang="en-US" dirty="0"/>
                        <a:t>S</a:t>
                      </a:r>
                      <a:r>
                        <a:rPr lang="en-US" sz="100" dirty="0"/>
                        <a:t> </a:t>
                      </a:r>
                      <a:r>
                        <a:rPr lang="en-US" dirty="0"/>
                        <a:t>G5</a:t>
                      </a:r>
                      <a:endParaRPr lang="en-US" dirty="0">
                        <a:latin typeface="+mn-lt"/>
                      </a:endParaRPr>
                    </a:p>
                  </a:txBody>
                  <a:tcPr/>
                </a:tc>
                <a:tc>
                  <a:txBody>
                    <a:bodyPr/>
                    <a:lstStyle/>
                    <a:p>
                      <a:r>
                        <a:rPr lang="en-US" dirty="0"/>
                        <a:t>Susan</a:t>
                      </a:r>
                      <a:endParaRPr lang="en-US" dirty="0">
                        <a:latin typeface="+mn-lt"/>
                      </a:endParaRPr>
                    </a:p>
                  </a:txBody>
                  <a:tcPr/>
                </a:tc>
                <a:tc>
                  <a:txBody>
                    <a:bodyPr/>
                    <a:lstStyle/>
                    <a:p>
                      <a:r>
                        <a:rPr lang="en-US" dirty="0"/>
                        <a:t>Brand</a:t>
                      </a:r>
                      <a:endParaRPr lang="en-US" dirty="0">
                        <a:latin typeface="+mn-lt"/>
                      </a:endParaRPr>
                    </a:p>
                  </a:txBody>
                  <a:tcPr/>
                </a:tc>
                <a:tc>
                  <a:txBody>
                    <a:bodyPr/>
                    <a:lstStyle/>
                    <a:p>
                      <a:r>
                        <a:rPr lang="en-US" dirty="0"/>
                        <a:t>24000</a:t>
                      </a:r>
                      <a:endParaRPr lang="en-US" dirty="0">
                        <a:latin typeface="+mn-lt"/>
                      </a:endParaRPr>
                    </a:p>
                  </a:txBody>
                  <a:tcPr/>
                </a:tc>
                <a:extLst>
                  <a:ext uri="{0D108BD9-81ED-4DB2-BD59-A6C34878D82A}">
                    <a16:rowId xmlns:a16="http://schemas.microsoft.com/office/drawing/2014/main" val="1048516178"/>
                  </a:ext>
                </a:extLst>
              </a:tr>
              <a:tr h="0">
                <a:tc>
                  <a:txBody>
                    <a:bodyPr/>
                    <a:lstStyle/>
                    <a:p>
                      <a:r>
                        <a:rPr lang="en-US" dirty="0"/>
                        <a:t>S</a:t>
                      </a:r>
                      <a:r>
                        <a:rPr lang="en-US" sz="100" dirty="0"/>
                        <a:t> </a:t>
                      </a:r>
                      <a:r>
                        <a:rPr lang="en-US" dirty="0"/>
                        <a:t>L41</a:t>
                      </a:r>
                      <a:endParaRPr lang="en-US" dirty="0">
                        <a:latin typeface="+mn-lt"/>
                      </a:endParaRPr>
                    </a:p>
                  </a:txBody>
                  <a:tcPr/>
                </a:tc>
                <a:tc>
                  <a:txBody>
                    <a:bodyPr/>
                    <a:lstStyle/>
                    <a:p>
                      <a:r>
                        <a:rPr lang="en-US" dirty="0"/>
                        <a:t>Julie</a:t>
                      </a:r>
                      <a:endParaRPr lang="en-US" dirty="0">
                        <a:latin typeface="+mn-lt"/>
                      </a:endParaRPr>
                    </a:p>
                  </a:txBody>
                  <a:tcPr/>
                </a:tc>
                <a:tc>
                  <a:txBody>
                    <a:bodyPr/>
                    <a:lstStyle/>
                    <a:p>
                      <a:r>
                        <a:rPr lang="en-US" dirty="0"/>
                        <a:t>Lee</a:t>
                      </a:r>
                      <a:endParaRPr lang="en-US" dirty="0">
                        <a:latin typeface="+mn-lt"/>
                      </a:endParaRPr>
                    </a:p>
                  </a:txBody>
                  <a:tcPr/>
                </a:tc>
                <a:tc>
                  <a:txBody>
                    <a:bodyPr/>
                    <a:lstStyle/>
                    <a:p>
                      <a:pPr marL="0" indent="87313"/>
                      <a:r>
                        <a:rPr lang="en-US" dirty="0"/>
                        <a:t>9000</a:t>
                      </a:r>
                      <a:endParaRPr lang="en-US" dirty="0">
                        <a:latin typeface="+mn-lt"/>
                      </a:endParaRPr>
                    </a:p>
                  </a:txBody>
                  <a:tcPr/>
                </a:tc>
                <a:extLst>
                  <a:ext uri="{0D108BD9-81ED-4DB2-BD59-A6C34878D82A}">
                    <a16:rowId xmlns:a16="http://schemas.microsoft.com/office/drawing/2014/main" val="370926317"/>
                  </a:ext>
                </a:extLst>
              </a:tr>
            </a:tbl>
          </a:graphicData>
        </a:graphic>
      </p:graphicFrame>
      <p:sp>
        <p:nvSpPr>
          <p:cNvPr id="6" name="Text Placeholder 3"/>
          <p:cNvSpPr txBox="1">
            <a:spLocks/>
          </p:cNvSpPr>
          <p:nvPr/>
        </p:nvSpPr>
        <p:spPr>
          <a:xfrm>
            <a:off x="8926284" y="4174249"/>
            <a:ext cx="3265715" cy="2163762"/>
          </a:xfrm>
          <a:prstGeom prst="rect">
            <a:avLst/>
          </a:prstGeom>
        </p:spPr>
        <p:txBody>
          <a:bodyPr vert="horz" lIns="91440" tIns="0" rIns="91440" bIns="0" rtlCol="0">
            <a:normAutofit/>
          </a:bodyPr>
          <a:lst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741600" lvl="2" indent="-284400">
              <a:buFontTx/>
              <a:buChar char="–"/>
            </a:pPr>
            <a:endParaRPr lang="en-GB" altLang="en-US" sz="1800" dirty="0">
              <a:solidFill>
                <a:srgbClr val="FF0000"/>
              </a:solidFill>
            </a:endParaRPr>
          </a:p>
          <a:p>
            <a:pPr marL="457200" lvl="2" indent="0">
              <a:buNone/>
            </a:pPr>
            <a:r>
              <a:rPr lang="en-GB" altLang="en-US" sz="1800" dirty="0">
                <a:solidFill>
                  <a:srgbClr val="FF0000"/>
                </a:solidFill>
              </a:rPr>
              <a:t>Works on a single relation R and defines a relation that contains a vertical subset of R, extracting the values of specified attributes and eliminating duplicates.</a:t>
            </a:r>
          </a:p>
        </p:txBody>
      </p:sp>
      <p:sp>
        <p:nvSpPr>
          <p:cNvPr id="4" name="Slide Number Placeholder 3">
            <a:extLst>
              <a:ext uri="{FF2B5EF4-FFF2-40B4-BE49-F238E27FC236}">
                <a16:creationId xmlns:a16="http://schemas.microsoft.com/office/drawing/2014/main" id="{43F37CA0-CE86-4D05-A903-F0229356B3A0}"/>
              </a:ext>
            </a:extLst>
          </p:cNvPr>
          <p:cNvSpPr>
            <a:spLocks noGrp="1"/>
          </p:cNvSpPr>
          <p:nvPr>
            <p:ph type="sldNum" sz="quarter" idx="12"/>
          </p:nvPr>
        </p:nvSpPr>
        <p:spPr/>
        <p:txBody>
          <a:bodyPr/>
          <a:lstStyle/>
          <a:p>
            <a:fld id="{AAE70B66-0019-4FA2-8F09-A8AEF25B5BFF}" type="slidenum">
              <a:rPr lang="nb-NO" smtClean="0"/>
              <a:t>74</a:t>
            </a:fld>
            <a:endParaRPr lang="nb-NO"/>
          </a:p>
        </p:txBody>
      </p:sp>
    </p:spTree>
    <p:extLst>
      <p:ext uri="{BB962C8B-B14F-4D97-AF65-F5344CB8AC3E}">
        <p14:creationId xmlns:p14="http://schemas.microsoft.com/office/powerpoint/2010/main" val="3573449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34180"/>
            <a:ext cx="8229600" cy="701731"/>
          </a:xfrm>
        </p:spPr>
        <p:txBody>
          <a:bodyPr>
            <a:spAutoFit/>
          </a:bodyPr>
          <a:lstStyle/>
          <a:p>
            <a:pPr defTabSz="912813">
              <a:defRPr/>
            </a:pPr>
            <a:r>
              <a:rPr lang="en-GB" dirty="0">
                <a:ln w="3175">
                  <a:noFill/>
                </a:ln>
                <a:latin typeface="Times New Roman" panose="02020603050405020304" pitchFamily="18" charset="0"/>
                <a:ea typeface="+mn-ea"/>
                <a:cs typeface="Arial" pitchFamily="34" charset="0"/>
              </a:rPr>
              <a:t>Example - Cartesian Product</a:t>
            </a:r>
            <a:endParaRPr lang="en-GB" sz="2000" dirty="0">
              <a:ln w="3175">
                <a:noFill/>
              </a:ln>
              <a:latin typeface="Times New Roman" panose="02020603050405020304" pitchFamily="18" charset="0"/>
              <a:ea typeface="+mn-ea"/>
              <a:cs typeface="Arial" pitchFamily="34" charset="0"/>
            </a:endParaRPr>
          </a:p>
        </p:txBody>
      </p:sp>
      <p:sp>
        <p:nvSpPr>
          <p:cNvPr id="3" name="Text Placeholder 2"/>
          <p:cNvSpPr>
            <a:spLocks noGrp="1"/>
          </p:cNvSpPr>
          <p:nvPr>
            <p:ph idx="1"/>
          </p:nvPr>
        </p:nvSpPr>
        <p:spPr>
          <a:xfrm>
            <a:off x="513347" y="1762852"/>
            <a:ext cx="9697453" cy="757130"/>
          </a:xfrm>
        </p:spPr>
        <p:txBody>
          <a:bodyPr wrap="square">
            <a:spAutoFit/>
          </a:bodyPr>
          <a:lstStyle/>
          <a:p>
            <a:pPr marL="255651" indent="-255651" defTabSz="912813">
              <a:defRPr/>
            </a:pPr>
            <a:r>
              <a:rPr lang="en-GB" altLang="en-US" sz="2400" dirty="0">
                <a:solidFill>
                  <a:srgbClr val="000000"/>
                </a:solidFill>
                <a:latin typeface="Arial (Body)"/>
              </a:rPr>
              <a:t>List the names and comments of all clients who have viewed a property for rent.</a:t>
            </a:r>
          </a:p>
        </p:txBody>
      </p:sp>
      <p:graphicFrame>
        <p:nvGraphicFramePr>
          <p:cNvPr id="36868" name="Object 5" descr="left parenthesis upper Pi sub, client N o, f Name, I Name, left parenthesis Client right parenthesis right parenthesis times left parenthesis upper Pi sub, client N o, property N o, comment, left parenthesis Viewing right parenthesis right parenthesis"/>
          <p:cNvGraphicFramePr>
            <a:graphicFrameLocks noChangeAspect="1"/>
          </p:cNvGraphicFramePr>
          <p:nvPr/>
        </p:nvGraphicFramePr>
        <p:xfrm>
          <a:off x="2751138" y="2516189"/>
          <a:ext cx="6845300" cy="477837"/>
        </p:xfrm>
        <a:graphic>
          <a:graphicData uri="http://schemas.openxmlformats.org/presentationml/2006/ole">
            <mc:AlternateContent xmlns:mc="http://schemas.openxmlformats.org/markup-compatibility/2006">
              <mc:Choice xmlns:v="urn:schemas-microsoft-com:vml" Requires="v">
                <p:oleObj name="Equation" r:id="rId2" imgW="4000320" imgH="279360" progId="Equation.DSMT4">
                  <p:embed/>
                </p:oleObj>
              </mc:Choice>
              <mc:Fallback>
                <p:oleObj name="Equation" r:id="rId2" imgW="4000320" imgH="279360" progId="Equation.DSMT4">
                  <p:embed/>
                  <p:pic>
                    <p:nvPicPr>
                      <p:cNvPr id="36868" name="Object 5" descr="left parenthesis upper Pi sub, client N o, f Name, I Name, left parenthesis Client right parenthesis right parenthesis times left parenthesis upper Pi sub, client N o, property N o, comment, left parenthesis Viewing right parenthesis right parenthesis"/>
                      <p:cNvPicPr>
                        <a:picLocks noChangeAspect="1" noChangeArrowheads="1"/>
                      </p:cNvPicPr>
                      <p:nvPr/>
                    </p:nvPicPr>
                    <p:blipFill>
                      <a:blip r:embed="rId3"/>
                      <a:srcRect/>
                      <a:stretch>
                        <a:fillRect/>
                      </a:stretch>
                    </p:blipFill>
                    <p:spPr bwMode="auto">
                      <a:xfrm>
                        <a:off x="2751138" y="2516189"/>
                        <a:ext cx="68453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Table 3"/>
          <p:cNvGraphicFramePr>
            <a:graphicFrameLocks noGrp="1"/>
          </p:cNvGraphicFramePr>
          <p:nvPr/>
        </p:nvGraphicFramePr>
        <p:xfrm>
          <a:off x="2126341" y="3176637"/>
          <a:ext cx="8255004" cy="3017520"/>
        </p:xfrm>
        <a:graphic>
          <a:graphicData uri="http://schemas.openxmlformats.org/drawingml/2006/table">
            <a:tbl>
              <a:tblPr firstRow="1" bandRow="1">
                <a:tableStyleId>{3B4B98B0-60AC-42C2-AFA5-B58CD77FA1E5}</a:tableStyleId>
              </a:tblPr>
              <a:tblGrid>
                <a:gridCol w="1473205">
                  <a:extLst>
                    <a:ext uri="{9D8B030D-6E8A-4147-A177-3AD203B41FA5}">
                      <a16:colId xmlns:a16="http://schemas.microsoft.com/office/drawing/2014/main" val="964240192"/>
                    </a:ext>
                  </a:extLst>
                </a:gridCol>
                <a:gridCol w="1278463">
                  <a:extLst>
                    <a:ext uri="{9D8B030D-6E8A-4147-A177-3AD203B41FA5}">
                      <a16:colId xmlns:a16="http://schemas.microsoft.com/office/drawing/2014/main" val="2633018719"/>
                    </a:ext>
                  </a:extLst>
                </a:gridCol>
                <a:gridCol w="1247023">
                  <a:extLst>
                    <a:ext uri="{9D8B030D-6E8A-4147-A177-3AD203B41FA5}">
                      <a16:colId xmlns:a16="http://schemas.microsoft.com/office/drawing/2014/main" val="2373125229"/>
                    </a:ext>
                  </a:extLst>
                </a:gridCol>
                <a:gridCol w="1719943">
                  <a:extLst>
                    <a:ext uri="{9D8B030D-6E8A-4147-A177-3AD203B41FA5}">
                      <a16:colId xmlns:a16="http://schemas.microsoft.com/office/drawing/2014/main" val="3568949561"/>
                    </a:ext>
                  </a:extLst>
                </a:gridCol>
                <a:gridCol w="1240971">
                  <a:extLst>
                    <a:ext uri="{9D8B030D-6E8A-4147-A177-3AD203B41FA5}">
                      <a16:colId xmlns:a16="http://schemas.microsoft.com/office/drawing/2014/main" val="31614508"/>
                    </a:ext>
                  </a:extLst>
                </a:gridCol>
                <a:gridCol w="1295399">
                  <a:extLst>
                    <a:ext uri="{9D8B030D-6E8A-4147-A177-3AD203B41FA5}">
                      <a16:colId xmlns:a16="http://schemas.microsoft.com/office/drawing/2014/main" val="501026122"/>
                    </a:ext>
                  </a:extLst>
                </a:gridCol>
              </a:tblGrid>
              <a:tr h="0">
                <a:tc>
                  <a:txBody>
                    <a:bodyPr/>
                    <a:lstStyle/>
                    <a:p>
                      <a:r>
                        <a:rPr lang="en-US" sz="1200" dirty="0"/>
                        <a:t>client.client</a:t>
                      </a:r>
                      <a:r>
                        <a:rPr lang="en-US" sz="100" dirty="0"/>
                        <a:t> </a:t>
                      </a:r>
                      <a:r>
                        <a:rPr lang="en-US" sz="1200" dirty="0"/>
                        <a:t>N</a:t>
                      </a:r>
                      <a:r>
                        <a:rPr lang="en-US" sz="100" baseline="0" dirty="0"/>
                        <a:t> </a:t>
                      </a:r>
                      <a:r>
                        <a:rPr lang="en-US" sz="1200" dirty="0"/>
                        <a:t>o</a:t>
                      </a:r>
                      <a:endParaRPr lang="en-US" sz="1200" dirty="0">
                        <a:latin typeface="+mn-lt"/>
                      </a:endParaRPr>
                    </a:p>
                  </a:txBody>
                  <a:tcPr/>
                </a:tc>
                <a:tc>
                  <a:txBody>
                    <a:bodyPr/>
                    <a:lstStyle/>
                    <a:p>
                      <a:r>
                        <a:rPr lang="en-US" sz="1200" dirty="0"/>
                        <a:t>f</a:t>
                      </a:r>
                      <a:r>
                        <a:rPr lang="en-US" sz="100" dirty="0"/>
                        <a:t> </a:t>
                      </a:r>
                      <a:r>
                        <a:rPr lang="en-US" sz="1200" dirty="0"/>
                        <a:t>Name</a:t>
                      </a:r>
                      <a:endParaRPr lang="en-US" sz="1200" dirty="0">
                        <a:latin typeface="+mn-lt"/>
                      </a:endParaRPr>
                    </a:p>
                  </a:txBody>
                  <a:tcPr/>
                </a:tc>
                <a:tc>
                  <a:txBody>
                    <a:bodyPr/>
                    <a:lstStyle/>
                    <a:p>
                      <a:r>
                        <a:rPr lang="en-US" sz="1200" dirty="0"/>
                        <a:t>l</a:t>
                      </a:r>
                      <a:r>
                        <a:rPr lang="en-US" sz="100" dirty="0"/>
                        <a:t> </a:t>
                      </a:r>
                      <a:r>
                        <a:rPr lang="en-US" sz="1200" dirty="0"/>
                        <a:t>Name</a:t>
                      </a:r>
                      <a:endParaRPr lang="en-US" sz="1200" dirty="0">
                        <a:latin typeface="+mn-lt"/>
                      </a:endParaRPr>
                    </a:p>
                  </a:txBody>
                  <a:tcPr/>
                </a:tc>
                <a:tc>
                  <a:txBody>
                    <a:bodyPr/>
                    <a:lstStyle/>
                    <a:p>
                      <a:r>
                        <a:rPr lang="en-US" sz="1200" dirty="0"/>
                        <a:t>Viewing.client</a:t>
                      </a:r>
                      <a:r>
                        <a:rPr lang="en-US" sz="100" dirty="0"/>
                        <a:t> </a:t>
                      </a:r>
                      <a:r>
                        <a:rPr lang="en-US" sz="1200" dirty="0"/>
                        <a:t>No</a:t>
                      </a:r>
                      <a:endParaRPr lang="en-US" sz="1200" dirty="0">
                        <a:latin typeface="+mn-lt"/>
                      </a:endParaRPr>
                    </a:p>
                  </a:txBody>
                  <a:tcPr/>
                </a:tc>
                <a:tc>
                  <a:txBody>
                    <a:bodyPr/>
                    <a:lstStyle/>
                    <a:p>
                      <a:r>
                        <a:rPr lang="en-US" sz="1200" dirty="0"/>
                        <a:t>property</a:t>
                      </a:r>
                      <a:r>
                        <a:rPr lang="en-US" sz="100" dirty="0"/>
                        <a:t> </a:t>
                      </a:r>
                      <a:r>
                        <a:rPr lang="en-US" sz="1200" dirty="0"/>
                        <a:t>N</a:t>
                      </a:r>
                      <a:r>
                        <a:rPr lang="en-US" sz="100" dirty="0"/>
                        <a:t> </a:t>
                      </a:r>
                      <a:r>
                        <a:rPr lang="en-US" sz="1200" dirty="0"/>
                        <a:t>o</a:t>
                      </a:r>
                      <a:endParaRPr lang="en-US" sz="1200" dirty="0">
                        <a:latin typeface="+mn-lt"/>
                      </a:endParaRPr>
                    </a:p>
                  </a:txBody>
                  <a:tcPr/>
                </a:tc>
                <a:tc>
                  <a:txBody>
                    <a:bodyPr/>
                    <a:lstStyle/>
                    <a:p>
                      <a:r>
                        <a:rPr lang="en-US" sz="1200" dirty="0"/>
                        <a:t>comment</a:t>
                      </a:r>
                      <a:endParaRPr lang="en-US" sz="1200" dirty="0">
                        <a:latin typeface="+mn-lt"/>
                      </a:endParaRPr>
                    </a:p>
                  </a:txBody>
                  <a:tcPr/>
                </a:tc>
                <a:extLst>
                  <a:ext uri="{0D108BD9-81ED-4DB2-BD59-A6C34878D82A}">
                    <a16:rowId xmlns:a16="http://schemas.microsoft.com/office/drawing/2014/main" val="712782961"/>
                  </a:ext>
                </a:extLst>
              </a:tr>
              <a:tr h="0">
                <a:tc>
                  <a:txBody>
                    <a:bodyPr/>
                    <a:lstStyle/>
                    <a:p>
                      <a:r>
                        <a:rPr lang="en-US" sz="1200" dirty="0"/>
                        <a:t>CR76</a:t>
                      </a:r>
                      <a:endParaRPr lang="en-US" sz="1200" dirty="0">
                        <a:latin typeface="+mn-lt"/>
                      </a:endParaRPr>
                    </a:p>
                  </a:txBody>
                  <a:tcPr/>
                </a:tc>
                <a:tc>
                  <a:txBody>
                    <a:bodyPr/>
                    <a:lstStyle/>
                    <a:p>
                      <a:r>
                        <a:rPr lang="en-US" sz="1200" dirty="0"/>
                        <a:t>John</a:t>
                      </a:r>
                      <a:endParaRPr lang="en-US" sz="1200" dirty="0">
                        <a:latin typeface="+mn-lt"/>
                      </a:endParaRPr>
                    </a:p>
                  </a:txBody>
                  <a:tcPr/>
                </a:tc>
                <a:tc>
                  <a:txBody>
                    <a:bodyPr/>
                    <a:lstStyle/>
                    <a:p>
                      <a:r>
                        <a:rPr lang="en-US" sz="1200" dirty="0"/>
                        <a:t>Kay</a:t>
                      </a:r>
                      <a:endParaRPr lang="en-US" sz="1200" dirty="0">
                        <a:latin typeface="+mn-lt"/>
                      </a:endParaRPr>
                    </a:p>
                  </a:txBody>
                  <a:tcPr/>
                </a:tc>
                <a:tc>
                  <a:txBody>
                    <a:bodyPr/>
                    <a:lstStyle/>
                    <a:p>
                      <a:r>
                        <a:rPr lang="en-US" sz="1200" dirty="0"/>
                        <a:t>CR56</a:t>
                      </a:r>
                      <a:endParaRPr lang="en-US" sz="1200" dirty="0">
                        <a:latin typeface="+mn-lt"/>
                      </a:endParaRPr>
                    </a:p>
                  </a:txBody>
                  <a:tcPr/>
                </a:tc>
                <a:tc>
                  <a:txBody>
                    <a:bodyPr/>
                    <a:lstStyle/>
                    <a:p>
                      <a:r>
                        <a:rPr lang="en-US" sz="1200" dirty="0"/>
                        <a:t>PA14</a:t>
                      </a:r>
                      <a:endParaRPr lang="en-US" sz="1200" dirty="0">
                        <a:latin typeface="+mn-lt"/>
                      </a:endParaRPr>
                    </a:p>
                  </a:txBody>
                  <a:tcPr/>
                </a:tc>
                <a:tc>
                  <a:txBody>
                    <a:bodyPr/>
                    <a:lstStyle/>
                    <a:p>
                      <a:r>
                        <a:rPr lang="en-US" sz="1200" dirty="0"/>
                        <a:t>too small</a:t>
                      </a:r>
                      <a:endParaRPr lang="en-US" sz="1200" dirty="0">
                        <a:latin typeface="+mn-lt"/>
                      </a:endParaRPr>
                    </a:p>
                  </a:txBody>
                  <a:tcPr/>
                </a:tc>
                <a:extLst>
                  <a:ext uri="{0D108BD9-81ED-4DB2-BD59-A6C34878D82A}">
                    <a16:rowId xmlns:a16="http://schemas.microsoft.com/office/drawing/2014/main" val="477650944"/>
                  </a:ext>
                </a:extLst>
              </a:tr>
              <a:tr h="0">
                <a:tc>
                  <a:txBody>
                    <a:bodyPr/>
                    <a:lstStyle/>
                    <a:p>
                      <a:r>
                        <a:rPr lang="en-US" sz="1200" dirty="0"/>
                        <a:t>CR76</a:t>
                      </a:r>
                      <a:endParaRPr lang="en-US" sz="1200" dirty="0">
                        <a:latin typeface="+mn-lt"/>
                      </a:endParaRPr>
                    </a:p>
                  </a:txBody>
                  <a:tcPr/>
                </a:tc>
                <a:tc>
                  <a:txBody>
                    <a:bodyPr/>
                    <a:lstStyle/>
                    <a:p>
                      <a:r>
                        <a:rPr lang="en-US" sz="1200" dirty="0"/>
                        <a:t>John</a:t>
                      </a:r>
                      <a:endParaRPr lang="en-US" sz="1200" dirty="0">
                        <a:latin typeface="+mn-lt"/>
                      </a:endParaRPr>
                    </a:p>
                  </a:txBody>
                  <a:tcPr/>
                </a:tc>
                <a:tc>
                  <a:txBody>
                    <a:bodyPr/>
                    <a:lstStyle/>
                    <a:p>
                      <a:r>
                        <a:rPr lang="en-US" sz="1200" dirty="0"/>
                        <a:t>Kay</a:t>
                      </a:r>
                      <a:endParaRPr lang="en-US" sz="1200" dirty="0">
                        <a:latin typeface="+mn-lt"/>
                      </a:endParaRPr>
                    </a:p>
                  </a:txBody>
                  <a:tcPr/>
                </a:tc>
                <a:tc>
                  <a:txBody>
                    <a:bodyPr/>
                    <a:lstStyle/>
                    <a:p>
                      <a:r>
                        <a:rPr lang="en-US" sz="1200" dirty="0"/>
                        <a:t>CR76</a:t>
                      </a:r>
                      <a:endParaRPr lang="en-US" sz="1200" dirty="0">
                        <a:latin typeface="+mn-lt"/>
                      </a:endParaRPr>
                    </a:p>
                  </a:txBody>
                  <a:tcPr/>
                </a:tc>
                <a:tc>
                  <a:txBody>
                    <a:bodyPr/>
                    <a:lstStyle/>
                    <a:p>
                      <a:r>
                        <a:rPr lang="en-US" sz="1200" dirty="0"/>
                        <a:t>PG4</a:t>
                      </a:r>
                      <a:endParaRPr lang="en-US" sz="1200" dirty="0">
                        <a:latin typeface="+mn-lt"/>
                      </a:endParaRPr>
                    </a:p>
                  </a:txBody>
                  <a:tcPr/>
                </a:tc>
                <a:tc>
                  <a:txBody>
                    <a:bodyPr/>
                    <a:lstStyle/>
                    <a:p>
                      <a:r>
                        <a:rPr lang="en-US" sz="1200" dirty="0"/>
                        <a:t>too remote</a:t>
                      </a:r>
                      <a:endParaRPr lang="en-US" sz="1200" dirty="0">
                        <a:latin typeface="+mn-lt"/>
                      </a:endParaRPr>
                    </a:p>
                  </a:txBody>
                  <a:tcPr/>
                </a:tc>
                <a:extLst>
                  <a:ext uri="{0D108BD9-81ED-4DB2-BD59-A6C34878D82A}">
                    <a16:rowId xmlns:a16="http://schemas.microsoft.com/office/drawing/2014/main" val="302345564"/>
                  </a:ext>
                </a:extLst>
              </a:tr>
              <a:tr h="0">
                <a:tc>
                  <a:txBody>
                    <a:bodyPr/>
                    <a:lstStyle/>
                    <a:p>
                      <a:r>
                        <a:rPr lang="en-US" sz="1200" dirty="0"/>
                        <a:t>CR76</a:t>
                      </a:r>
                      <a:endParaRPr lang="en-US" sz="1200" dirty="0">
                        <a:latin typeface="+mn-lt"/>
                      </a:endParaRPr>
                    </a:p>
                  </a:txBody>
                  <a:tcPr/>
                </a:tc>
                <a:tc>
                  <a:txBody>
                    <a:bodyPr/>
                    <a:lstStyle/>
                    <a:p>
                      <a:r>
                        <a:rPr lang="en-US" sz="1200" dirty="0"/>
                        <a:t>John</a:t>
                      </a:r>
                      <a:endParaRPr lang="en-US" sz="1200" dirty="0">
                        <a:latin typeface="+mn-lt"/>
                      </a:endParaRPr>
                    </a:p>
                  </a:txBody>
                  <a:tcPr/>
                </a:tc>
                <a:tc>
                  <a:txBody>
                    <a:bodyPr/>
                    <a:lstStyle/>
                    <a:p>
                      <a:r>
                        <a:rPr lang="en-US" sz="1200" dirty="0"/>
                        <a:t>Kay</a:t>
                      </a:r>
                      <a:endParaRPr lang="en-US" sz="1200" dirty="0">
                        <a:latin typeface="+mn-lt"/>
                      </a:endParaRPr>
                    </a:p>
                  </a:txBody>
                  <a:tcPr/>
                </a:tc>
                <a:tc>
                  <a:txBody>
                    <a:bodyPr/>
                    <a:lstStyle/>
                    <a:p>
                      <a:r>
                        <a:rPr lang="en-US" sz="1200" dirty="0"/>
                        <a:t>CR56</a:t>
                      </a:r>
                      <a:endParaRPr lang="en-US" sz="1200" dirty="0">
                        <a:latin typeface="+mn-lt"/>
                      </a:endParaRPr>
                    </a:p>
                  </a:txBody>
                  <a:tcPr/>
                </a:tc>
                <a:tc>
                  <a:txBody>
                    <a:bodyPr/>
                    <a:lstStyle/>
                    <a:p>
                      <a:r>
                        <a:rPr lang="en-US" sz="1200" dirty="0"/>
                        <a:t>PG4</a:t>
                      </a:r>
                      <a:endParaRPr lang="en-US" sz="1200" dirty="0">
                        <a:latin typeface="+mn-lt"/>
                      </a:endParaRPr>
                    </a:p>
                  </a:txBody>
                  <a:tcPr/>
                </a:tc>
                <a:tc>
                  <a:txBody>
                    <a:bodyPr/>
                    <a:lstStyle/>
                    <a:p>
                      <a:r>
                        <a:rPr lang="en-US" sz="1200" dirty="0"/>
                        <a:t>Blank</a:t>
                      </a:r>
                      <a:endParaRPr lang="en-US" sz="1200" dirty="0">
                        <a:solidFill>
                          <a:schemeClr val="bg1"/>
                        </a:solidFill>
                        <a:latin typeface="+mn-lt"/>
                      </a:endParaRPr>
                    </a:p>
                  </a:txBody>
                  <a:tcPr/>
                </a:tc>
                <a:extLst>
                  <a:ext uri="{0D108BD9-81ED-4DB2-BD59-A6C34878D82A}">
                    <a16:rowId xmlns:a16="http://schemas.microsoft.com/office/drawing/2014/main" val="2598096732"/>
                  </a:ext>
                </a:extLst>
              </a:tr>
              <a:tr h="0">
                <a:tc>
                  <a:txBody>
                    <a:bodyPr/>
                    <a:lstStyle/>
                    <a:p>
                      <a:r>
                        <a:rPr lang="en-US" sz="1200" dirty="0"/>
                        <a:t>CR76</a:t>
                      </a:r>
                      <a:endParaRPr lang="en-US" sz="1200" dirty="0">
                        <a:latin typeface="+mn-lt"/>
                      </a:endParaRPr>
                    </a:p>
                  </a:txBody>
                  <a:tcPr/>
                </a:tc>
                <a:tc>
                  <a:txBody>
                    <a:bodyPr/>
                    <a:lstStyle/>
                    <a:p>
                      <a:r>
                        <a:rPr lang="en-US" sz="1200" dirty="0"/>
                        <a:t>John</a:t>
                      </a:r>
                      <a:endParaRPr lang="en-US" sz="1200" dirty="0">
                        <a:latin typeface="+mn-lt"/>
                      </a:endParaRPr>
                    </a:p>
                  </a:txBody>
                  <a:tcPr/>
                </a:tc>
                <a:tc>
                  <a:txBody>
                    <a:bodyPr/>
                    <a:lstStyle/>
                    <a:p>
                      <a:r>
                        <a:rPr lang="en-US" sz="1200" dirty="0"/>
                        <a:t>Kay</a:t>
                      </a:r>
                      <a:endParaRPr lang="en-US" sz="1200" dirty="0">
                        <a:latin typeface="+mn-lt"/>
                      </a:endParaRPr>
                    </a:p>
                  </a:txBody>
                  <a:tcPr/>
                </a:tc>
                <a:tc>
                  <a:txBody>
                    <a:bodyPr/>
                    <a:lstStyle/>
                    <a:p>
                      <a:r>
                        <a:rPr lang="en-US" sz="1200" dirty="0"/>
                        <a:t>CR62</a:t>
                      </a:r>
                      <a:endParaRPr lang="en-US" sz="1200" dirty="0">
                        <a:latin typeface="+mn-lt"/>
                      </a:endParaRPr>
                    </a:p>
                  </a:txBody>
                  <a:tcPr/>
                </a:tc>
                <a:tc>
                  <a:txBody>
                    <a:bodyPr/>
                    <a:lstStyle/>
                    <a:p>
                      <a:r>
                        <a:rPr lang="en-US" sz="1200" dirty="0"/>
                        <a:t>PA14</a:t>
                      </a:r>
                      <a:endParaRPr lang="en-US" sz="1200" dirty="0">
                        <a:latin typeface="+mn-lt"/>
                      </a:endParaRPr>
                    </a:p>
                  </a:txBody>
                  <a:tcPr/>
                </a:tc>
                <a:tc>
                  <a:txBody>
                    <a:bodyPr/>
                    <a:lstStyle/>
                    <a:p>
                      <a:r>
                        <a:rPr lang="en-US" sz="1200" dirty="0"/>
                        <a:t>no dining</a:t>
                      </a:r>
                      <a:r>
                        <a:rPr lang="en-US" sz="1200" baseline="0" dirty="0"/>
                        <a:t> room</a:t>
                      </a:r>
                      <a:endParaRPr lang="en-US" sz="1200" dirty="0">
                        <a:latin typeface="+mn-lt"/>
                      </a:endParaRPr>
                    </a:p>
                  </a:txBody>
                  <a:tcPr/>
                </a:tc>
                <a:extLst>
                  <a:ext uri="{0D108BD9-81ED-4DB2-BD59-A6C34878D82A}">
                    <a16:rowId xmlns:a16="http://schemas.microsoft.com/office/drawing/2014/main" val="2462371514"/>
                  </a:ext>
                </a:extLst>
              </a:tr>
              <a:tr h="0">
                <a:tc>
                  <a:txBody>
                    <a:bodyPr/>
                    <a:lstStyle/>
                    <a:p>
                      <a:r>
                        <a:rPr lang="en-US" sz="1200" dirty="0"/>
                        <a:t>CR76</a:t>
                      </a:r>
                      <a:endParaRPr lang="en-US" sz="1200" dirty="0">
                        <a:latin typeface="+mn-lt"/>
                      </a:endParaRPr>
                    </a:p>
                  </a:txBody>
                  <a:tcPr/>
                </a:tc>
                <a:tc>
                  <a:txBody>
                    <a:bodyPr/>
                    <a:lstStyle/>
                    <a:p>
                      <a:r>
                        <a:rPr lang="en-US" sz="1200" dirty="0"/>
                        <a:t>John</a:t>
                      </a:r>
                      <a:endParaRPr lang="en-US" sz="1200" dirty="0">
                        <a:latin typeface="+mn-lt"/>
                      </a:endParaRPr>
                    </a:p>
                  </a:txBody>
                  <a:tcPr/>
                </a:tc>
                <a:tc>
                  <a:txBody>
                    <a:bodyPr/>
                    <a:lstStyle/>
                    <a:p>
                      <a:r>
                        <a:rPr lang="en-US" sz="1200" dirty="0"/>
                        <a:t>Kay</a:t>
                      </a:r>
                      <a:endParaRPr lang="en-US" sz="1200" dirty="0">
                        <a:latin typeface="+mn-lt"/>
                      </a:endParaRPr>
                    </a:p>
                  </a:txBody>
                  <a:tcPr/>
                </a:tc>
                <a:tc>
                  <a:txBody>
                    <a:bodyPr/>
                    <a:lstStyle/>
                    <a:p>
                      <a:r>
                        <a:rPr lang="en-US" sz="1200" dirty="0"/>
                        <a:t>CR56</a:t>
                      </a:r>
                      <a:endParaRPr lang="en-US" sz="1200" dirty="0">
                        <a:latin typeface="+mn-lt"/>
                      </a:endParaRPr>
                    </a:p>
                  </a:txBody>
                  <a:tcPr/>
                </a:tc>
                <a:tc>
                  <a:txBody>
                    <a:bodyPr/>
                    <a:lstStyle/>
                    <a:p>
                      <a:r>
                        <a:rPr lang="en-US" sz="1200" dirty="0"/>
                        <a:t>PG36</a:t>
                      </a:r>
                      <a:endParaRPr lang="en-US" sz="1200" dirty="0">
                        <a:latin typeface="+mn-lt"/>
                      </a:endParaRPr>
                    </a:p>
                  </a:txBody>
                  <a:tcPr/>
                </a:tc>
                <a:tc>
                  <a:txBody>
                    <a:bodyPr/>
                    <a:lstStyle/>
                    <a:p>
                      <a:r>
                        <a:rPr lang="en-US" sz="1200" dirty="0"/>
                        <a:t>Blank</a:t>
                      </a:r>
                      <a:endParaRPr lang="en-US" sz="1200" dirty="0">
                        <a:solidFill>
                          <a:schemeClr val="bg1"/>
                        </a:solidFill>
                        <a:latin typeface="+mn-lt"/>
                      </a:endParaRPr>
                    </a:p>
                  </a:txBody>
                  <a:tcPr/>
                </a:tc>
                <a:extLst>
                  <a:ext uri="{0D108BD9-81ED-4DB2-BD59-A6C34878D82A}">
                    <a16:rowId xmlns:a16="http://schemas.microsoft.com/office/drawing/2014/main" val="1597886455"/>
                  </a:ext>
                </a:extLst>
              </a:tr>
              <a:tr h="0">
                <a:tc>
                  <a:txBody>
                    <a:bodyPr/>
                    <a:lstStyle/>
                    <a:p>
                      <a:r>
                        <a:rPr lang="en-US" sz="1200" dirty="0"/>
                        <a:t>CR56</a:t>
                      </a:r>
                      <a:endParaRPr lang="en-US" sz="1200" dirty="0">
                        <a:latin typeface="+mn-lt"/>
                      </a:endParaRPr>
                    </a:p>
                  </a:txBody>
                  <a:tcPr/>
                </a:tc>
                <a:tc>
                  <a:txBody>
                    <a:bodyPr/>
                    <a:lstStyle/>
                    <a:p>
                      <a:r>
                        <a:rPr lang="en-US" sz="1200" dirty="0"/>
                        <a:t>Aline</a:t>
                      </a:r>
                      <a:endParaRPr lang="en-US" sz="1200" dirty="0">
                        <a:latin typeface="+mn-lt"/>
                      </a:endParaRPr>
                    </a:p>
                  </a:txBody>
                  <a:tcPr/>
                </a:tc>
                <a:tc>
                  <a:txBody>
                    <a:bodyPr/>
                    <a:lstStyle/>
                    <a:p>
                      <a:r>
                        <a:rPr lang="en-US" sz="1200" dirty="0"/>
                        <a:t>Stewart</a:t>
                      </a:r>
                      <a:endParaRPr lang="en-US" sz="1200" dirty="0">
                        <a:latin typeface="+mn-lt"/>
                      </a:endParaRPr>
                    </a:p>
                  </a:txBody>
                  <a:tcPr/>
                </a:tc>
                <a:tc>
                  <a:txBody>
                    <a:bodyPr/>
                    <a:lstStyle/>
                    <a:p>
                      <a:r>
                        <a:rPr lang="en-US" sz="1200" dirty="0"/>
                        <a:t>CR56</a:t>
                      </a:r>
                      <a:endParaRPr lang="en-US" sz="1200" dirty="0">
                        <a:latin typeface="+mn-lt"/>
                      </a:endParaRPr>
                    </a:p>
                  </a:txBody>
                  <a:tcPr/>
                </a:tc>
                <a:tc>
                  <a:txBody>
                    <a:bodyPr/>
                    <a:lstStyle/>
                    <a:p>
                      <a:r>
                        <a:rPr lang="en-US" sz="1200" dirty="0"/>
                        <a:t>PA14</a:t>
                      </a:r>
                      <a:endParaRPr lang="en-US" sz="1200" dirty="0">
                        <a:latin typeface="+mn-lt"/>
                      </a:endParaRPr>
                    </a:p>
                  </a:txBody>
                  <a:tcPr/>
                </a:tc>
                <a:tc>
                  <a:txBody>
                    <a:bodyPr/>
                    <a:lstStyle/>
                    <a:p>
                      <a:r>
                        <a:rPr lang="en-US" sz="1200" dirty="0"/>
                        <a:t>too small</a:t>
                      </a:r>
                      <a:endParaRPr lang="en-US" sz="1200" dirty="0">
                        <a:latin typeface="+mn-lt"/>
                      </a:endParaRPr>
                    </a:p>
                  </a:txBody>
                  <a:tcPr/>
                </a:tc>
                <a:extLst>
                  <a:ext uri="{0D108BD9-81ED-4DB2-BD59-A6C34878D82A}">
                    <a16:rowId xmlns:a16="http://schemas.microsoft.com/office/drawing/2014/main" val="2367029084"/>
                  </a:ext>
                </a:extLst>
              </a:tr>
              <a:tr h="0">
                <a:tc>
                  <a:txBody>
                    <a:bodyPr/>
                    <a:lstStyle/>
                    <a:p>
                      <a:r>
                        <a:rPr lang="en-US" sz="1200" dirty="0"/>
                        <a:t>CR56</a:t>
                      </a:r>
                      <a:endParaRPr lang="en-US" sz="1200" dirty="0">
                        <a:latin typeface="+mn-lt"/>
                      </a:endParaRPr>
                    </a:p>
                  </a:txBody>
                  <a:tcPr/>
                </a:tc>
                <a:tc>
                  <a:txBody>
                    <a:bodyPr/>
                    <a:lstStyle/>
                    <a:p>
                      <a:r>
                        <a:rPr lang="en-US" sz="1200" dirty="0"/>
                        <a:t>Aline</a:t>
                      </a:r>
                      <a:endParaRPr lang="en-US" sz="1200" dirty="0">
                        <a:latin typeface="+mn-lt"/>
                      </a:endParaRPr>
                    </a:p>
                  </a:txBody>
                  <a:tcPr/>
                </a:tc>
                <a:tc>
                  <a:txBody>
                    <a:bodyPr/>
                    <a:lstStyle/>
                    <a:p>
                      <a:r>
                        <a:rPr lang="en-US" sz="1200" dirty="0"/>
                        <a:t>Stewart</a:t>
                      </a:r>
                      <a:endParaRPr lang="en-US" sz="1200" dirty="0">
                        <a:latin typeface="+mn-lt"/>
                      </a:endParaRPr>
                    </a:p>
                  </a:txBody>
                  <a:tcPr/>
                </a:tc>
                <a:tc>
                  <a:txBody>
                    <a:bodyPr/>
                    <a:lstStyle/>
                    <a:p>
                      <a:r>
                        <a:rPr lang="en-US" sz="1200" dirty="0"/>
                        <a:t>CR76</a:t>
                      </a:r>
                      <a:endParaRPr lang="en-US" sz="1200" dirty="0">
                        <a:latin typeface="+mn-lt"/>
                      </a:endParaRPr>
                    </a:p>
                  </a:txBody>
                  <a:tcPr/>
                </a:tc>
                <a:tc>
                  <a:txBody>
                    <a:bodyPr/>
                    <a:lstStyle/>
                    <a:p>
                      <a:r>
                        <a:rPr lang="en-US" sz="1200" dirty="0"/>
                        <a:t>PG4</a:t>
                      </a:r>
                      <a:endParaRPr lang="en-US" sz="1200" dirty="0">
                        <a:latin typeface="+mn-lt"/>
                      </a:endParaRPr>
                    </a:p>
                  </a:txBody>
                  <a:tcPr/>
                </a:tc>
                <a:tc>
                  <a:txBody>
                    <a:bodyPr/>
                    <a:lstStyle/>
                    <a:p>
                      <a:r>
                        <a:rPr lang="en-US" sz="1200" dirty="0"/>
                        <a:t>too remote</a:t>
                      </a:r>
                      <a:endParaRPr lang="en-US" sz="1200" dirty="0">
                        <a:latin typeface="+mn-lt"/>
                      </a:endParaRPr>
                    </a:p>
                  </a:txBody>
                  <a:tcPr/>
                </a:tc>
                <a:extLst>
                  <a:ext uri="{0D108BD9-81ED-4DB2-BD59-A6C34878D82A}">
                    <a16:rowId xmlns:a16="http://schemas.microsoft.com/office/drawing/2014/main" val="381931686"/>
                  </a:ext>
                </a:extLst>
              </a:tr>
              <a:tr h="0">
                <a:tc>
                  <a:txBody>
                    <a:bodyPr/>
                    <a:lstStyle/>
                    <a:p>
                      <a:r>
                        <a:rPr lang="en-US" sz="1200" dirty="0"/>
                        <a:t>CR56</a:t>
                      </a:r>
                      <a:endParaRPr lang="en-US" sz="1200" dirty="0">
                        <a:latin typeface="+mn-lt"/>
                      </a:endParaRPr>
                    </a:p>
                  </a:txBody>
                  <a:tcPr/>
                </a:tc>
                <a:tc>
                  <a:txBody>
                    <a:bodyPr/>
                    <a:lstStyle/>
                    <a:p>
                      <a:r>
                        <a:rPr lang="en-US" sz="1200" dirty="0"/>
                        <a:t>Aline</a:t>
                      </a:r>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dirty="0">
                          <a:ln>
                            <a:noFill/>
                          </a:ln>
                          <a:effectLst/>
                          <a:uLnTx/>
                          <a:uFillTx/>
                          <a:sym typeface="Arial"/>
                        </a:rPr>
                        <a:t>Stewart</a:t>
                      </a:r>
                      <a:endParaRPr kumimoji="0" lang="en-US" sz="1200" b="0" i="0" u="none" strike="noStrike" kern="0" cap="none" spc="0" normalizeH="0" baseline="0" noProof="0" dirty="0">
                        <a:ln>
                          <a:noFill/>
                        </a:ln>
                        <a:solidFill>
                          <a:srgbClr val="000000"/>
                        </a:solidFill>
                        <a:effectLst/>
                        <a:uLnTx/>
                        <a:uFillTx/>
                        <a:latin typeface="+mn-lt"/>
                        <a:cs typeface="Arial"/>
                        <a:sym typeface="Arial"/>
                      </a:endParaRPr>
                    </a:p>
                  </a:txBody>
                  <a:tcPr/>
                </a:tc>
                <a:tc>
                  <a:txBody>
                    <a:bodyPr/>
                    <a:lstStyle/>
                    <a:p>
                      <a:r>
                        <a:rPr lang="en-US" sz="1200" dirty="0"/>
                        <a:t>CR56</a:t>
                      </a:r>
                      <a:endParaRPr lang="en-US" sz="1200" dirty="0">
                        <a:latin typeface="+mn-lt"/>
                      </a:endParaRPr>
                    </a:p>
                  </a:txBody>
                  <a:tcPr/>
                </a:tc>
                <a:tc>
                  <a:txBody>
                    <a:bodyPr/>
                    <a:lstStyle/>
                    <a:p>
                      <a:r>
                        <a:rPr lang="en-US" sz="1200" dirty="0"/>
                        <a:t>PG4</a:t>
                      </a:r>
                      <a:endParaRPr lang="en-US" sz="1200" dirty="0">
                        <a:latin typeface="+mn-lt"/>
                      </a:endParaRPr>
                    </a:p>
                  </a:txBody>
                  <a:tcPr/>
                </a:tc>
                <a:tc>
                  <a:txBody>
                    <a:bodyPr/>
                    <a:lstStyle/>
                    <a:p>
                      <a:r>
                        <a:rPr lang="en-US" sz="1200" dirty="0"/>
                        <a:t>Blank</a:t>
                      </a:r>
                      <a:endParaRPr lang="en-US" sz="1200" dirty="0">
                        <a:solidFill>
                          <a:schemeClr val="bg1"/>
                        </a:solidFill>
                        <a:latin typeface="+mn-lt"/>
                      </a:endParaRPr>
                    </a:p>
                  </a:txBody>
                  <a:tcPr/>
                </a:tc>
                <a:extLst>
                  <a:ext uri="{0D108BD9-81ED-4DB2-BD59-A6C34878D82A}">
                    <a16:rowId xmlns:a16="http://schemas.microsoft.com/office/drawing/2014/main" val="3460718541"/>
                  </a:ext>
                </a:extLst>
              </a:tr>
              <a:tr h="0">
                <a:tc>
                  <a:txBody>
                    <a:bodyPr/>
                    <a:lstStyle/>
                    <a:p>
                      <a:r>
                        <a:rPr lang="en-US" sz="1200" dirty="0"/>
                        <a:t>CR56</a:t>
                      </a:r>
                      <a:endParaRPr lang="en-US" sz="1200" dirty="0">
                        <a:latin typeface="+mn-lt"/>
                      </a:endParaRPr>
                    </a:p>
                  </a:txBody>
                  <a:tcPr/>
                </a:tc>
                <a:tc>
                  <a:txBody>
                    <a:bodyPr/>
                    <a:lstStyle/>
                    <a:p>
                      <a:r>
                        <a:rPr lang="en-US" sz="1200" dirty="0"/>
                        <a:t>Aline</a:t>
                      </a:r>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dirty="0">
                          <a:ln>
                            <a:noFill/>
                          </a:ln>
                          <a:effectLst/>
                          <a:uLnTx/>
                          <a:uFillTx/>
                          <a:sym typeface="Arial"/>
                        </a:rPr>
                        <a:t>Stewart</a:t>
                      </a:r>
                      <a:endParaRPr kumimoji="0" lang="en-US" sz="1200" b="0" i="0" u="none" strike="noStrike" kern="0" cap="none" spc="0" normalizeH="0" baseline="0" noProof="0" dirty="0">
                        <a:ln>
                          <a:noFill/>
                        </a:ln>
                        <a:solidFill>
                          <a:srgbClr val="000000"/>
                        </a:solidFill>
                        <a:effectLst/>
                        <a:uLnTx/>
                        <a:uFillTx/>
                        <a:latin typeface="+mn-lt"/>
                        <a:cs typeface="Arial"/>
                        <a:sym typeface="Arial"/>
                      </a:endParaRPr>
                    </a:p>
                  </a:txBody>
                  <a:tcPr/>
                </a:tc>
                <a:tc>
                  <a:txBody>
                    <a:bodyPr/>
                    <a:lstStyle/>
                    <a:p>
                      <a:r>
                        <a:rPr lang="en-US" sz="1200" dirty="0"/>
                        <a:t>CR62</a:t>
                      </a:r>
                      <a:endParaRPr lang="en-US" sz="1200" dirty="0">
                        <a:latin typeface="+mn-lt"/>
                      </a:endParaRPr>
                    </a:p>
                  </a:txBody>
                  <a:tcPr/>
                </a:tc>
                <a:tc>
                  <a:txBody>
                    <a:bodyPr/>
                    <a:lstStyle/>
                    <a:p>
                      <a:r>
                        <a:rPr lang="en-US" sz="1200" dirty="0"/>
                        <a:t>PA14</a:t>
                      </a:r>
                      <a:endParaRPr lang="en-US" sz="1200" dirty="0">
                        <a:latin typeface="+mn-lt"/>
                      </a:endParaRPr>
                    </a:p>
                  </a:txBody>
                  <a:tcPr/>
                </a:tc>
                <a:tc>
                  <a:txBody>
                    <a:bodyPr/>
                    <a:lstStyle/>
                    <a:p>
                      <a:r>
                        <a:rPr lang="en-US" sz="1200" dirty="0"/>
                        <a:t>no dining</a:t>
                      </a:r>
                      <a:r>
                        <a:rPr lang="en-US" sz="1200" baseline="0" dirty="0"/>
                        <a:t> room</a:t>
                      </a:r>
                      <a:endParaRPr lang="en-US" sz="1200" dirty="0">
                        <a:latin typeface="+mn-lt"/>
                      </a:endParaRPr>
                    </a:p>
                  </a:txBody>
                  <a:tcPr/>
                </a:tc>
                <a:extLst>
                  <a:ext uri="{0D108BD9-81ED-4DB2-BD59-A6C34878D82A}">
                    <a16:rowId xmlns:a16="http://schemas.microsoft.com/office/drawing/2014/main" val="125831866"/>
                  </a:ext>
                </a:extLst>
              </a:tr>
              <a:tr h="0">
                <a:tc>
                  <a:txBody>
                    <a:bodyPr/>
                    <a:lstStyle/>
                    <a:p>
                      <a:r>
                        <a:rPr lang="en-US" sz="1200" dirty="0"/>
                        <a:t>CR56</a:t>
                      </a:r>
                      <a:endParaRPr lang="en-US" sz="1200" dirty="0">
                        <a:latin typeface="+mn-lt"/>
                      </a:endParaRPr>
                    </a:p>
                  </a:txBody>
                  <a:tcPr/>
                </a:tc>
                <a:tc>
                  <a:txBody>
                    <a:bodyPr/>
                    <a:lstStyle/>
                    <a:p>
                      <a:r>
                        <a:rPr lang="en-US" sz="1200" dirty="0"/>
                        <a:t>Aline</a:t>
                      </a:r>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dirty="0">
                          <a:ln>
                            <a:noFill/>
                          </a:ln>
                          <a:effectLst/>
                          <a:uLnTx/>
                          <a:uFillTx/>
                          <a:sym typeface="Arial"/>
                        </a:rPr>
                        <a:t>Stewart</a:t>
                      </a:r>
                      <a:endParaRPr kumimoji="0" lang="en-US" sz="1200" b="0" i="0" u="none" strike="noStrike" kern="0" cap="none" spc="0" normalizeH="0" baseline="0" noProof="0" dirty="0">
                        <a:ln>
                          <a:noFill/>
                        </a:ln>
                        <a:solidFill>
                          <a:srgbClr val="000000"/>
                        </a:solidFill>
                        <a:effectLst/>
                        <a:uLnTx/>
                        <a:uFillTx/>
                        <a:latin typeface="+mn-lt"/>
                        <a:cs typeface="Arial"/>
                        <a:sym typeface="Arial"/>
                      </a:endParaRPr>
                    </a:p>
                  </a:txBody>
                  <a:tcPr/>
                </a:tc>
                <a:tc>
                  <a:txBody>
                    <a:bodyPr/>
                    <a:lstStyle/>
                    <a:p>
                      <a:r>
                        <a:rPr lang="en-US" sz="1200" dirty="0"/>
                        <a:t>CR56</a:t>
                      </a:r>
                      <a:endParaRPr lang="en-US" sz="1200" dirty="0">
                        <a:latin typeface="+mn-lt"/>
                      </a:endParaRPr>
                    </a:p>
                  </a:txBody>
                  <a:tcPr/>
                </a:tc>
                <a:tc>
                  <a:txBody>
                    <a:bodyPr/>
                    <a:lstStyle/>
                    <a:p>
                      <a:r>
                        <a:rPr lang="en-US" sz="1200" dirty="0"/>
                        <a:t>PG36</a:t>
                      </a:r>
                      <a:endParaRPr lang="en-US" sz="1200" dirty="0">
                        <a:latin typeface="+mn-lt"/>
                      </a:endParaRPr>
                    </a:p>
                  </a:txBody>
                  <a:tcPr/>
                </a:tc>
                <a:tc>
                  <a:txBody>
                    <a:bodyPr/>
                    <a:lstStyle/>
                    <a:p>
                      <a:r>
                        <a:rPr lang="en-US" sz="1200" dirty="0"/>
                        <a:t>Blank</a:t>
                      </a:r>
                      <a:endParaRPr lang="en-US" sz="1200" dirty="0">
                        <a:solidFill>
                          <a:schemeClr val="bg1"/>
                        </a:solidFill>
                        <a:latin typeface="+mn-lt"/>
                      </a:endParaRPr>
                    </a:p>
                  </a:txBody>
                  <a:tcPr/>
                </a:tc>
                <a:extLst>
                  <a:ext uri="{0D108BD9-81ED-4DB2-BD59-A6C34878D82A}">
                    <a16:rowId xmlns:a16="http://schemas.microsoft.com/office/drawing/2014/main" val="1744230530"/>
                  </a:ext>
                </a:extLst>
              </a:tr>
            </a:tbl>
          </a:graphicData>
        </a:graphic>
      </p:graphicFrame>
      <p:sp>
        <p:nvSpPr>
          <p:cNvPr id="5" name="Rectangle 4"/>
          <p:cNvSpPr/>
          <p:nvPr/>
        </p:nvSpPr>
        <p:spPr>
          <a:xfrm>
            <a:off x="1604210" y="6376768"/>
            <a:ext cx="10210800" cy="369332"/>
          </a:xfrm>
          <a:prstGeom prst="rect">
            <a:avLst/>
          </a:prstGeom>
        </p:spPr>
        <p:txBody>
          <a:bodyPr wrap="square">
            <a:spAutoFit/>
          </a:bodyPr>
          <a:lstStyle/>
          <a:p>
            <a:pPr marL="458550" lvl="2">
              <a:spcBef>
                <a:spcPts val="1500"/>
              </a:spcBef>
            </a:pPr>
            <a:r>
              <a:rPr lang="en-GB" altLang="en-US" dirty="0">
                <a:solidFill>
                  <a:srgbClr val="FF0000"/>
                </a:solidFill>
              </a:rPr>
              <a:t>Defines a relation that is the concatenation of every tuple of relation R with every tuple of relation S.</a:t>
            </a:r>
          </a:p>
        </p:txBody>
      </p:sp>
      <p:sp>
        <p:nvSpPr>
          <p:cNvPr id="6" name="Slide Number Placeholder 5">
            <a:extLst>
              <a:ext uri="{FF2B5EF4-FFF2-40B4-BE49-F238E27FC236}">
                <a16:creationId xmlns:a16="http://schemas.microsoft.com/office/drawing/2014/main" id="{F6A655C7-6734-444A-A957-285A36D5C150}"/>
              </a:ext>
            </a:extLst>
          </p:cNvPr>
          <p:cNvSpPr>
            <a:spLocks noGrp="1"/>
          </p:cNvSpPr>
          <p:nvPr>
            <p:ph type="sldNum" sz="quarter" idx="12"/>
          </p:nvPr>
        </p:nvSpPr>
        <p:spPr/>
        <p:txBody>
          <a:bodyPr/>
          <a:lstStyle/>
          <a:p>
            <a:fld id="{AAE70B66-0019-4FA2-8F09-A8AEF25B5BFF}" type="slidenum">
              <a:rPr lang="nb-NO" smtClean="0"/>
              <a:t>75</a:t>
            </a:fld>
            <a:endParaRPr lang="nb-NO"/>
          </a:p>
        </p:txBody>
      </p:sp>
    </p:spTree>
    <p:extLst>
      <p:ext uri="{BB962C8B-B14F-4D97-AF65-F5344CB8AC3E}">
        <p14:creationId xmlns:p14="http://schemas.microsoft.com/office/powerpoint/2010/main" val="1656774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Different Strategies </a:t>
            </a:r>
            <a:r>
              <a:rPr lang="en-US" sz="2000" b="0" dirty="0"/>
              <a:t>(1 of 2)</a:t>
            </a:r>
            <a:endParaRPr lang="en-IN" sz="2000" dirty="0"/>
          </a:p>
        </p:txBody>
      </p:sp>
      <p:sp>
        <p:nvSpPr>
          <p:cNvPr id="3" name="Text Placeholder 2"/>
          <p:cNvSpPr>
            <a:spLocks noGrp="1"/>
          </p:cNvSpPr>
          <p:nvPr>
            <p:ph idx="1"/>
          </p:nvPr>
        </p:nvSpPr>
        <p:spPr>
          <a:xfrm>
            <a:off x="267190" y="2141698"/>
            <a:ext cx="5664688" cy="3800208"/>
          </a:xfrm>
        </p:spPr>
        <p:txBody>
          <a:bodyPr>
            <a:normAutofit/>
          </a:bodyPr>
          <a:lstStyle/>
          <a:p>
            <a:pPr algn="just">
              <a:buFont typeface="Monotype Sorts"/>
              <a:buNone/>
            </a:pPr>
            <a:r>
              <a:rPr lang="en-US" altLang="en-US" sz="2000" dirty="0"/>
              <a:t>Find all Managers who work at a London branch.</a:t>
            </a:r>
          </a:p>
          <a:p>
            <a:pPr lvl="1" algn="just">
              <a:buNone/>
            </a:pPr>
            <a:r>
              <a:rPr lang="en-US" altLang="en-US" sz="2000" dirty="0"/>
              <a:t>SELECT *</a:t>
            </a:r>
          </a:p>
          <a:p>
            <a:pPr lvl="1" algn="just">
              <a:buNone/>
            </a:pPr>
            <a:r>
              <a:rPr lang="en-US" altLang="en-US" sz="2000" dirty="0"/>
              <a:t>FROM Staff s, Branch b</a:t>
            </a:r>
          </a:p>
          <a:p>
            <a:pPr lvl="1" algn="just">
              <a:buNone/>
            </a:pPr>
            <a:r>
              <a:rPr lang="en-US" altLang="en-US" sz="2000" dirty="0"/>
              <a:t>WHERE s.branch</a:t>
            </a:r>
            <a:r>
              <a:rPr lang="en-US" altLang="en-US" sz="100" dirty="0"/>
              <a:t> </a:t>
            </a:r>
            <a:r>
              <a:rPr lang="en-US" altLang="en-US" sz="2000" dirty="0"/>
              <a:t>N</a:t>
            </a:r>
            <a:r>
              <a:rPr lang="en-US" altLang="en-US" sz="100" dirty="0"/>
              <a:t> </a:t>
            </a:r>
            <a:r>
              <a:rPr lang="en-US" altLang="en-US" sz="2000" dirty="0"/>
              <a:t>o = b.branch</a:t>
            </a:r>
            <a:r>
              <a:rPr lang="en-US" altLang="en-US" sz="100" dirty="0"/>
              <a:t> </a:t>
            </a:r>
            <a:r>
              <a:rPr lang="en-US" altLang="en-US" sz="2000" dirty="0"/>
              <a:t>N</a:t>
            </a:r>
            <a:r>
              <a:rPr lang="en-US" altLang="en-US" sz="100" dirty="0"/>
              <a:t> </a:t>
            </a:r>
            <a:r>
              <a:rPr lang="en-US" altLang="en-US" sz="2000" dirty="0"/>
              <a:t>o AND</a:t>
            </a:r>
          </a:p>
          <a:p>
            <a:pPr lvl="1" algn="just">
              <a:spcAft>
                <a:spcPts val="600"/>
              </a:spcAft>
              <a:buNone/>
            </a:pPr>
            <a:r>
              <a:rPr lang="en-US" altLang="en-US" sz="2000" dirty="0"/>
              <a:t>(s.position = ‘Manager’ AND b.city = ‘London’);</a:t>
            </a:r>
          </a:p>
        </p:txBody>
      </p:sp>
      <p:sp>
        <p:nvSpPr>
          <p:cNvPr id="4" name="Content Placeholder 21"/>
          <p:cNvSpPr txBox="1">
            <a:spLocks/>
          </p:cNvSpPr>
          <p:nvPr/>
        </p:nvSpPr>
        <p:spPr>
          <a:xfrm>
            <a:off x="5040922" y="4133991"/>
            <a:ext cx="585903" cy="526117"/>
          </a:xfrm>
          <a:prstGeom prst="rect">
            <a:avLst/>
          </a:prstGeom>
        </p:spPr>
        <p:txBody>
          <a:bodyPr vert="horz" lIns="91440" tIns="0" rIns="91440" bIns="0" rtlCol="0">
            <a:normAutofit/>
          </a:bodyPr>
          <a:lst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32"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IN" sz="2400" b="1" i="0" u="none" strike="noStrike" kern="1200" cap="none" spc="0" normalizeH="0" baseline="0" noProof="0" dirty="0">
                <a:ln>
                  <a:noFill/>
                </a:ln>
                <a:solidFill>
                  <a:srgbClr val="7E9492"/>
                </a:solidFill>
                <a:effectLst/>
                <a:uLnTx/>
                <a:uFillTx/>
                <a:latin typeface="Calibri"/>
                <a:ea typeface="+mn-ea"/>
                <a:cs typeface="Calibri"/>
              </a:rPr>
              <a:t>(1)</a:t>
            </a:r>
          </a:p>
        </p:txBody>
      </p:sp>
      <p:sp>
        <p:nvSpPr>
          <p:cNvPr id="5" name="Content Placeholder 22"/>
          <p:cNvSpPr txBox="1">
            <a:spLocks/>
          </p:cNvSpPr>
          <p:nvPr/>
        </p:nvSpPr>
        <p:spPr>
          <a:xfrm>
            <a:off x="5088586" y="5115865"/>
            <a:ext cx="585903" cy="573946"/>
          </a:xfrm>
          <a:prstGeom prst="rect">
            <a:avLst/>
          </a:prstGeom>
        </p:spPr>
        <p:txBody>
          <a:bodyPr vert="horz" lIns="91440" tIns="0" rIns="91440" bIns="0" rtlCol="0">
            <a:normAutofit/>
          </a:bodyPr>
          <a:lst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32"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IN" sz="2400" b="1" i="0" u="none" strike="noStrike" kern="1200" cap="none" spc="0" normalizeH="0" baseline="0" noProof="0" dirty="0">
                <a:ln>
                  <a:noFill/>
                </a:ln>
                <a:solidFill>
                  <a:srgbClr val="7E9492"/>
                </a:solidFill>
                <a:effectLst/>
                <a:uLnTx/>
                <a:uFillTx/>
                <a:latin typeface="Calibri"/>
                <a:ea typeface="+mn-ea"/>
                <a:cs typeface="Calibri"/>
              </a:rPr>
              <a:t>(2)</a:t>
            </a:r>
          </a:p>
        </p:txBody>
      </p:sp>
      <p:sp>
        <p:nvSpPr>
          <p:cNvPr id="6" name="Content Placeholder 23"/>
          <p:cNvSpPr txBox="1">
            <a:spLocks/>
          </p:cNvSpPr>
          <p:nvPr/>
        </p:nvSpPr>
        <p:spPr>
          <a:xfrm>
            <a:off x="5116726" y="6089629"/>
            <a:ext cx="585903" cy="518643"/>
          </a:xfrm>
          <a:prstGeom prst="rect">
            <a:avLst/>
          </a:prstGeom>
        </p:spPr>
        <p:txBody>
          <a:bodyPr vert="horz" lIns="91440" tIns="0" rIns="91440" bIns="0" rtlCol="0">
            <a:normAutofit/>
          </a:bodyPr>
          <a:lst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32"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IN" sz="2400" b="1" i="0" u="none" strike="noStrike" kern="1200" cap="none" spc="0" normalizeH="0" baseline="0" noProof="0" dirty="0">
                <a:ln>
                  <a:noFill/>
                </a:ln>
                <a:solidFill>
                  <a:srgbClr val="7E9492"/>
                </a:solidFill>
                <a:effectLst/>
                <a:uLnTx/>
                <a:uFillTx/>
                <a:latin typeface="Calibri"/>
                <a:ea typeface="+mn-ea"/>
                <a:cs typeface="Calibri"/>
              </a:rPr>
              <a:t>(3)</a:t>
            </a:r>
          </a:p>
        </p:txBody>
      </p:sp>
      <p:pic>
        <p:nvPicPr>
          <p:cNvPr id="7" name="Picture 6" descr="sigma left parenthesis position equals single quote Manager single quote right parenthesis caret left parenthesis city equals single quote London single quote right parenthesis caret left parenthesis Staff period branch No equals Branch period branch No right parenthesis, left parenthesis Staff X Branch right parenthesis"/>
          <p:cNvPicPr>
            <a:picLocks noChangeAspect="1"/>
          </p:cNvPicPr>
          <p:nvPr/>
        </p:nvPicPr>
        <p:blipFill rotWithShape="1">
          <a:blip r:embed="rId2"/>
          <a:srcRect l="2170" t="18527" b="12204"/>
          <a:stretch/>
        </p:blipFill>
        <p:spPr>
          <a:xfrm>
            <a:off x="5704439" y="4008923"/>
            <a:ext cx="6155922" cy="694290"/>
          </a:xfrm>
          <a:prstGeom prst="rect">
            <a:avLst/>
          </a:prstGeom>
        </p:spPr>
      </p:pic>
      <p:pic>
        <p:nvPicPr>
          <p:cNvPr id="8" name="Picture 7" descr="sigma left parenthesis position equals single quote Manager single quote right parenthesis caret left parenthesis city equals single quote London single quote right parenthesis left parenthesis Staff join Staff period branch No equals Branch period branch No Branch right parenthesis"/>
          <p:cNvPicPr>
            <a:picLocks noChangeAspect="1"/>
          </p:cNvPicPr>
          <p:nvPr/>
        </p:nvPicPr>
        <p:blipFill rotWithShape="1">
          <a:blip r:embed="rId3"/>
          <a:srcRect l="2121" t="7156" b="25265"/>
          <a:stretch/>
        </p:blipFill>
        <p:spPr>
          <a:xfrm>
            <a:off x="5702629" y="5067796"/>
            <a:ext cx="5651960" cy="666517"/>
          </a:xfrm>
          <a:prstGeom prst="rect">
            <a:avLst/>
          </a:prstGeom>
        </p:spPr>
      </p:pic>
      <p:sp>
        <p:nvSpPr>
          <p:cNvPr id="10" name="Text Placeholder 2"/>
          <p:cNvSpPr txBox="1">
            <a:spLocks/>
          </p:cNvSpPr>
          <p:nvPr/>
        </p:nvSpPr>
        <p:spPr>
          <a:xfrm>
            <a:off x="510757" y="5128555"/>
            <a:ext cx="5328627" cy="431114"/>
          </a:xfrm>
          <a:prstGeom prst="rect">
            <a:avLst/>
          </a:prstGeom>
        </p:spPr>
        <p:txBody>
          <a:bodyPr vert="horz" lIns="91440" tIns="0" rIns="91440" bIns="0" rtlCol="0">
            <a:normAutofit/>
          </a:bodyPr>
          <a:lstStyle>
            <a:lvl1pPr marL="234945" indent="-234945" algn="l" defTabSz="609585" rtl="0" eaLnBrk="1" latinLnBrk="0" hangingPunct="1">
              <a:spcBef>
                <a:spcPct val="20000"/>
              </a:spcBef>
              <a:buFont typeface="Arial"/>
              <a:buChar char="•"/>
              <a:defRPr sz="2667" kern="1200">
                <a:solidFill>
                  <a:schemeClr val="tx1"/>
                </a:solidFill>
                <a:latin typeface="Calibri"/>
                <a:ea typeface="+mn-ea"/>
                <a:cs typeface="Calibri"/>
              </a:defRPr>
            </a:lvl1pPr>
            <a:lvl2pPr marL="603236" indent="-277277" algn="l" defTabSz="601118" rtl="0" eaLnBrk="1" latinLnBrk="0" hangingPunct="1">
              <a:spcBef>
                <a:spcPct val="20000"/>
              </a:spcBef>
              <a:buFont typeface="Arial"/>
              <a:buChar char="–"/>
              <a:defRPr sz="2667" kern="1200">
                <a:solidFill>
                  <a:schemeClr val="tx1"/>
                </a:solidFill>
                <a:latin typeface="Calibri"/>
                <a:ea typeface="+mn-ea"/>
                <a:cs typeface="Calibri"/>
              </a:defRPr>
            </a:lvl2pPr>
            <a:lvl3pPr marL="836063" indent="-211661" algn="l" defTabSz="836063" rtl="0" eaLnBrk="1" latinLnBrk="0" hangingPunct="1">
              <a:spcBef>
                <a:spcPct val="20000"/>
              </a:spcBef>
              <a:buFont typeface="Arial"/>
              <a:buChar char="•"/>
              <a:defRPr sz="2667" kern="1200">
                <a:solidFill>
                  <a:schemeClr val="tx1"/>
                </a:solidFill>
                <a:latin typeface="Calibri"/>
                <a:ea typeface="+mn-ea"/>
                <a:cs typeface="Calibri"/>
              </a:defRPr>
            </a:lvl3pPr>
            <a:lvl4pPr marL="1073124" indent="-215895" algn="l" defTabSz="609585" rtl="0" eaLnBrk="1" latinLnBrk="0" hangingPunct="1">
              <a:spcBef>
                <a:spcPct val="20000"/>
              </a:spcBef>
              <a:buFont typeface="Arial"/>
              <a:buChar char="–"/>
              <a:defRPr sz="2667" kern="1200">
                <a:solidFill>
                  <a:schemeClr val="tx1"/>
                </a:solidFill>
                <a:latin typeface="Calibri"/>
                <a:ea typeface="+mn-ea"/>
                <a:cs typeface="Calibri"/>
              </a:defRPr>
            </a:lvl4pPr>
            <a:lvl5pPr marL="1316534" indent="-232828" algn="l" defTabSz="609585" rtl="0" eaLnBrk="1" latinLnBrk="0" hangingPunct="1">
              <a:spcBef>
                <a:spcPct val="20000"/>
              </a:spcBef>
              <a:buFont typeface="Arial"/>
              <a:buChar char="»"/>
              <a:defRPr sz="2667" kern="1200">
                <a:solidFill>
                  <a:schemeClr val="tx1"/>
                </a:solidFill>
                <a:latin typeface="Calibri"/>
                <a:ea typeface="+mn-ea"/>
                <a:cs typeface="Calibri"/>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4945" marR="0" lvl="0" indent="-234945" algn="l" defTabSz="609585" rtl="0" eaLnBrk="1" fontAlgn="auto" latinLnBrk="0" hangingPunct="1">
              <a:lnSpc>
                <a:spcPct val="100000"/>
              </a:lnSpc>
              <a:spcBef>
                <a:spcPct val="20000"/>
              </a:spcBef>
              <a:spcAft>
                <a:spcPts val="0"/>
              </a:spcAft>
              <a:buClrTx/>
              <a:buSzTx/>
              <a:buFont typeface="Arial"/>
              <a:buChar char="•"/>
              <a:tabLst/>
              <a:defRPr/>
            </a:pPr>
            <a:r>
              <a:rPr kumimoji="0" lang="en-US" altLang="en-US" sz="2400" b="0" i="0" u="none" strike="noStrike" kern="1200" cap="none" spc="0" normalizeH="0" baseline="0" noProof="0" dirty="0">
                <a:ln>
                  <a:noFill/>
                </a:ln>
                <a:solidFill>
                  <a:srgbClr val="252525"/>
                </a:solidFill>
                <a:effectLst/>
                <a:uLnTx/>
                <a:uFillTx/>
                <a:latin typeface="Calibri"/>
                <a:ea typeface="+mn-ea"/>
                <a:cs typeface="Calibri"/>
              </a:rPr>
              <a:t>Three equivalent R</a:t>
            </a:r>
            <a:r>
              <a:rPr kumimoji="0" lang="en-US" altLang="en-US" sz="100" b="0" i="0" u="none" strike="noStrike" kern="1200" cap="none" spc="0" normalizeH="0" baseline="0" noProof="0" dirty="0">
                <a:ln>
                  <a:noFill/>
                </a:ln>
                <a:solidFill>
                  <a:srgbClr val="252525"/>
                </a:solidFill>
                <a:effectLst/>
                <a:uLnTx/>
                <a:uFillTx/>
                <a:latin typeface="Calibri"/>
                <a:ea typeface="+mn-ea"/>
                <a:cs typeface="Calibri"/>
              </a:rPr>
              <a:t> </a:t>
            </a:r>
            <a:r>
              <a:rPr kumimoji="0" lang="en-US" altLang="en-US" sz="2400" b="0" i="0" u="none" strike="noStrike" kern="1200" cap="none" spc="0" normalizeH="0" baseline="0" noProof="0" dirty="0">
                <a:ln>
                  <a:noFill/>
                </a:ln>
                <a:solidFill>
                  <a:srgbClr val="252525"/>
                </a:solidFill>
                <a:effectLst/>
                <a:uLnTx/>
                <a:uFillTx/>
                <a:latin typeface="Calibri"/>
                <a:ea typeface="+mn-ea"/>
                <a:cs typeface="Calibri"/>
              </a:rPr>
              <a:t>A queries are:</a:t>
            </a:r>
            <a:endParaRPr kumimoji="0" lang="en-US" altLang="en-US" sz="2400" b="1" i="0" u="none" strike="noStrike" kern="1200" cap="none" spc="0" normalizeH="0" baseline="0" noProof="0" dirty="0">
              <a:ln>
                <a:noFill/>
              </a:ln>
              <a:solidFill>
                <a:srgbClr val="252525"/>
              </a:solidFill>
              <a:effectLst/>
              <a:uLnTx/>
              <a:uFillTx/>
              <a:latin typeface="Calibri"/>
              <a:ea typeface="+mn-ea"/>
              <a:cs typeface="Calibri"/>
            </a:endParaRPr>
          </a:p>
        </p:txBody>
      </p:sp>
      <p:grpSp>
        <p:nvGrpSpPr>
          <p:cNvPr id="14" name="Group 13">
            <a:extLst>
              <a:ext uri="{FF2B5EF4-FFF2-40B4-BE49-F238E27FC236}">
                <a16:creationId xmlns:a16="http://schemas.microsoft.com/office/drawing/2014/main" id="{B5735A6B-3BA0-47AC-8071-213E43197E74}"/>
              </a:ext>
            </a:extLst>
          </p:cNvPr>
          <p:cNvGrpSpPr/>
          <p:nvPr/>
        </p:nvGrpSpPr>
        <p:grpSpPr>
          <a:xfrm>
            <a:off x="5674489" y="6098896"/>
            <a:ext cx="5394571" cy="685038"/>
            <a:chOff x="5931877" y="2537134"/>
            <a:chExt cx="5394571" cy="685038"/>
          </a:xfrm>
        </p:grpSpPr>
        <p:pic>
          <p:nvPicPr>
            <p:cNvPr id="12" name="Picture 11">
              <a:extLst>
                <a:ext uri="{FF2B5EF4-FFF2-40B4-BE49-F238E27FC236}">
                  <a16:creationId xmlns:a16="http://schemas.microsoft.com/office/drawing/2014/main" id="{92E3AF4A-67C9-4883-8577-CE2DD8ECABD2}"/>
                </a:ext>
              </a:extLst>
            </p:cNvPr>
            <p:cNvPicPr>
              <a:picLocks noChangeAspect="1"/>
            </p:cNvPicPr>
            <p:nvPr/>
          </p:nvPicPr>
          <p:blipFill rotWithShape="1">
            <a:blip r:embed="rId4"/>
            <a:srcRect r="32498" b="426"/>
            <a:stretch/>
          </p:blipFill>
          <p:spPr>
            <a:xfrm>
              <a:off x="5931877" y="2537134"/>
              <a:ext cx="5394571" cy="363602"/>
            </a:xfrm>
            <a:prstGeom prst="rect">
              <a:avLst/>
            </a:prstGeom>
          </p:spPr>
        </p:pic>
        <p:pic>
          <p:nvPicPr>
            <p:cNvPr id="13" name="Picture 12">
              <a:extLst>
                <a:ext uri="{FF2B5EF4-FFF2-40B4-BE49-F238E27FC236}">
                  <a16:creationId xmlns:a16="http://schemas.microsoft.com/office/drawing/2014/main" id="{37B4694D-29DB-4A5B-B2ED-334E27802FCD}"/>
                </a:ext>
              </a:extLst>
            </p:cNvPr>
            <p:cNvPicPr>
              <a:picLocks noChangeAspect="1"/>
            </p:cNvPicPr>
            <p:nvPr/>
          </p:nvPicPr>
          <p:blipFill rotWithShape="1">
            <a:blip r:embed="rId4"/>
            <a:srcRect l="67572" r="2696" b="10834"/>
            <a:stretch/>
          </p:blipFill>
          <p:spPr>
            <a:xfrm>
              <a:off x="7802384" y="2870849"/>
              <a:ext cx="1722615" cy="351323"/>
            </a:xfrm>
            <a:prstGeom prst="rect">
              <a:avLst/>
            </a:prstGeom>
          </p:spPr>
        </p:pic>
      </p:grpSp>
      <p:sp>
        <p:nvSpPr>
          <p:cNvPr id="15" name="Slide Number Placeholder 14">
            <a:extLst>
              <a:ext uri="{FF2B5EF4-FFF2-40B4-BE49-F238E27FC236}">
                <a16:creationId xmlns:a16="http://schemas.microsoft.com/office/drawing/2014/main" id="{98F23CCA-24F0-41EA-8192-D9FD00A2E29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178140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fltVal val="0"/>
                                          </p:val>
                                        </p:tav>
                                        <p:tav tm="100000">
                                          <p:val>
                                            <p:strVal val="#ppt_w"/>
                                          </p:val>
                                        </p:tav>
                                      </p:tavLst>
                                    </p:anim>
                                    <p:anim calcmode="lin" valueType="num">
                                      <p:cBhvr>
                                        <p:cTn id="54" dur="500" fill="hold"/>
                                        <p:tgtEl>
                                          <p:spTgt spid="6"/>
                                        </p:tgtEl>
                                        <p:attrNameLst>
                                          <p:attrName>ppt_h</p:attrName>
                                        </p:attrNameLst>
                                      </p:cBhvr>
                                      <p:tavLst>
                                        <p:tav tm="0">
                                          <p:val>
                                            <p:fltVal val="0"/>
                                          </p:val>
                                        </p:tav>
                                        <p:tav tm="100000">
                                          <p:val>
                                            <p:strVal val="#ppt_h"/>
                                          </p:val>
                                        </p:tav>
                                      </p:tavLst>
                                    </p:anim>
                                    <p:animEffect transition="in" filter="fade">
                                      <p:cBhvr>
                                        <p:cTn id="55" dur="500"/>
                                        <p:tgtEl>
                                          <p:spTgt spid="6"/>
                                        </p:tgtEl>
                                      </p:cBhvr>
                                    </p:animEffect>
                                  </p:childTnLst>
                                </p:cTn>
                              </p:par>
                              <p:par>
                                <p:cTn id="56" presetID="1"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dirty="0"/>
              <a:t>Different Strategies </a:t>
            </a:r>
            <a:r>
              <a:rPr lang="en-US" sz="2000" b="0" dirty="0"/>
              <a:t>(3 of 3)</a:t>
            </a:r>
            <a:endParaRPr lang="en-IN" dirty="0"/>
          </a:p>
        </p:txBody>
      </p:sp>
      <p:sp>
        <p:nvSpPr>
          <p:cNvPr id="14" name="Text Placeholder 13"/>
          <p:cNvSpPr>
            <a:spLocks noGrp="1"/>
          </p:cNvSpPr>
          <p:nvPr>
            <p:ph idx="1"/>
          </p:nvPr>
        </p:nvSpPr>
        <p:spPr/>
        <p:txBody>
          <a:bodyPr>
            <a:normAutofit/>
          </a:bodyPr>
          <a:lstStyle/>
          <a:p>
            <a:r>
              <a:rPr lang="en-US" altLang="en-US" sz="2400" dirty="0"/>
              <a:t>Assume:</a:t>
            </a:r>
          </a:p>
          <a:p>
            <a:pPr lvl="1"/>
            <a:r>
              <a:rPr lang="en-US" altLang="en-US" sz="2400" dirty="0"/>
              <a:t>1000 tuples in Staff; 50 tuples in Branch;</a:t>
            </a:r>
          </a:p>
          <a:p>
            <a:pPr lvl="1"/>
            <a:r>
              <a:rPr lang="en-US" altLang="en-US" sz="2400" dirty="0"/>
              <a:t>50 Managers; 5 London branches;</a:t>
            </a:r>
          </a:p>
          <a:p>
            <a:pPr lvl="1"/>
            <a:r>
              <a:rPr lang="en-US" altLang="en-US" sz="2400" dirty="0"/>
              <a:t>no indexes or sort keys;</a:t>
            </a:r>
          </a:p>
          <a:p>
            <a:pPr lvl="1"/>
            <a:r>
              <a:rPr lang="en-US" altLang="en-US" sz="2400" dirty="0"/>
              <a:t>results of any intermediate operations stored on disk;</a:t>
            </a:r>
          </a:p>
          <a:p>
            <a:pPr lvl="1"/>
            <a:r>
              <a:rPr lang="en-US" altLang="en-US" sz="2400" dirty="0"/>
              <a:t>cost of the final write is ignored;</a:t>
            </a:r>
          </a:p>
          <a:p>
            <a:pPr lvl="1"/>
            <a:r>
              <a:rPr lang="en-US" altLang="en-US" sz="2400" dirty="0"/>
              <a:t>tuples are accessed one at a time (although in practice disk accesses is based on blocks, which would typically contain several tuples).</a:t>
            </a:r>
          </a:p>
        </p:txBody>
      </p:sp>
      <p:sp>
        <p:nvSpPr>
          <p:cNvPr id="2" name="Slide Number Placeholder 1">
            <a:extLst>
              <a:ext uri="{FF2B5EF4-FFF2-40B4-BE49-F238E27FC236}">
                <a16:creationId xmlns:a16="http://schemas.microsoft.com/office/drawing/2014/main" id="{0FEEBBC0-591D-460F-A692-9EF962FA767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39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7" dur="500"/>
                                        <p:tgtEl>
                                          <p:spTgt spid="14">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10" dur="500"/>
                                        <p:tgtEl>
                                          <p:spTgt spid="14">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13" dur="500"/>
                                        <p:tgtEl>
                                          <p:spTgt spid="14">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16" dur="500"/>
                                        <p:tgtEl>
                                          <p:spTgt spid="14">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19" dur="500"/>
                                        <p:tgtEl>
                                          <p:spTgt spid="14">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22" dur="500"/>
                                        <p:tgtEl>
                                          <p:spTgt spid="14">
                                            <p:txEl>
                                              <p:pRg st="5" end="5"/>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25"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Cost Comparison</a:t>
            </a:r>
            <a:endParaRPr lang="en-US" dirty="0"/>
          </a:p>
        </p:txBody>
      </p:sp>
      <p:sp>
        <p:nvSpPr>
          <p:cNvPr id="3" name="Text Placeholder 2"/>
          <p:cNvSpPr>
            <a:spLocks noGrp="1"/>
          </p:cNvSpPr>
          <p:nvPr>
            <p:ph idx="1"/>
          </p:nvPr>
        </p:nvSpPr>
        <p:spPr>
          <a:xfrm>
            <a:off x="783004" y="1889259"/>
            <a:ext cx="10707595" cy="3800208"/>
          </a:xfrm>
        </p:spPr>
        <p:txBody>
          <a:bodyPr>
            <a:normAutofit/>
          </a:bodyPr>
          <a:lstStyle/>
          <a:p>
            <a:pPr marL="256032" indent="-256032"/>
            <a:r>
              <a:rPr lang="en-US" altLang="en-US" sz="2400" dirty="0"/>
              <a:t>Cost (in disk accesses) are:</a:t>
            </a:r>
          </a:p>
        </p:txBody>
      </p:sp>
      <p:sp>
        <p:nvSpPr>
          <p:cNvPr id="4" name="Content Placeholder 3"/>
          <p:cNvSpPr>
            <a:spLocks noGrp="1"/>
          </p:cNvSpPr>
          <p:nvPr>
            <p:ph sz="quarter" idx="4294967295"/>
          </p:nvPr>
        </p:nvSpPr>
        <p:spPr>
          <a:xfrm>
            <a:off x="2018634" y="2421759"/>
            <a:ext cx="571500" cy="506412"/>
          </a:xfrm>
        </p:spPr>
        <p:txBody>
          <a:bodyPr/>
          <a:lstStyle/>
          <a:p>
            <a:pPr marL="432" indent="0">
              <a:buNone/>
            </a:pPr>
            <a:r>
              <a:rPr lang="en-US" altLang="en-US" sz="2400" b="1" dirty="0">
                <a:solidFill>
                  <a:schemeClr val="tx2"/>
                </a:solidFill>
              </a:rPr>
              <a:t>(1)</a:t>
            </a:r>
            <a:endParaRPr lang="en-US" sz="2400" dirty="0"/>
          </a:p>
        </p:txBody>
      </p:sp>
      <p:sp>
        <p:nvSpPr>
          <p:cNvPr id="5" name="Content Placeholder 4"/>
          <p:cNvSpPr>
            <a:spLocks noGrp="1"/>
          </p:cNvSpPr>
          <p:nvPr>
            <p:ph sz="quarter" idx="4294967295"/>
          </p:nvPr>
        </p:nvSpPr>
        <p:spPr>
          <a:xfrm>
            <a:off x="1971343" y="3035300"/>
            <a:ext cx="590550" cy="609600"/>
          </a:xfrm>
        </p:spPr>
        <p:txBody>
          <a:bodyPr/>
          <a:lstStyle/>
          <a:p>
            <a:pPr marL="432" indent="0">
              <a:buNone/>
            </a:pPr>
            <a:r>
              <a:rPr lang="en-US" altLang="en-US" sz="2400" b="1" dirty="0">
                <a:solidFill>
                  <a:schemeClr val="tx2"/>
                </a:solidFill>
              </a:rPr>
              <a:t>(2)</a:t>
            </a:r>
            <a:endParaRPr lang="en-US" sz="2400" dirty="0"/>
          </a:p>
        </p:txBody>
      </p:sp>
      <p:sp>
        <p:nvSpPr>
          <p:cNvPr id="6" name="Content Placeholder 5"/>
          <p:cNvSpPr>
            <a:spLocks noGrp="1"/>
          </p:cNvSpPr>
          <p:nvPr>
            <p:ph sz="quarter" idx="4294967295"/>
          </p:nvPr>
        </p:nvSpPr>
        <p:spPr>
          <a:xfrm>
            <a:off x="1946988" y="3853970"/>
            <a:ext cx="590550" cy="550863"/>
          </a:xfrm>
        </p:spPr>
        <p:txBody>
          <a:bodyPr/>
          <a:lstStyle/>
          <a:p>
            <a:pPr marL="0" indent="0">
              <a:buNone/>
            </a:pPr>
            <a:r>
              <a:rPr lang="en-US" altLang="en-US" sz="2400" b="1" dirty="0">
                <a:solidFill>
                  <a:schemeClr val="tx2"/>
                </a:solidFill>
              </a:rPr>
              <a:t>(3)</a:t>
            </a:r>
            <a:endParaRPr lang="en-US" sz="2400" dirty="0"/>
          </a:p>
        </p:txBody>
      </p:sp>
      <p:sp>
        <p:nvSpPr>
          <p:cNvPr id="7" name="Content Placeholder 6"/>
          <p:cNvSpPr>
            <a:spLocks noGrp="1"/>
          </p:cNvSpPr>
          <p:nvPr>
            <p:ph sz="quarter" idx="4294967295"/>
          </p:nvPr>
        </p:nvSpPr>
        <p:spPr>
          <a:xfrm>
            <a:off x="1344247" y="4533927"/>
            <a:ext cx="10412324" cy="1103312"/>
          </a:xfrm>
        </p:spPr>
        <p:txBody>
          <a:bodyPr anchor="ctr">
            <a:normAutofit lnSpcReduction="10000"/>
          </a:bodyPr>
          <a:lstStyle/>
          <a:p>
            <a:pPr marL="256032" indent="-256032"/>
            <a:r>
              <a:rPr lang="en-US" altLang="en-US" sz="2400" dirty="0"/>
              <a:t>Option (3) is 87 times faster than option (1).</a:t>
            </a:r>
          </a:p>
          <a:p>
            <a:pPr marL="256032" indent="-256032"/>
            <a:r>
              <a:rPr lang="en-US" altLang="en-US" sz="2400" dirty="0"/>
              <a:t>Cartesian product and join operations much more expensive than selection, and third option significantly reduces size of relations being joined together.</a:t>
            </a:r>
            <a:endParaRPr lang="en-US" sz="2400" dirty="0"/>
          </a:p>
        </p:txBody>
      </p:sp>
      <p:graphicFrame>
        <p:nvGraphicFramePr>
          <p:cNvPr id="9" name="Object 8" descr="left parenthesis 1000 + 50 right parenthesis + 2 times left parenthesis 1000 times 50 right parenthesis = 101050"/>
          <p:cNvGraphicFramePr>
            <a:graphicFrameLocks noChangeAspect="1"/>
          </p:cNvGraphicFramePr>
          <p:nvPr/>
        </p:nvGraphicFramePr>
        <p:xfrm>
          <a:off x="2590134" y="2378076"/>
          <a:ext cx="4800600" cy="455613"/>
        </p:xfrm>
        <a:graphic>
          <a:graphicData uri="http://schemas.openxmlformats.org/presentationml/2006/ole">
            <mc:AlternateContent xmlns:mc="http://schemas.openxmlformats.org/markup-compatibility/2006">
              <mc:Choice xmlns:v="urn:schemas-microsoft-com:vml" Requires="v">
                <p:oleObj name="Equation" r:id="rId3" imgW="2539800" imgH="241200" progId="Equation.DSMT4">
                  <p:embed/>
                </p:oleObj>
              </mc:Choice>
              <mc:Fallback>
                <p:oleObj name="Equation" r:id="rId3" imgW="2539800" imgH="241200" progId="Equation.DSMT4">
                  <p:embed/>
                  <p:pic>
                    <p:nvPicPr>
                      <p:cNvPr id="9" name="Object 8" descr="left parenthesis 1000 + 50 right parenthesis + 2 times left parenthesis 1000 times 50 right parenthesis = 101050"/>
                      <p:cNvPicPr/>
                      <p:nvPr/>
                    </p:nvPicPr>
                    <p:blipFill>
                      <a:blip r:embed="rId4"/>
                      <a:stretch>
                        <a:fillRect/>
                      </a:stretch>
                    </p:blipFill>
                    <p:spPr>
                      <a:xfrm>
                        <a:off x="2590134" y="2378076"/>
                        <a:ext cx="4800600" cy="455613"/>
                      </a:xfrm>
                      <a:prstGeom prst="rect">
                        <a:avLst/>
                      </a:prstGeom>
                    </p:spPr>
                  </p:pic>
                </p:oleObj>
              </mc:Fallback>
            </mc:AlternateContent>
          </a:graphicData>
        </a:graphic>
      </p:graphicFrame>
      <p:graphicFrame>
        <p:nvGraphicFramePr>
          <p:cNvPr id="10" name="Object 9" descr="2 times 1000 + left parenthesis 1000 + 50 right parenthesis = 3050"/>
          <p:cNvGraphicFramePr>
            <a:graphicFrameLocks noChangeAspect="1"/>
          </p:cNvGraphicFramePr>
          <p:nvPr/>
        </p:nvGraphicFramePr>
        <p:xfrm>
          <a:off x="2580610" y="3005139"/>
          <a:ext cx="4137025" cy="503237"/>
        </p:xfrm>
        <a:graphic>
          <a:graphicData uri="http://schemas.openxmlformats.org/presentationml/2006/ole">
            <mc:AlternateContent xmlns:mc="http://schemas.openxmlformats.org/markup-compatibility/2006">
              <mc:Choice xmlns:v="urn:schemas-microsoft-com:vml" Requires="v">
                <p:oleObj name="Equation" r:id="rId5" imgW="1981080" imgH="241200" progId="Equation.DSMT4">
                  <p:embed/>
                </p:oleObj>
              </mc:Choice>
              <mc:Fallback>
                <p:oleObj name="Equation" r:id="rId5" imgW="1981080" imgH="241200" progId="Equation.DSMT4">
                  <p:embed/>
                  <p:pic>
                    <p:nvPicPr>
                      <p:cNvPr id="10" name="Object 9" descr="2 times 1000 + left parenthesis 1000 + 50 right parenthesis = 3050"/>
                      <p:cNvPicPr/>
                      <p:nvPr/>
                    </p:nvPicPr>
                    <p:blipFill>
                      <a:blip r:embed="rId6"/>
                      <a:stretch>
                        <a:fillRect/>
                      </a:stretch>
                    </p:blipFill>
                    <p:spPr>
                      <a:xfrm>
                        <a:off x="2580610" y="3005139"/>
                        <a:ext cx="4137025" cy="503237"/>
                      </a:xfrm>
                      <a:prstGeom prst="rect">
                        <a:avLst/>
                      </a:prstGeom>
                    </p:spPr>
                  </p:pic>
                </p:oleObj>
              </mc:Fallback>
            </mc:AlternateContent>
          </a:graphicData>
        </a:graphic>
      </p:graphicFrame>
      <p:graphicFrame>
        <p:nvGraphicFramePr>
          <p:cNvPr id="11" name="Object 10" descr="1000 + 2 times 50 + 5 + left parenthesis 50 + 5 right parenthesis = 1160"/>
          <p:cNvGraphicFramePr>
            <a:graphicFrameLocks noChangeAspect="1"/>
          </p:cNvGraphicFramePr>
          <p:nvPr/>
        </p:nvGraphicFramePr>
        <p:xfrm>
          <a:off x="2552035" y="3789363"/>
          <a:ext cx="4549775" cy="493712"/>
        </p:xfrm>
        <a:graphic>
          <a:graphicData uri="http://schemas.openxmlformats.org/presentationml/2006/ole">
            <mc:AlternateContent xmlns:mc="http://schemas.openxmlformats.org/markup-compatibility/2006">
              <mc:Choice xmlns:v="urn:schemas-microsoft-com:vml" Requires="v">
                <p:oleObj name="Equation" r:id="rId7" imgW="2222280" imgH="241200" progId="Equation.DSMT4">
                  <p:embed/>
                </p:oleObj>
              </mc:Choice>
              <mc:Fallback>
                <p:oleObj name="Equation" r:id="rId7" imgW="2222280" imgH="241200" progId="Equation.DSMT4">
                  <p:embed/>
                  <p:pic>
                    <p:nvPicPr>
                      <p:cNvPr id="11" name="Object 10" descr="1000 + 2 times 50 + 5 + left parenthesis 50 + 5 right parenthesis = 1160"/>
                      <p:cNvPicPr/>
                      <p:nvPr/>
                    </p:nvPicPr>
                    <p:blipFill>
                      <a:blip r:embed="rId8"/>
                      <a:stretch>
                        <a:fillRect/>
                      </a:stretch>
                    </p:blipFill>
                    <p:spPr>
                      <a:xfrm>
                        <a:off x="2552035" y="3789363"/>
                        <a:ext cx="4549775" cy="493712"/>
                      </a:xfrm>
                      <a:prstGeom prst="rect">
                        <a:avLst/>
                      </a:prstGeom>
                    </p:spPr>
                  </p:pic>
                </p:oleObj>
              </mc:Fallback>
            </mc:AlternateContent>
          </a:graphicData>
        </a:graphic>
      </p:graphicFrame>
      <p:pic>
        <p:nvPicPr>
          <p:cNvPr id="12" name="Picture 11" descr="Free vector graphic: &lt;strong&gt;Like&lt;/strong&gt;, Thumb Up, Hand, Positive, Yes - Free Image ..."/>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2315" y="3695403"/>
            <a:ext cx="550409" cy="590603"/>
          </a:xfrm>
          <a:prstGeom prst="rect">
            <a:avLst/>
          </a:prstGeom>
        </p:spPr>
      </p:pic>
      <p:sp>
        <p:nvSpPr>
          <p:cNvPr id="13" name="Rectangle 12"/>
          <p:cNvSpPr/>
          <p:nvPr/>
        </p:nvSpPr>
        <p:spPr>
          <a:xfrm>
            <a:off x="2590134" y="3859240"/>
            <a:ext cx="4740697" cy="3592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Box 13"/>
          <p:cNvSpPr txBox="1"/>
          <p:nvPr/>
        </p:nvSpPr>
        <p:spPr>
          <a:xfrm>
            <a:off x="2307423" y="6068687"/>
            <a:ext cx="652658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B4CAD">
                    <a:lumMod val="75000"/>
                  </a:srgbClr>
                </a:solidFill>
                <a:effectLst/>
                <a:uLnTx/>
                <a:uFillTx/>
                <a:latin typeface="Calibri"/>
                <a:ea typeface="+mn-ea"/>
                <a:cs typeface="+mn-cs"/>
              </a:rPr>
              <a:t>Tutorial 5: explaining and analyzing query execution plans in PostgreSQL</a:t>
            </a:r>
          </a:p>
        </p:txBody>
      </p:sp>
      <p:pic>
        <p:nvPicPr>
          <p:cNvPr id="18" name="Picture 17" descr="sigma left parenthesis position equals single quote Manager single quote right parenthesis caret left parenthesis city equals single quote London single quote right parenthesis caret left parenthesis Staff period branch No equals Branch period branch No right parenthesis, left parenthesis Staff X Branch right parenthesis"/>
          <p:cNvPicPr>
            <a:picLocks noChangeAspect="1"/>
          </p:cNvPicPr>
          <p:nvPr/>
        </p:nvPicPr>
        <p:blipFill rotWithShape="1">
          <a:blip r:embed="rId10"/>
          <a:srcRect l="2170" t="18527" b="12204"/>
          <a:stretch/>
        </p:blipFill>
        <p:spPr>
          <a:xfrm>
            <a:off x="7512813" y="2370802"/>
            <a:ext cx="3841776" cy="433291"/>
          </a:xfrm>
          <a:prstGeom prst="rect">
            <a:avLst/>
          </a:prstGeom>
        </p:spPr>
      </p:pic>
      <p:pic>
        <p:nvPicPr>
          <p:cNvPr id="20" name="Picture 19" descr="sigma position = single quote Manager single quote left parenthesis Staff right parenthesis right parenthesis join Staff period branch No equals Branch period branch No left parenthesis sigma city = single quote London single quote left parenthesis Branch right parenthesis right parenthesis"/>
          <p:cNvPicPr>
            <a:picLocks noChangeAspect="1"/>
          </p:cNvPicPr>
          <p:nvPr/>
        </p:nvPicPr>
        <p:blipFill rotWithShape="1">
          <a:blip r:embed="rId11"/>
          <a:srcRect l="1656" t="10368" r="10908" b="10015"/>
          <a:stretch/>
        </p:blipFill>
        <p:spPr>
          <a:xfrm>
            <a:off x="7414712" y="3869484"/>
            <a:ext cx="3119693" cy="398627"/>
          </a:xfrm>
          <a:prstGeom prst="rect">
            <a:avLst/>
          </a:prstGeom>
        </p:spPr>
      </p:pic>
      <p:grpSp>
        <p:nvGrpSpPr>
          <p:cNvPr id="16" name="Group 15">
            <a:extLst>
              <a:ext uri="{FF2B5EF4-FFF2-40B4-BE49-F238E27FC236}">
                <a16:creationId xmlns:a16="http://schemas.microsoft.com/office/drawing/2014/main" id="{E6533402-9311-48EE-ACC6-0255407C2C49}"/>
              </a:ext>
            </a:extLst>
          </p:cNvPr>
          <p:cNvGrpSpPr/>
          <p:nvPr/>
        </p:nvGrpSpPr>
        <p:grpSpPr>
          <a:xfrm>
            <a:off x="7597994" y="3038712"/>
            <a:ext cx="3671413" cy="602775"/>
            <a:chOff x="7101810" y="3037568"/>
            <a:chExt cx="3671413" cy="602775"/>
          </a:xfrm>
        </p:grpSpPr>
        <p:pic>
          <p:nvPicPr>
            <p:cNvPr id="15" name="Picture 14">
              <a:extLst>
                <a:ext uri="{FF2B5EF4-FFF2-40B4-BE49-F238E27FC236}">
                  <a16:creationId xmlns:a16="http://schemas.microsoft.com/office/drawing/2014/main" id="{351DD2B3-059E-484E-A934-6116A57991F3}"/>
                </a:ext>
              </a:extLst>
            </p:cNvPr>
            <p:cNvPicPr>
              <a:picLocks noChangeAspect="1"/>
            </p:cNvPicPr>
            <p:nvPr/>
          </p:nvPicPr>
          <p:blipFill rotWithShape="1">
            <a:blip r:embed="rId12"/>
            <a:srcRect r="57454"/>
            <a:stretch/>
          </p:blipFill>
          <p:spPr>
            <a:xfrm>
              <a:off x="7101810" y="3037568"/>
              <a:ext cx="2472037" cy="295275"/>
            </a:xfrm>
            <a:prstGeom prst="rect">
              <a:avLst/>
            </a:prstGeom>
          </p:spPr>
        </p:pic>
        <p:pic>
          <p:nvPicPr>
            <p:cNvPr id="21" name="Picture 20">
              <a:extLst>
                <a:ext uri="{FF2B5EF4-FFF2-40B4-BE49-F238E27FC236}">
                  <a16:creationId xmlns:a16="http://schemas.microsoft.com/office/drawing/2014/main" id="{E3591A7B-98DC-4172-8935-79BD5D44D1FB}"/>
                </a:ext>
              </a:extLst>
            </p:cNvPr>
            <p:cNvPicPr>
              <a:picLocks noChangeAspect="1"/>
            </p:cNvPicPr>
            <p:nvPr/>
          </p:nvPicPr>
          <p:blipFill rotWithShape="1">
            <a:blip r:embed="rId12"/>
            <a:srcRect l="42546" t="8280"/>
            <a:stretch/>
          </p:blipFill>
          <p:spPr>
            <a:xfrm>
              <a:off x="7435010" y="3369518"/>
              <a:ext cx="3338213" cy="270825"/>
            </a:xfrm>
            <a:prstGeom prst="rect">
              <a:avLst/>
            </a:prstGeom>
          </p:spPr>
        </p:pic>
      </p:grpSp>
      <p:sp>
        <p:nvSpPr>
          <p:cNvPr id="17" name="Slide Number Placeholder 16">
            <a:extLst>
              <a:ext uri="{FF2B5EF4-FFF2-40B4-BE49-F238E27FC236}">
                <a16:creationId xmlns:a16="http://schemas.microsoft.com/office/drawing/2014/main" id="{CF89C2DF-1509-4891-A576-328A5F0F526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157019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 calcmode="lin" valueType="num">
                                      <p:cBhvr additive="base">
                                        <p:cTn id="3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arn(inVertical)">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7">
                                            <p:txEl>
                                              <p:pRg st="0" end="0"/>
                                            </p:txEl>
                                          </p:spTgt>
                                        </p:tgtEl>
                                        <p:attrNameLst>
                                          <p:attrName>style.visibility</p:attrName>
                                        </p:attrNameLst>
                                      </p:cBhvr>
                                      <p:to>
                                        <p:strVal val="visible"/>
                                      </p:to>
                                    </p:set>
                                    <p:animEffect transition="in" filter="barn(inVertical)">
                                      <p:cBhvr>
                                        <p:cTn id="66" dur="500"/>
                                        <p:tgtEl>
                                          <p:spTgt spid="7">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animEffect transition="in" filter="barn(inVertical)">
                                      <p:cBhvr>
                                        <p:cTn id="71" dur="500"/>
                                        <p:tgtEl>
                                          <p:spTgt spid="7">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randombar(horizontal)">
                                      <p:cBhvr>
                                        <p:cTn id="7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13" grpId="0" animBg="1"/>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find a Good Plan Tree</a:t>
            </a:r>
            <a:r>
              <a:rPr lang="nb-NO" dirty="0"/>
              <a:t>?</a:t>
            </a:r>
          </a:p>
        </p:txBody>
      </p:sp>
      <p:sp>
        <p:nvSpPr>
          <p:cNvPr id="3" name="Content Placeholder 2"/>
          <p:cNvSpPr>
            <a:spLocks noGrp="1"/>
          </p:cNvSpPr>
          <p:nvPr>
            <p:ph idx="1"/>
          </p:nvPr>
        </p:nvSpPr>
        <p:spPr/>
        <p:txBody>
          <a:bodyPr/>
          <a:lstStyle/>
          <a:p>
            <a:r>
              <a:rPr lang="en-US" dirty="0"/>
              <a:t>The planner can create multiple trees first, and then pick the one having the lowest cost</a:t>
            </a:r>
          </a:p>
          <a:p>
            <a:r>
              <a:rPr lang="en-US" dirty="0"/>
              <a:t>Determining the best plan tree for an SQL command is called </a:t>
            </a:r>
            <a:r>
              <a:rPr lang="en-US" b="1" i="1" dirty="0">
                <a:solidFill>
                  <a:schemeClr val="accent1">
                    <a:lumMod val="75000"/>
                  </a:schemeClr>
                </a:solidFill>
              </a:rPr>
              <a:t>planning</a:t>
            </a:r>
          </a:p>
        </p:txBody>
      </p:sp>
      <p:sp>
        <p:nvSpPr>
          <p:cNvPr id="4" name="Slide Number Placeholder 3">
            <a:extLst>
              <a:ext uri="{FF2B5EF4-FFF2-40B4-BE49-F238E27FC236}">
                <a16:creationId xmlns:a16="http://schemas.microsoft.com/office/drawing/2014/main" id="{4C83CAB4-CB10-42A4-B599-BEFDC31E32D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113286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Stored Procedures</a:t>
            </a:r>
          </a:p>
        </p:txBody>
      </p:sp>
      <p:sp>
        <p:nvSpPr>
          <p:cNvPr id="3" name="Content Placeholder 2"/>
          <p:cNvSpPr>
            <a:spLocks noGrp="1"/>
          </p:cNvSpPr>
          <p:nvPr>
            <p:ph idx="1"/>
          </p:nvPr>
        </p:nvSpPr>
        <p:spPr>
          <a:xfrm>
            <a:off x="673767" y="2021305"/>
            <a:ext cx="11309685" cy="4700337"/>
          </a:xfrm>
        </p:spPr>
        <p:txBody>
          <a:bodyPr>
            <a:normAutofit/>
          </a:bodyPr>
          <a:lstStyle/>
          <a:p>
            <a:pPr marL="457200" indent="-457200">
              <a:buFont typeface="+mj-lt"/>
              <a:buAutoNum type="arabicPeriod" startAt="4"/>
            </a:pPr>
            <a:r>
              <a:rPr lang="en-US" dirty="0">
                <a:solidFill>
                  <a:schemeClr val="accent1">
                    <a:lumMod val="75000"/>
                  </a:schemeClr>
                </a:solidFill>
              </a:rPr>
              <a:t>Security</a:t>
            </a:r>
          </a:p>
          <a:p>
            <a:r>
              <a:rPr lang="en-US" dirty="0"/>
              <a:t>Stored procedures can be locked to only users who have the permission to execute them, which allows for more security control. </a:t>
            </a:r>
          </a:p>
          <a:p>
            <a:r>
              <a:rPr lang="en-US" dirty="0"/>
              <a:t>Even if an account becomes compromised the attacker still cannot execute </a:t>
            </a:r>
            <a:r>
              <a:rPr lang="en-US" b="1" i="1" dirty="0"/>
              <a:t>arbitrary commands </a:t>
            </a:r>
            <a:r>
              <a:rPr lang="en-US" dirty="0"/>
              <a:t>against the data and can still only access a limited subset of data.</a:t>
            </a:r>
          </a:p>
        </p:txBody>
      </p:sp>
    </p:spTree>
    <p:extLst>
      <p:ext uri="{BB962C8B-B14F-4D97-AF65-F5344CB8AC3E}">
        <p14:creationId xmlns:p14="http://schemas.microsoft.com/office/powerpoint/2010/main" val="222021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b-NO" dirty="0"/>
              <a:t>Query Optimization</a:t>
            </a:r>
          </a:p>
        </p:txBody>
      </p:sp>
      <p:pic>
        <p:nvPicPr>
          <p:cNvPr id="5" name="Content Placeholder 4"/>
          <p:cNvPicPr>
            <a:picLocks noGrp="1" noChangeAspect="1"/>
          </p:cNvPicPr>
          <p:nvPr>
            <p:ph idx="1"/>
          </p:nvPr>
        </p:nvPicPr>
        <p:blipFill rotWithShape="1">
          <a:blip r:embed="rId2"/>
          <a:srcRect r="980"/>
          <a:stretch/>
        </p:blipFill>
        <p:spPr>
          <a:xfrm>
            <a:off x="1922733" y="1713881"/>
            <a:ext cx="8103583" cy="4828826"/>
          </a:xfrm>
          <a:prstGeom prst="rect">
            <a:avLst/>
          </a:prstGeom>
        </p:spPr>
      </p:pic>
      <p:sp>
        <p:nvSpPr>
          <p:cNvPr id="6" name="Rectangle 5"/>
          <p:cNvSpPr/>
          <p:nvPr/>
        </p:nvSpPr>
        <p:spPr>
          <a:xfrm>
            <a:off x="9160042" y="6176211"/>
            <a:ext cx="1540042" cy="3664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solidFill>
                  <a:prstClr val="white"/>
                </a:solidFill>
              </a:ln>
              <a:solidFill>
                <a:prstClr val="white"/>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ED974814-375B-4A12-AAD8-6808975866A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159559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Query Optimization?</a:t>
            </a:r>
          </a:p>
        </p:txBody>
      </p:sp>
      <p:sp>
        <p:nvSpPr>
          <p:cNvPr id="3" name="Content Placeholder 2"/>
          <p:cNvSpPr>
            <a:spLocks noGrp="1"/>
          </p:cNvSpPr>
          <p:nvPr>
            <p:ph idx="1"/>
          </p:nvPr>
        </p:nvSpPr>
        <p:spPr/>
        <p:txBody>
          <a:bodyPr>
            <a:normAutofit fontScale="70000" lnSpcReduction="20000"/>
          </a:bodyPr>
          <a:lstStyle/>
          <a:p>
            <a:r>
              <a:rPr lang="en-US" dirty="0"/>
              <a:t>Query optimization is the activity of choosing an efficient query execution plan.</a:t>
            </a:r>
          </a:p>
          <a:p>
            <a:pPr lvl="1"/>
            <a:r>
              <a:rPr lang="en-US" dirty="0"/>
              <a:t>Systematic estimation of the cost of different query execution plans and choosing the one with the lowest cost</a:t>
            </a:r>
          </a:p>
          <a:p>
            <a:pPr lvl="1"/>
            <a:r>
              <a:rPr lang="en-US" dirty="0"/>
              <a:t>Estimation of plan cost is based on statistical information about relations (e.g., number of tuples, number of distinct values, etc.)</a:t>
            </a:r>
          </a:p>
          <a:p>
            <a:r>
              <a:rPr lang="en-US" dirty="0"/>
              <a:t>It is about making decisions about data access methods</a:t>
            </a:r>
          </a:p>
          <a:p>
            <a:r>
              <a:rPr lang="en-US" dirty="0"/>
              <a:t>It depends on the file organization</a:t>
            </a:r>
          </a:p>
          <a:p>
            <a:pPr marL="0" indent="0">
              <a:buNone/>
            </a:pPr>
            <a:r>
              <a:rPr lang="en-US" dirty="0">
                <a:solidFill>
                  <a:schemeClr val="accent1">
                    <a:lumMod val="75000"/>
                  </a:schemeClr>
                </a:solidFill>
              </a:rPr>
              <a:t>How it works?</a:t>
            </a:r>
          </a:p>
          <a:p>
            <a:r>
              <a:rPr lang="en-US" dirty="0"/>
              <a:t>SQL queries are decomposed into query blocks</a:t>
            </a:r>
          </a:p>
          <a:p>
            <a:r>
              <a:rPr lang="en-US" dirty="0"/>
              <a:t>Each query block is translated to an equivalent relational algebra expression and represented as a query tree of logical operators</a:t>
            </a:r>
          </a:p>
          <a:p>
            <a:r>
              <a:rPr lang="en-US" dirty="0"/>
              <a:t>Blocks are separately optimized (cost-based query optimization)</a:t>
            </a:r>
          </a:p>
          <a:p>
            <a:pPr lvl="1"/>
            <a:r>
              <a:rPr lang="en-US" dirty="0"/>
              <a:t>Cost estimates should consider disk accesses and cardinality of the relation (tuples)</a:t>
            </a:r>
          </a:p>
          <a:p>
            <a:endParaRPr lang="en-US" dirty="0"/>
          </a:p>
        </p:txBody>
      </p:sp>
      <p:sp>
        <p:nvSpPr>
          <p:cNvPr id="4" name="Slide Number Placeholder 3">
            <a:extLst>
              <a:ext uri="{FF2B5EF4-FFF2-40B4-BE49-F238E27FC236}">
                <a16:creationId xmlns:a16="http://schemas.microsoft.com/office/drawing/2014/main" id="{D2EFE698-E2D2-4DB3-99B0-D45E001B43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313533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Effect transition="in" filter="fade">
                                      <p:cBhvr>
                                        <p:cTn id="68" dur="1000"/>
                                        <p:tgtEl>
                                          <p:spTgt spid="3">
                                            <p:txEl>
                                              <p:pRg st="9" end="9"/>
                                            </p:txEl>
                                          </p:spTgt>
                                        </p:tgtEl>
                                      </p:cBhvr>
                                    </p:animEffect>
                                    <p:anim calcmode="lin" valueType="num">
                                      <p:cBhvr>
                                        <p:cTn id="6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Optimization Example</a:t>
            </a:r>
          </a:p>
        </p:txBody>
      </p:sp>
      <p:sp>
        <p:nvSpPr>
          <p:cNvPr id="3" name="Content Placeholder 2"/>
          <p:cNvSpPr>
            <a:spLocks noGrp="1"/>
          </p:cNvSpPr>
          <p:nvPr>
            <p:ph idx="1"/>
          </p:nvPr>
        </p:nvSpPr>
        <p:spPr/>
        <p:txBody>
          <a:bodyPr>
            <a:normAutofit/>
          </a:bodyPr>
          <a:lstStyle/>
          <a:p>
            <a:r>
              <a:rPr lang="en-US" dirty="0"/>
              <a:t>SQL query transformed into corresponding relational algebra query trees</a:t>
            </a:r>
          </a:p>
        </p:txBody>
      </p:sp>
      <p:pic>
        <p:nvPicPr>
          <p:cNvPr id="5" name="Picture 4"/>
          <p:cNvPicPr>
            <a:picLocks noChangeAspect="1"/>
          </p:cNvPicPr>
          <p:nvPr/>
        </p:nvPicPr>
        <p:blipFill>
          <a:blip r:embed="rId2"/>
          <a:stretch>
            <a:fillRect/>
          </a:stretch>
        </p:blipFill>
        <p:spPr>
          <a:xfrm>
            <a:off x="6559981" y="2751513"/>
            <a:ext cx="5322120" cy="3926733"/>
          </a:xfrm>
          <a:prstGeom prst="rect">
            <a:avLst/>
          </a:prstGeom>
        </p:spPr>
      </p:pic>
      <p:sp>
        <p:nvSpPr>
          <p:cNvPr id="6" name="Right Arrow 5"/>
          <p:cNvSpPr/>
          <p:nvPr/>
        </p:nvSpPr>
        <p:spPr>
          <a:xfrm>
            <a:off x="4625923" y="4021056"/>
            <a:ext cx="1771049" cy="68339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white"/>
                </a:solidFill>
                <a:effectLst/>
                <a:uLnTx/>
                <a:uFillTx/>
                <a:latin typeface="Calibri"/>
                <a:ea typeface="+mn-ea"/>
                <a:cs typeface="+mn-cs"/>
              </a:rPr>
              <a:t>Canonical tree</a:t>
            </a:r>
          </a:p>
        </p:txBody>
      </p:sp>
      <p:sp>
        <p:nvSpPr>
          <p:cNvPr id="7" name="Rectangle 6"/>
          <p:cNvSpPr/>
          <p:nvPr/>
        </p:nvSpPr>
        <p:spPr>
          <a:xfrm>
            <a:off x="391502" y="3248313"/>
            <a:ext cx="5119946"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525"/>
                </a:solidFill>
                <a:effectLst/>
                <a:uLnTx/>
                <a:uFillTx/>
                <a:latin typeface="CMBX12"/>
                <a:ea typeface="+mn-ea"/>
                <a:cs typeface="+mn-cs"/>
              </a:rPr>
              <a:t>SELECT </a:t>
            </a:r>
            <a:r>
              <a:rPr kumimoji="0" lang="en-US" sz="1800" b="0" i="0" u="none" strike="noStrike" kern="1200" cap="none" spc="0" normalizeH="0" baseline="0" noProof="0" dirty="0">
                <a:ln>
                  <a:noFill/>
                </a:ln>
                <a:solidFill>
                  <a:srgbClr val="252525"/>
                </a:solidFill>
                <a:effectLst/>
                <a:uLnTx/>
                <a:uFillTx/>
                <a:latin typeface="CMR17"/>
                <a:ea typeface="+mn-ea"/>
                <a:cs typeface="+mn-cs"/>
              </a:rPr>
              <a:t>ENAME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252525"/>
                </a:solidFill>
                <a:effectLst/>
                <a:uLnTx/>
                <a:uFillTx/>
                <a:latin typeface="CMBX12"/>
                <a:ea typeface="+mn-ea"/>
                <a:cs typeface="+mn-cs"/>
              </a:rPr>
              <a:t>FROM </a:t>
            </a:r>
            <a:r>
              <a:rPr kumimoji="0" lang="nb-NO" sz="1800" b="0" i="0" u="none" strike="noStrike" kern="1200" cap="none" spc="0" normalizeH="0" baseline="0" noProof="0" dirty="0">
                <a:ln>
                  <a:noFill/>
                </a:ln>
                <a:solidFill>
                  <a:srgbClr val="252525"/>
                </a:solidFill>
                <a:effectLst/>
                <a:uLnTx/>
                <a:uFillTx/>
                <a:latin typeface="CMR17"/>
                <a:ea typeface="+mn-ea"/>
                <a:cs typeface="+mn-cs"/>
              </a:rPr>
              <a:t>EMPLOYEE, WORKSON, PROJECT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252525"/>
                </a:solidFill>
                <a:effectLst/>
                <a:uLnTx/>
                <a:uFillTx/>
                <a:latin typeface="CMBX12"/>
                <a:ea typeface="+mn-ea"/>
                <a:cs typeface="+mn-cs"/>
              </a:rPr>
              <a:t>WHERE </a:t>
            </a:r>
            <a:r>
              <a:rPr kumimoji="0" lang="nb-NO" sz="1800" b="0" i="0" u="none" strike="noStrike" kern="1200" cap="none" spc="0" normalizeH="0" baseline="0" noProof="0" dirty="0">
                <a:ln>
                  <a:noFill/>
                </a:ln>
                <a:solidFill>
                  <a:srgbClr val="252525"/>
                </a:solidFill>
                <a:effectLst/>
                <a:uLnTx/>
                <a:uFillTx/>
                <a:latin typeface="CMR17"/>
                <a:ea typeface="+mn-ea"/>
                <a:cs typeface="+mn-cs"/>
              </a:rPr>
              <a:t>PNAME = ‘</a:t>
            </a:r>
            <a:r>
              <a:rPr kumimoji="0" lang="nb-NO" sz="1800" b="0" i="1" u="none" strike="noStrike" kern="1200" cap="none" spc="0" normalizeH="0" baseline="0" noProof="0" dirty="0">
                <a:ln>
                  <a:noFill/>
                </a:ln>
                <a:solidFill>
                  <a:srgbClr val="252525"/>
                </a:solidFill>
                <a:effectLst/>
                <a:uLnTx/>
                <a:uFillTx/>
                <a:latin typeface="CMTI12"/>
                <a:ea typeface="+mn-ea"/>
                <a:cs typeface="+mn-cs"/>
              </a:rPr>
              <a:t>database</a:t>
            </a:r>
            <a:r>
              <a:rPr kumimoji="0" lang="nb-NO" sz="1800" b="0" i="0" u="none" strike="noStrike" kern="1200" cap="none" spc="0" normalizeH="0" baseline="0" noProof="0" dirty="0">
                <a:ln>
                  <a:noFill/>
                </a:ln>
                <a:solidFill>
                  <a:srgbClr val="252525"/>
                </a:solidFill>
                <a:effectLst/>
                <a:uLnTx/>
                <a:uFillTx/>
                <a:latin typeface="CMR17"/>
                <a:ea typeface="+mn-ea"/>
                <a:cs typeface="+mn-cs"/>
              </a:rPr>
              <a:t>’ AND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MR17"/>
                <a:ea typeface="+mn-ea"/>
                <a:cs typeface="+mn-cs"/>
              </a:rPr>
              <a:t>PNUM = PNO AND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MR17"/>
                <a:ea typeface="+mn-ea"/>
                <a:cs typeface="+mn-cs"/>
              </a:rPr>
              <a:t>ENO = ENUM AND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252525"/>
                </a:solidFill>
                <a:effectLst/>
                <a:uLnTx/>
                <a:uFillTx/>
                <a:latin typeface="CMR17"/>
                <a:ea typeface="+mn-ea"/>
                <a:cs typeface="+mn-cs"/>
              </a:rPr>
              <a:t>BDATE </a:t>
            </a:r>
            <a:r>
              <a:rPr kumimoji="0" lang="nb-NO" sz="1800" b="0" i="1" u="none" strike="noStrike" kern="1200" cap="none" spc="0" normalizeH="0" baseline="0" noProof="0" dirty="0">
                <a:ln>
                  <a:noFill/>
                </a:ln>
                <a:solidFill>
                  <a:srgbClr val="252525"/>
                </a:solidFill>
                <a:effectLst/>
                <a:uLnTx/>
                <a:uFillTx/>
                <a:latin typeface="CMMI12"/>
                <a:ea typeface="+mn-ea"/>
                <a:cs typeface="+mn-cs"/>
              </a:rPr>
              <a:t>&gt; </a:t>
            </a:r>
            <a:r>
              <a:rPr kumimoji="0" lang="nb-NO" sz="1800" b="0" i="0" u="none" strike="noStrike" kern="1200" cap="none" spc="0" normalizeH="0" baseline="0" noProof="0" dirty="0">
                <a:ln>
                  <a:noFill/>
                </a:ln>
                <a:solidFill>
                  <a:srgbClr val="252525"/>
                </a:solidFill>
                <a:effectLst/>
                <a:uLnTx/>
                <a:uFillTx/>
                <a:latin typeface="CMR17"/>
                <a:ea typeface="+mn-ea"/>
                <a:cs typeface="+mn-cs"/>
              </a:rPr>
              <a:t>‘1965’</a:t>
            </a:r>
            <a:endParaRPr kumimoji="0" lang="nb-NO" sz="1800" b="0" i="0" u="none" strike="noStrike" kern="1200" cap="none" spc="0" normalizeH="0" baseline="0" noProof="0" dirty="0">
              <a:ln>
                <a:noFill/>
              </a:ln>
              <a:solidFill>
                <a:srgbClr val="252525"/>
              </a:solidFill>
              <a:effectLst/>
              <a:uLnTx/>
              <a:uFillTx/>
              <a:latin typeface="Calibri"/>
              <a:ea typeface="+mn-ea"/>
              <a:cs typeface="+mn-cs"/>
            </a:endParaRPr>
          </a:p>
        </p:txBody>
      </p:sp>
      <p:sp>
        <p:nvSpPr>
          <p:cNvPr id="9" name="Rectangle 8"/>
          <p:cNvSpPr/>
          <p:nvPr/>
        </p:nvSpPr>
        <p:spPr>
          <a:xfrm>
            <a:off x="1968691" y="5996226"/>
            <a:ext cx="6370323" cy="86177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MR17"/>
                <a:ea typeface="+mn-ea"/>
                <a:cs typeface="+mn-cs"/>
              </a:rPr>
              <a:t>This query tree (procedure) will compute the correct result.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MR17"/>
                <a:ea typeface="+mn-ea"/>
                <a:cs typeface="+mn-cs"/>
              </a:rPr>
              <a:t>However, the performance will be very poor.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CMR17"/>
                <a:ea typeface="+mn-ea"/>
                <a:cs typeface="+mn-cs"/>
                <a:sym typeface="Wingdings" panose="05000000000000000000" pitchFamily="2" charset="2"/>
              </a:rPr>
              <a:t></a:t>
            </a:r>
            <a:r>
              <a:rPr kumimoji="0" lang="nb-NO" sz="1600" b="0" i="1" u="none" strike="noStrike" kern="1200" cap="none" spc="0" normalizeH="0" baseline="0" noProof="0" dirty="0">
                <a:ln>
                  <a:noFill/>
                </a:ln>
                <a:solidFill>
                  <a:srgbClr val="FF0000"/>
                </a:solidFill>
                <a:effectLst/>
                <a:uLnTx/>
                <a:uFillTx/>
                <a:latin typeface="CMSY10"/>
                <a:ea typeface="+mn-ea"/>
                <a:cs typeface="+mn-cs"/>
              </a:rPr>
              <a:t> </a:t>
            </a:r>
            <a:r>
              <a:rPr kumimoji="0" lang="en-US" sz="1600" b="0" i="1" u="none" strike="noStrike" kern="1200" cap="none" spc="0" normalizeH="0" baseline="0" dirty="0">
                <a:ln>
                  <a:noFill/>
                </a:ln>
                <a:solidFill>
                  <a:srgbClr val="FF0000"/>
                </a:solidFill>
                <a:effectLst/>
                <a:uLnTx/>
                <a:uFillTx/>
                <a:latin typeface="CMTI12"/>
                <a:ea typeface="+mn-ea"/>
                <a:cs typeface="+mn-cs"/>
              </a:rPr>
              <a:t>needs optimization !</a:t>
            </a:r>
            <a:endParaRPr kumimoji="0" lang="en-US" sz="1600" b="0" i="0" u="none" strike="noStrike" kern="1200" cap="none" spc="0" normalizeH="0" baseline="0" dirty="0">
              <a:ln>
                <a:noFill/>
              </a:ln>
              <a:solidFill>
                <a:srgbClr val="FF0000"/>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168404AF-59F8-4B8F-A5A8-8025AE78300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368978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ircle(in)">
                                      <p:cBhvr>
                                        <p:cTn id="3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5C916-3AB6-1895-2133-1E58ACFA417C}"/>
              </a:ext>
            </a:extLst>
          </p:cNvPr>
          <p:cNvSpPr>
            <a:spLocks noGrp="1"/>
          </p:cNvSpPr>
          <p:nvPr>
            <p:ph idx="1"/>
          </p:nvPr>
        </p:nvSpPr>
        <p:spPr/>
        <p:txBody>
          <a:bodyPr/>
          <a:lstStyle/>
          <a:p>
            <a:r>
              <a:rPr lang="en-US" dirty="0"/>
              <a:t>Algorithm</a:t>
            </a:r>
          </a:p>
        </p:txBody>
      </p:sp>
      <p:sp>
        <p:nvSpPr>
          <p:cNvPr id="3" name="Slide Number Placeholder 2">
            <a:extLst>
              <a:ext uri="{FF2B5EF4-FFF2-40B4-BE49-F238E27FC236}">
                <a16:creationId xmlns:a16="http://schemas.microsoft.com/office/drawing/2014/main" id="{7A5A3A04-2B9E-4B04-061E-8202AADFCF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1074034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F761-BD2F-FAAE-A531-64D8428DB4A8}"/>
              </a:ext>
            </a:extLst>
          </p:cNvPr>
          <p:cNvSpPr>
            <a:spLocks noGrp="1"/>
          </p:cNvSpPr>
          <p:nvPr>
            <p:ph type="title"/>
          </p:nvPr>
        </p:nvSpPr>
        <p:spPr/>
        <p:txBody>
          <a:bodyPr/>
          <a:lstStyle/>
          <a:p>
            <a:r>
              <a:rPr lang="en-US" dirty="0"/>
              <a:t>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12A2C2-A58D-FB95-C24C-3283CAF506ED}"/>
                  </a:ext>
                </a:extLst>
              </p:cNvPr>
              <p:cNvSpPr>
                <a:spLocks noGrp="1"/>
              </p:cNvSpPr>
              <p:nvPr>
                <p:ph idx="1"/>
              </p:nvPr>
            </p:nvSpPr>
            <p:spPr/>
            <p:txBody>
              <a:bodyPr>
                <a:normAutofit/>
              </a:bodyPr>
              <a:lstStyle/>
              <a:p>
                <a:pPr marL="514350" indent="-514350">
                  <a:buFont typeface="+mj-lt"/>
                  <a:buAutoNum type="arabicPeriod"/>
                </a:pPr>
                <a:r>
                  <a:rPr lang="en-US" b="1" dirty="0"/>
                  <a:t>Start with canonical form</a:t>
                </a:r>
              </a:p>
              <a:p>
                <a:pPr marL="514350" indent="-514350">
                  <a:buFont typeface="+mj-lt"/>
                  <a:buAutoNum type="arabicPeriod"/>
                </a:pPr>
                <a:r>
                  <a:rPr lang="en-US" b="1" dirty="0"/>
                  <a:t>Break </a:t>
                </a:r>
                <a14:m>
                  <m:oMath xmlns:m="http://schemas.openxmlformats.org/officeDocument/2006/math">
                    <m:r>
                      <a:rPr lang="en-US" b="1" i="1" smtClean="0">
                        <a:latin typeface="Cambria Math" panose="02040503050406030204" pitchFamily="18" charset="0"/>
                        <a:ea typeface="Cambria Math" panose="02040503050406030204" pitchFamily="18" charset="0"/>
                      </a:rPr>
                      <m:t>𝝈</m:t>
                    </m:r>
                  </m:oMath>
                </a14:m>
                <a:r>
                  <a:rPr lang="en-US" b="1" dirty="0"/>
                  <a:t> into cascade of </a:t>
                </a:r>
                <a14:m>
                  <m:oMath xmlns:m="http://schemas.openxmlformats.org/officeDocument/2006/math">
                    <m:r>
                      <a:rPr lang="en-US" b="1" i="1">
                        <a:latin typeface="Cambria Math" panose="02040503050406030204" pitchFamily="18" charset="0"/>
                        <a:ea typeface="Cambria Math" panose="02040503050406030204" pitchFamily="18" charset="0"/>
                      </a:rPr>
                      <m:t>𝝈</m:t>
                    </m:r>
                  </m:oMath>
                </a14:m>
                <a:r>
                  <a:rPr lang="en-US" b="1" dirty="0"/>
                  <a:t> </a:t>
                </a:r>
                <a:r>
                  <a:rPr lang="en-US" dirty="0"/>
                  <a:t>(Rule 1)</a:t>
                </a:r>
              </a:p>
              <a:p>
                <a:pPr marL="514350" indent="-514350">
                  <a:buFont typeface="+mj-lt"/>
                  <a:buAutoNum type="arabicPeriod"/>
                </a:pPr>
                <a:r>
                  <a:rPr lang="en-US" dirty="0"/>
                  <a:t>Use rules 2, 4, 6 and 9 to </a:t>
                </a:r>
                <a:r>
                  <a:rPr lang="en-US" b="1" dirty="0"/>
                  <a:t>move </a:t>
                </a:r>
                <a14:m>
                  <m:oMath xmlns:m="http://schemas.openxmlformats.org/officeDocument/2006/math">
                    <m:r>
                      <a:rPr lang="en-US" b="1" i="1">
                        <a:latin typeface="Cambria Math" panose="02040503050406030204" pitchFamily="18" charset="0"/>
                        <a:ea typeface="Cambria Math" panose="02040503050406030204" pitchFamily="18" charset="0"/>
                      </a:rPr>
                      <m:t>𝝈</m:t>
                    </m:r>
                  </m:oMath>
                </a14:m>
                <a:r>
                  <a:rPr lang="en-US" b="1" dirty="0"/>
                  <a:t> as far down in the tree as possible</a:t>
                </a:r>
                <a:r>
                  <a:rPr lang="en-US" dirty="0"/>
                  <a:t>.</a:t>
                </a:r>
              </a:p>
              <a:p>
                <a:pPr marL="514350" indent="-514350">
                  <a:buFont typeface="+mj-lt"/>
                  <a:buAutoNum type="arabicPeriod"/>
                </a:pPr>
                <a:r>
                  <a:rPr lang="en-US" b="1" dirty="0"/>
                  <a:t>Convert select-CP(Cartesian product) to join</a:t>
                </a:r>
                <a:r>
                  <a:rPr lang="en-US" dirty="0"/>
                  <a:t>: </a:t>
                </a:r>
              </a:p>
              <a:p>
                <a:pPr marL="882641" lvl="1" indent="-514350"/>
                <a:r>
                  <a:rPr lang="en-US" dirty="0"/>
                  <a:t>Replace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nb-NO" b="0" i="1" smtClean="0">
                        <a:latin typeface="Cambria Math" panose="02040503050406030204" pitchFamily="18" charset="0"/>
                        <a:ea typeface="Cambria Math" panose="02040503050406030204" pitchFamily="18" charset="0"/>
                      </a:rPr>
                      <m:t>−×</m:t>
                    </m:r>
                  </m:oMath>
                </a14:m>
                <a:r>
                  <a:rPr lang="en-US" dirty="0"/>
                  <a:t>” by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t>
                </a:r>
              </a:p>
              <a:p>
                <a:pPr marL="514350" indent="-514350">
                  <a:buFont typeface="+mj-lt"/>
                  <a:buAutoNum type="arabicPeriod"/>
                </a:pPr>
                <a:r>
                  <a:rPr lang="en-US" dirty="0"/>
                  <a:t>Rearrange leaf nodes so most restrictive </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dirty="0"/>
                  <a:t> are executed first (produce fewest tuples)</a:t>
                </a:r>
              </a:p>
            </p:txBody>
          </p:sp>
        </mc:Choice>
        <mc:Fallback xmlns="">
          <p:sp>
            <p:nvSpPr>
              <p:cNvPr id="3" name="Content Placeholder 2">
                <a:extLst>
                  <a:ext uri="{FF2B5EF4-FFF2-40B4-BE49-F238E27FC236}">
                    <a16:creationId xmlns:a16="http://schemas.microsoft.com/office/drawing/2014/main" id="{1612A2C2-A58D-FB95-C24C-3283CAF506ED}"/>
                  </a:ext>
                </a:extLst>
              </p:cNvPr>
              <p:cNvSpPr>
                <a:spLocks noGrp="1" noRot="1" noChangeAspect="1" noMove="1" noResize="1" noEditPoints="1" noAdjustHandles="1" noChangeArrowheads="1" noChangeShapeType="1" noTextEdit="1"/>
              </p:cNvSpPr>
              <p:nvPr>
                <p:ph idx="1"/>
              </p:nvPr>
            </p:nvSpPr>
            <p:spPr>
              <a:blipFill>
                <a:blip r:embed="rId2"/>
                <a:stretch>
                  <a:fillRect l="-1081" t="-30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6EDAE9-1F81-A332-4AC0-F4F8ED33A2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130431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5C916-3AB6-1895-2133-1E58ACFA417C}"/>
              </a:ext>
            </a:extLst>
          </p:cNvPr>
          <p:cNvSpPr>
            <a:spLocks noGrp="1"/>
          </p:cNvSpPr>
          <p:nvPr>
            <p:ph idx="1"/>
          </p:nvPr>
        </p:nvSpPr>
        <p:spPr/>
        <p:txBody>
          <a:bodyPr/>
          <a:lstStyle/>
          <a:p>
            <a:r>
              <a:rPr lang="en-US" dirty="0"/>
              <a:t>Example</a:t>
            </a:r>
          </a:p>
        </p:txBody>
      </p:sp>
      <p:sp>
        <p:nvSpPr>
          <p:cNvPr id="3" name="Slide Number Placeholder 2">
            <a:extLst>
              <a:ext uri="{FF2B5EF4-FFF2-40B4-BE49-F238E27FC236}">
                <a16:creationId xmlns:a16="http://schemas.microsoft.com/office/drawing/2014/main" id="{7A5A3A04-2B9E-4B04-061E-8202AADFCF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70B66-0019-4FA2-8F09-A8AEF25B5BFF}" type="slidenum">
              <a:rPr kumimoji="0" lang="nb-NO" sz="1067" b="0" i="0" u="none" strike="noStrike" kern="1200" cap="none" spc="0" normalizeH="0" baseline="0" noProof="0" smtClean="0">
                <a:ln>
                  <a:noFill/>
                </a:ln>
                <a:solidFill>
                  <a:srgbClr val="25252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nb-NO" sz="1067" b="0" i="0" u="none" strike="noStrike" kern="1200" cap="none" spc="0" normalizeH="0" baseline="0" noProof="0">
              <a:ln>
                <a:noFill/>
              </a:ln>
              <a:solidFill>
                <a:srgbClr val="252525"/>
              </a:solidFill>
              <a:effectLst/>
              <a:uLnTx/>
              <a:uFillTx/>
              <a:latin typeface="Calibri"/>
              <a:ea typeface="+mn-ea"/>
              <a:cs typeface="+mn-cs"/>
            </a:endParaRPr>
          </a:p>
        </p:txBody>
      </p:sp>
    </p:spTree>
    <p:extLst>
      <p:ext uri="{BB962C8B-B14F-4D97-AF65-F5344CB8AC3E}">
        <p14:creationId xmlns:p14="http://schemas.microsoft.com/office/powerpoint/2010/main" val="20782891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215372"/>
            <a:ext cx="7844971" cy="1097279"/>
          </a:xfrm>
        </p:spPr>
        <p:txBody>
          <a:bodyPr>
            <a:normAutofit/>
          </a:bodyPr>
          <a:lstStyle/>
          <a:p>
            <a:r>
              <a:rPr kumimoji="0" lang="en-US" sz="3400" b="1" i="0" u="none" strike="noStrike" kern="1200" cap="none" spc="0" normalizeH="0" baseline="0" noProof="0" dirty="0">
                <a:ln>
                  <a:noFill/>
                </a:ln>
                <a:solidFill>
                  <a:srgbClr val="007FA3"/>
                </a:solidFill>
                <a:effectLst/>
                <a:uLnTx/>
                <a:uFillTx/>
                <a:latin typeface="Times New Roman"/>
                <a:cs typeface="Times New Roman"/>
                <a:sym typeface="Times New Roman"/>
              </a:rPr>
              <a:t>Query Optimization Example </a:t>
            </a:r>
            <a:r>
              <a:rPr kumimoji="0" lang="en-US" sz="2000" b="1" i="0" u="none" strike="noStrike" kern="1200" cap="none" spc="0" normalizeH="0" baseline="0" noProof="0" dirty="0">
                <a:ln>
                  <a:noFill/>
                </a:ln>
                <a:solidFill>
                  <a:srgbClr val="007FA3"/>
                </a:solidFill>
                <a:effectLst/>
                <a:uLnTx/>
                <a:uFillTx/>
                <a:latin typeface="Times New Roman"/>
                <a:cs typeface="Times New Roman"/>
                <a:sym typeface="Times New Roman"/>
              </a:rPr>
              <a:t>(</a:t>
            </a:r>
            <a:r>
              <a:rPr kumimoji="0" lang="en-IN" sz="2000" b="0" i="0" u="none" strike="noStrike" kern="1200" cap="none" spc="0" normalizeH="0" baseline="0" noProof="0" dirty="0">
                <a:ln>
                  <a:noFill/>
                </a:ln>
                <a:solidFill>
                  <a:srgbClr val="007FA3"/>
                </a:solidFill>
                <a:effectLst/>
                <a:uLnTx/>
                <a:uFillTx/>
                <a:latin typeface="Times New Roman"/>
                <a:cs typeface="Times New Roman"/>
                <a:sym typeface="Times New Roman"/>
              </a:rPr>
              <a:t>1 of 7)</a:t>
            </a:r>
            <a:endParaRPr lang="en-US" sz="2000" dirty="0"/>
          </a:p>
        </p:txBody>
      </p:sp>
      <p:sp>
        <p:nvSpPr>
          <p:cNvPr id="5" name="Text Placeholder 4"/>
          <p:cNvSpPr>
            <a:spLocks noGrp="1"/>
          </p:cNvSpPr>
          <p:nvPr>
            <p:ph type="body" idx="1"/>
          </p:nvPr>
        </p:nvSpPr>
        <p:spPr>
          <a:xfrm>
            <a:off x="1981200" y="1600201"/>
            <a:ext cx="8229600" cy="923544"/>
          </a:xfrm>
        </p:spPr>
        <p:txBody>
          <a:bodyPr/>
          <a:lstStyle/>
          <a:p>
            <a:pPr marL="0" indent="0">
              <a:buNone/>
              <a:tabLst/>
            </a:pPr>
            <a:r>
              <a:rPr lang="en-US" altLang="en-US" sz="2400" dirty="0"/>
              <a:t>For prospective renters of flats, find properties that match requirements and owned by C</a:t>
            </a:r>
            <a:r>
              <a:rPr lang="en-US" altLang="en-US" sz="100" dirty="0"/>
              <a:t> </a:t>
            </a:r>
            <a:r>
              <a:rPr lang="en-US" altLang="en-US" sz="2400" dirty="0"/>
              <a:t>O93</a:t>
            </a:r>
            <a:endParaRPr lang="en-US" altLang="en-US" sz="2400" b="1" dirty="0"/>
          </a:p>
        </p:txBody>
      </p:sp>
      <p:pic>
        <p:nvPicPr>
          <p:cNvPr id="3" name="Picture 2" descr="Computer code has 8 lines as follows. Line 1. SELECT p period property No comma p period street. Line 2. FROM Client c comma Viewing v comma Property For Rent p. Line 3. WHERE c period p r e f Type = single quote Flat single quote AND. Line 4, indented once. c period client No equals v period client No AND. Line 5, indented once. v period property No = p period property No AND. Line 6, indented once. c period max Rent right angle bracket equals p period rent AND. Line 7, indented once. c p r e f Type = p period type AND. Line 8, indented once. p period owner No equals single quote C O 93 single quote semicolon."/>
          <p:cNvPicPr>
            <a:picLocks noChangeAspect="1"/>
          </p:cNvPicPr>
          <p:nvPr/>
        </p:nvPicPr>
        <p:blipFill rotWithShape="1">
          <a:blip r:embed="rId2"/>
          <a:srcRect t="2786" r="2080" b="4472"/>
          <a:stretch/>
        </p:blipFill>
        <p:spPr>
          <a:xfrm>
            <a:off x="2775756" y="2698956"/>
            <a:ext cx="6255858" cy="3392129"/>
          </a:xfrm>
          <a:prstGeom prst="rect">
            <a:avLst/>
          </a:prstGeom>
        </p:spPr>
      </p:pic>
    </p:spTree>
    <p:extLst>
      <p:ext uri="{BB962C8B-B14F-4D97-AF65-F5344CB8AC3E}">
        <p14:creationId xmlns:p14="http://schemas.microsoft.com/office/powerpoint/2010/main" val="2818450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981200" y="215372"/>
            <a:ext cx="7990114" cy="1097279"/>
          </a:xfrm>
        </p:spPr>
        <p:txBody>
          <a:bodyPr anchor="b">
            <a:normAutofit/>
          </a:bodyPr>
          <a:lstStyle/>
          <a:p>
            <a:r>
              <a:rPr lang="en-US" dirty="0"/>
              <a:t>Query Optimization Example </a:t>
            </a:r>
            <a:r>
              <a:rPr lang="en-US" sz="2000" dirty="0"/>
              <a:t>(</a:t>
            </a:r>
            <a:r>
              <a:rPr lang="en-IN" sz="2000" b="0" dirty="0"/>
              <a:t>2 of 7)</a:t>
            </a:r>
            <a:endParaRPr lang="en-US" sz="2000" dirty="0"/>
          </a:p>
        </p:txBody>
      </p:sp>
      <p:pic>
        <p:nvPicPr>
          <p:cNvPr id="4" name="Picture 4" descr="A canonical relational algebra tree. The tree’s flow from top to bottom is expressed in the following list. From nodes C and V to open node. From open node and node P to open node. From open node to Sigma sub, start expression, c period p r e f Type equals single quote Flat single quote, caret c period client No equals v period client No, caret v period property No equals p period property No, caret c period m a x Rent right angle bracket equals p period rent, caret c period p r e f Type equals p period type, caret p period owner No equals single quotes C O 93 single quote, end expression. From previous node, to the product operator of p period property No, p period stre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703" y="1685437"/>
            <a:ext cx="3117273" cy="4485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A relational algebra tree formed by pushing Selections down. The tree is expressed in the following list. From node C to node, Sigma sub, start expression, c period p r e f Type equals single quote Flat single quote, end expression. From previous end node and node V to open node. From open node to node Sigma sub, start expression, c period client No equals v period client No, end expression. On the same level, from node P to node Sigma sub, start expression, p period owner No equals single quotes CO93 single quote, end expression. From two previous end nodes to open node. From open node to node Sigma sub, start expression, v period property No equals p period property No, end expression. From previous end node to node Sigma sub, start expression, c period m a x Rent right angle bracket equals p period rent, caret c period p r e f Type equals p period type, end expression. From previous node, to the product operator of p period property No, p period stre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066" y="1684280"/>
            <a:ext cx="3351068" cy="4494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0073375-A2D0-60A6-7B60-642954113A77}"/>
              </a:ext>
            </a:extLst>
          </p:cNvPr>
          <p:cNvSpPr txBox="1"/>
          <p:nvPr/>
        </p:nvSpPr>
        <p:spPr>
          <a:xfrm>
            <a:off x="2798617" y="5860473"/>
            <a:ext cx="30202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(a) canonical relational algebra tree</a:t>
            </a:r>
          </a:p>
        </p:txBody>
      </p:sp>
      <p:sp>
        <p:nvSpPr>
          <p:cNvPr id="3" name="TextBox 2">
            <a:extLst>
              <a:ext uri="{FF2B5EF4-FFF2-40B4-BE49-F238E27FC236}">
                <a16:creationId xmlns:a16="http://schemas.microsoft.com/office/drawing/2014/main" id="{B9631607-5022-F804-30EF-F55FBAAEA129}"/>
              </a:ext>
            </a:extLst>
          </p:cNvPr>
          <p:cNvSpPr txBox="1"/>
          <p:nvPr/>
        </p:nvSpPr>
        <p:spPr>
          <a:xfrm>
            <a:off x="7051962" y="5860473"/>
            <a:ext cx="48444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(b) relational algebra tree formed by pushing Selections down</a:t>
            </a:r>
          </a:p>
        </p:txBody>
      </p:sp>
    </p:spTree>
    <p:extLst>
      <p:ext uri="{BB962C8B-B14F-4D97-AF65-F5344CB8AC3E}">
        <p14:creationId xmlns:p14="http://schemas.microsoft.com/office/powerpoint/2010/main" val="3437759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259C-0D03-82D3-71D8-0835C210BAB7}"/>
              </a:ext>
            </a:extLst>
          </p:cNvPr>
          <p:cNvSpPr>
            <a:spLocks noGrp="1"/>
          </p:cNvSpPr>
          <p:nvPr>
            <p:ph type="title"/>
          </p:nvPr>
        </p:nvSpPr>
        <p:spPr/>
        <p:txBody>
          <a:bodyPr/>
          <a:lstStyle/>
          <a:p>
            <a:r>
              <a:rPr lang="en-US" dirty="0"/>
              <a:t>Query Optimization Example </a:t>
            </a:r>
            <a:r>
              <a:rPr kumimoji="0" lang="en-US" sz="2000" b="1" i="0" u="none" strike="noStrike" kern="1200" cap="none" spc="0" normalizeH="0" baseline="0" noProof="0" dirty="0">
                <a:ln>
                  <a:noFill/>
                </a:ln>
                <a:solidFill>
                  <a:srgbClr val="007FA3"/>
                </a:solidFill>
                <a:effectLst/>
                <a:uLnTx/>
                <a:uFillTx/>
                <a:latin typeface="Times New Roman"/>
                <a:cs typeface="Times New Roman"/>
                <a:sym typeface="Times New Roman"/>
              </a:rPr>
              <a:t>(</a:t>
            </a:r>
            <a:r>
              <a:rPr kumimoji="0" lang="en-IN" sz="2000" b="0" i="0" u="none" strike="noStrike" kern="1200" cap="none" spc="0" normalizeH="0" baseline="0" noProof="0" dirty="0">
                <a:ln>
                  <a:noFill/>
                </a:ln>
                <a:solidFill>
                  <a:srgbClr val="007FA3"/>
                </a:solidFill>
                <a:effectLst/>
                <a:uLnTx/>
                <a:uFillTx/>
                <a:latin typeface="Times New Roman"/>
                <a:cs typeface="Times New Roman"/>
                <a:sym typeface="Times New Roman"/>
              </a:rPr>
              <a:t>3 of 7)</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AC0115D-4C89-75DE-2C30-5925DA3C73C3}"/>
                  </a:ext>
                </a:extLst>
              </p:cNvPr>
              <p:cNvSpPr>
                <a:spLocks noGrp="1"/>
              </p:cNvSpPr>
              <p:nvPr>
                <p:ph type="body" idx="1"/>
              </p:nvPr>
            </p:nvSpPr>
            <p:spPr/>
            <p:txBody>
              <a:bodyPr/>
              <a:lstStyle/>
              <a:p>
                <a:r>
                  <a:rPr lang="en-US" sz="2000" dirty="0"/>
                  <a:t>We can represent this query as the canonical relational algebra tree shown in Figure 23.4(a). We now use the following transformation rules to improve the efficiency of the execution strategy:</a:t>
                </a:r>
              </a:p>
              <a:p>
                <a:r>
                  <a:rPr lang="en-US" sz="2000" dirty="0"/>
                  <a:t>(1) (a) Rule 1, to split the conjunction of Selection operations into individual Selection operations.</a:t>
                </a:r>
              </a:p>
              <a:p>
                <a:pPr lvl="1"/>
                <a:r>
                  <a:rPr lang="en-US" sz="2000" dirty="0"/>
                  <a:t>(b) </a:t>
                </a:r>
                <a:r>
                  <a:rPr lang="en-US" sz="2000" dirty="0">
                    <a:hlinkClick r:id="rId2" action="ppaction://hlinksldjump"/>
                  </a:rPr>
                  <a:t>Rule 2</a:t>
                </a:r>
                <a:r>
                  <a:rPr lang="en-US" sz="2000" dirty="0"/>
                  <a:t> and </a:t>
                </a:r>
                <a:r>
                  <a:rPr lang="en-US" sz="2000" dirty="0">
                    <a:hlinkClick r:id="rId3" action="ppaction://hlinksldjump"/>
                  </a:rPr>
                  <a:t>Rule 6</a:t>
                </a:r>
                <a:r>
                  <a:rPr lang="en-US" sz="2000" dirty="0"/>
                  <a:t>, to reorder the Selection operations and then commute the Selections and Cartesian products.</a:t>
                </a:r>
              </a:p>
              <a:p>
                <a:pPr lvl="2"/>
                <a:r>
                  <a:rPr lang="en-US" sz="2000" dirty="0"/>
                  <a:t>Rule 6: Commutativity of Selection and Theta join (or Cartesian product).</a:t>
                </a:r>
              </a:p>
              <a:p>
                <a:pPr lvl="2"/>
                <a:r>
                  <a:rPr lang="en-US" sz="2000" dirty="0"/>
                  <a:t>Rule 2: Commutativity of Selection (The order of the conditions can be exchanged).</a:t>
                </a:r>
              </a:p>
              <a:p>
                <a:pPr lvl="1"/>
                <a:r>
                  <a:rPr lang="en-US" sz="2000" dirty="0"/>
                  <a:t>move the selection </a:t>
                </a:r>
                <a14:m>
                  <m:oMath xmlns:m="http://schemas.openxmlformats.org/officeDocument/2006/math">
                    <m:r>
                      <a:rPr lang="en-US" sz="2000" i="1">
                        <a:latin typeface="Cambria Math" panose="02040503050406030204" pitchFamily="18" charset="0"/>
                        <a:ea typeface="Cambria Math" panose="02040503050406030204" pitchFamily="18" charset="0"/>
                      </a:rPr>
                      <m:t>𝜎</m:t>
                    </m:r>
                  </m:oMath>
                </a14:m>
                <a:r>
                  <a:rPr lang="en-US" sz="2000" dirty="0"/>
                  <a:t> as far down in the tree as possible.</a:t>
                </a:r>
              </a:p>
              <a:p>
                <a:pPr lvl="1"/>
                <a:r>
                  <a:rPr lang="en-US" sz="2000" dirty="0"/>
                  <a:t>The result of these steps is shown in Figure (b).</a:t>
                </a:r>
              </a:p>
              <a:p>
                <a:endParaRPr lang="en-US" dirty="0"/>
              </a:p>
              <a:p>
                <a:endParaRPr lang="en-US" dirty="0"/>
              </a:p>
            </p:txBody>
          </p:sp>
        </mc:Choice>
        <mc:Fallback xmlns="">
          <p:sp>
            <p:nvSpPr>
              <p:cNvPr id="3" name="Text Placeholder 2">
                <a:extLst>
                  <a:ext uri="{FF2B5EF4-FFF2-40B4-BE49-F238E27FC236}">
                    <a16:creationId xmlns:a16="http://schemas.microsoft.com/office/drawing/2014/main" id="{7AC0115D-4C89-75DE-2C30-5925DA3C73C3}"/>
                  </a:ext>
                </a:extLst>
              </p:cNvPr>
              <p:cNvSpPr>
                <a:spLocks noGrp="1" noRot="1" noChangeAspect="1" noMove="1" noResize="1" noEditPoints="1" noAdjustHandles="1" noChangeArrowheads="1" noChangeShapeType="1" noTextEdit="1"/>
              </p:cNvSpPr>
              <p:nvPr>
                <p:ph type="body" idx="1"/>
              </p:nvPr>
            </p:nvSpPr>
            <p:spPr>
              <a:blipFill>
                <a:blip r:embed="rId4"/>
                <a:stretch>
                  <a:fillRect l="-500"/>
                </a:stretch>
              </a:blipFill>
            </p:spPr>
            <p:txBody>
              <a:bodyPr/>
              <a:lstStyle/>
              <a:p>
                <a:r>
                  <a:rPr lang="en-US">
                    <a:noFill/>
                  </a:rPr>
                  <a:t> </a:t>
                </a:r>
              </a:p>
            </p:txBody>
          </p:sp>
        </mc:Fallback>
      </mc:AlternateContent>
    </p:spTree>
    <p:extLst>
      <p:ext uri="{BB962C8B-B14F-4D97-AF65-F5344CB8AC3E}">
        <p14:creationId xmlns:p14="http://schemas.microsoft.com/office/powerpoint/2010/main" val="27808706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981201" y="215372"/>
            <a:ext cx="8120743" cy="1097279"/>
          </a:xfrm>
        </p:spPr>
        <p:txBody>
          <a:bodyPr anchor="b"/>
          <a:lstStyle/>
          <a:p>
            <a:r>
              <a:rPr kumimoji="0" lang="en-US" sz="3400" b="1" i="0" u="none" strike="noStrike" kern="1200" cap="none" spc="0" normalizeH="0" baseline="0" noProof="0" dirty="0">
                <a:ln>
                  <a:noFill/>
                </a:ln>
                <a:solidFill>
                  <a:srgbClr val="007FA3"/>
                </a:solidFill>
                <a:effectLst/>
                <a:uLnTx/>
                <a:uFillTx/>
                <a:latin typeface="Times New Roman"/>
                <a:cs typeface="Times New Roman"/>
                <a:sym typeface="Times New Roman"/>
              </a:rPr>
              <a:t>Query Optimization Example </a:t>
            </a:r>
            <a:r>
              <a:rPr kumimoji="0" lang="en-US" sz="2000" b="1" i="0" u="none" strike="noStrike" kern="1200" cap="none" spc="0" normalizeH="0" baseline="0" noProof="0" dirty="0">
                <a:ln>
                  <a:noFill/>
                </a:ln>
                <a:solidFill>
                  <a:srgbClr val="007FA3"/>
                </a:solidFill>
                <a:effectLst/>
                <a:uLnTx/>
                <a:uFillTx/>
                <a:latin typeface="Times New Roman"/>
                <a:cs typeface="Times New Roman"/>
                <a:sym typeface="Times New Roman"/>
              </a:rPr>
              <a:t>(</a:t>
            </a:r>
            <a:r>
              <a:rPr kumimoji="0" lang="en-IN" sz="2000" b="0" i="0" u="none" strike="noStrike" kern="1200" cap="none" spc="0" normalizeH="0" baseline="0" noProof="0" dirty="0">
                <a:ln>
                  <a:noFill/>
                </a:ln>
                <a:solidFill>
                  <a:srgbClr val="007FA3"/>
                </a:solidFill>
                <a:effectLst/>
                <a:uLnTx/>
                <a:uFillTx/>
                <a:latin typeface="Times New Roman"/>
                <a:cs typeface="Times New Roman"/>
                <a:sym typeface="Times New Roman"/>
              </a:rPr>
              <a:t>4 of 7)</a:t>
            </a:r>
            <a:endParaRPr lang="en-US" sz="2000" dirty="0"/>
          </a:p>
        </p:txBody>
      </p:sp>
      <p:pic>
        <p:nvPicPr>
          <p:cNvPr id="4" name="Picture 4" descr="A relational algebra tree formed by changing Selection/Cartesian products to Equijoins. The tree is expressed in the following list. From node C to node, Sigma sub, start expression, c period p r e f Type equals single quote Flat single quote, end expression. From previous end node and node V to node, join sub start expression, c period client No equals v period client No, end expression. On the same level, from node P to node join sub, start expression, p period owner No equals single quotes CO93 single quote, end expression. From two previous end nodes to open node. From open node to node join sub, start expression, v period property No equals p period property No, end expression. From previous node to node sigma sub, start expression, c period m a x Rent right angle bracket equals p period rent, caret c period p r e f Type equals p period type, end expression. From previous node, to the product operator of p period property No, p period stre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634" y="1365139"/>
            <a:ext cx="3475182" cy="447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A relational algebra tree formed using associativity of Equijoins. The tree is expressed in the following list. From node P to node Sigma sub, start expression, p period owner No equals single quotes CO93 single quote, end expression. From previous end node and node V to node join sub, start expression, v period property No equals p period property No, end expression. On the same level, from node C to node sigma sub start expression, c period p r e f Type equals single quote Flat single quote, end expression. From two previous end nodes to node join sub start expression, c period client No equals v period client No, end expression. From previous node to node sigma sub start expression, c period m a x Rent right angle bracket equals p period rent, caret c period p r e f Type equals p period type, end expression. From previous node, to the product operator of p period property No, p period stre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38" y="1376183"/>
            <a:ext cx="3556000" cy="448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DEF0F84-C18E-8A02-BAF1-CFAA0DBA9F03}"/>
              </a:ext>
            </a:extLst>
          </p:cNvPr>
          <p:cNvSpPr txBox="1"/>
          <p:nvPr/>
        </p:nvSpPr>
        <p:spPr>
          <a:xfrm>
            <a:off x="2798616" y="5592624"/>
            <a:ext cx="329738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(c) relational algebra tree formed by replacing “𝜎−×” by “⋈” (</a:t>
            </a:r>
            <a:r>
              <a:rPr kumimoji="0" lang="en-US" sz="1800" b="0" i="0" u="none" strike="noStrike" kern="1200" cap="none" spc="0" normalizeH="0" baseline="0" noProof="0" dirty="0">
                <a:ln>
                  <a:noFill/>
                </a:ln>
                <a:solidFill>
                  <a:srgbClr val="252525"/>
                </a:solidFill>
                <a:effectLst/>
                <a:uLnTx/>
                <a:uFillTx/>
                <a:latin typeface="GillSans-Light"/>
                <a:ea typeface="+mn-ea"/>
                <a:cs typeface="+mn-cs"/>
              </a:rPr>
              <a:t>changing Selection/Cartesian products to Equijoins</a:t>
            </a:r>
            <a:r>
              <a:rPr kumimoji="0" lang="en-US" sz="1800" b="0" i="0" u="none" strike="noStrike" kern="1200" cap="none" spc="0" normalizeH="0" baseline="0" noProof="0" dirty="0">
                <a:ln>
                  <a:noFill/>
                </a:ln>
                <a:solidFill>
                  <a:srgbClr val="252525"/>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52525"/>
              </a:solidFill>
              <a:effectLst/>
              <a:uLnTx/>
              <a:uFillTx/>
              <a:latin typeface="Calibri"/>
              <a:ea typeface="+mn-ea"/>
              <a:cs typeface="+mn-cs"/>
            </a:endParaRPr>
          </a:p>
        </p:txBody>
      </p:sp>
      <p:sp>
        <p:nvSpPr>
          <p:cNvPr id="3" name="TextBox 2">
            <a:extLst>
              <a:ext uri="{FF2B5EF4-FFF2-40B4-BE49-F238E27FC236}">
                <a16:creationId xmlns:a16="http://schemas.microsoft.com/office/drawing/2014/main" id="{89C9EC11-9E9D-95F5-0638-5EC685731BF8}"/>
              </a:ext>
            </a:extLst>
          </p:cNvPr>
          <p:cNvSpPr txBox="1"/>
          <p:nvPr/>
        </p:nvSpPr>
        <p:spPr>
          <a:xfrm>
            <a:off x="7173769" y="5731123"/>
            <a:ext cx="302029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a:ea typeface="+mn-ea"/>
                <a:cs typeface="+mn-cs"/>
              </a:rPr>
              <a:t>(d) Rearrange leaf nodes so most restrictive 𝜎 are executed first</a:t>
            </a:r>
          </a:p>
        </p:txBody>
      </p:sp>
    </p:spTree>
    <p:extLst>
      <p:ext uri="{BB962C8B-B14F-4D97-AF65-F5344CB8AC3E}">
        <p14:creationId xmlns:p14="http://schemas.microsoft.com/office/powerpoint/2010/main" val="336293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Stored Procedures and Functions</a:t>
            </a:r>
          </a:p>
        </p:txBody>
      </p:sp>
      <p:sp>
        <p:nvSpPr>
          <p:cNvPr id="3" name="Content Placeholder 2"/>
          <p:cNvSpPr>
            <a:spLocks noGrp="1"/>
          </p:cNvSpPr>
          <p:nvPr>
            <p:ph idx="1"/>
          </p:nvPr>
        </p:nvSpPr>
        <p:spPr>
          <a:xfrm>
            <a:off x="874803" y="1925053"/>
            <a:ext cx="10884060" cy="4074694"/>
          </a:xfrm>
        </p:spPr>
        <p:txBody>
          <a:bodyPr>
            <a:normAutofit lnSpcReduction="10000"/>
          </a:bodyPr>
          <a:lstStyle/>
          <a:p>
            <a:r>
              <a:rPr lang="en-US" dirty="0"/>
              <a:t>The basic units that constitute a PL/SQL program are </a:t>
            </a:r>
            <a:r>
              <a:rPr lang="en-US" u="sng" dirty="0">
                <a:solidFill>
                  <a:schemeClr val="accent1">
                    <a:lumMod val="75000"/>
                  </a:schemeClr>
                </a:solidFill>
              </a:rPr>
              <a:t>stored procedures</a:t>
            </a:r>
            <a:r>
              <a:rPr lang="en-US" dirty="0"/>
              <a:t> and </a:t>
            </a:r>
            <a:r>
              <a:rPr lang="en-US" u="sng" dirty="0">
                <a:solidFill>
                  <a:schemeClr val="accent1">
                    <a:lumMod val="75000"/>
                  </a:schemeClr>
                </a:solidFill>
              </a:rPr>
              <a:t>functions</a:t>
            </a:r>
            <a:r>
              <a:rPr lang="en-US" dirty="0"/>
              <a:t>.</a:t>
            </a:r>
          </a:p>
          <a:p>
            <a:r>
              <a:rPr lang="en-US" dirty="0"/>
              <a:t>Similarities</a:t>
            </a:r>
          </a:p>
          <a:p>
            <a:pPr lvl="1"/>
            <a:r>
              <a:rPr lang="en-US" dirty="0"/>
              <a:t>Both take a set of parameters from the calling program and perform a set of actions</a:t>
            </a:r>
          </a:p>
          <a:p>
            <a:pPr lvl="1"/>
            <a:r>
              <a:rPr lang="en-US" dirty="0"/>
              <a:t>Both can modify and return data passed to them as a parameter</a:t>
            </a:r>
          </a:p>
          <a:p>
            <a:r>
              <a:rPr lang="en-US" dirty="0">
                <a:solidFill>
                  <a:schemeClr val="accent1">
                    <a:lumMod val="75000"/>
                  </a:schemeClr>
                </a:solidFill>
              </a:rPr>
              <a:t>Differences</a:t>
            </a:r>
          </a:p>
          <a:p>
            <a:pPr lvl="1"/>
            <a:r>
              <a:rPr lang="en-US" dirty="0"/>
              <a:t>A function will always return a single value to the caller</a:t>
            </a:r>
          </a:p>
          <a:p>
            <a:pPr lvl="1"/>
            <a:r>
              <a:rPr lang="en-US" dirty="0"/>
              <a:t>A stored procedure does not necessarily return any value</a:t>
            </a:r>
          </a:p>
        </p:txBody>
      </p:sp>
    </p:spTree>
    <p:extLst>
      <p:ext uri="{BB962C8B-B14F-4D97-AF65-F5344CB8AC3E}">
        <p14:creationId xmlns:p14="http://schemas.microsoft.com/office/powerpoint/2010/main" val="216842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259C-0D03-82D3-71D8-0835C210BAB7}"/>
              </a:ext>
            </a:extLst>
          </p:cNvPr>
          <p:cNvSpPr>
            <a:spLocks noGrp="1"/>
          </p:cNvSpPr>
          <p:nvPr>
            <p:ph type="title"/>
          </p:nvPr>
        </p:nvSpPr>
        <p:spPr/>
        <p:txBody>
          <a:bodyPr/>
          <a:lstStyle/>
          <a:p>
            <a:r>
              <a:rPr kumimoji="0" lang="en-US" sz="3400" b="1" i="0" u="none" strike="noStrike" kern="1200" cap="none" spc="0" normalizeH="0" baseline="0" noProof="0" dirty="0">
                <a:ln>
                  <a:noFill/>
                </a:ln>
                <a:solidFill>
                  <a:srgbClr val="007FA3"/>
                </a:solidFill>
                <a:effectLst/>
                <a:uLnTx/>
                <a:uFillTx/>
                <a:latin typeface="Times New Roman"/>
                <a:cs typeface="Times New Roman"/>
                <a:sym typeface="Times New Roman"/>
              </a:rPr>
              <a:t>Query Optimization Example </a:t>
            </a:r>
            <a:r>
              <a:rPr kumimoji="0" lang="en-US" sz="2000" b="1" i="0" u="none" strike="noStrike" kern="1200" cap="none" spc="0" normalizeH="0" baseline="0" noProof="0" dirty="0">
                <a:ln>
                  <a:noFill/>
                </a:ln>
                <a:solidFill>
                  <a:srgbClr val="007FA3"/>
                </a:solidFill>
                <a:effectLst/>
                <a:uLnTx/>
                <a:uFillTx/>
                <a:latin typeface="Times New Roman"/>
                <a:cs typeface="Times New Roman"/>
                <a:sym typeface="Times New Roman"/>
              </a:rPr>
              <a:t>(</a:t>
            </a:r>
            <a:r>
              <a:rPr kumimoji="0" lang="en-IN" sz="2000" b="0" i="0" u="none" strike="noStrike" kern="1200" cap="none" spc="0" normalizeH="0" baseline="0" noProof="0" dirty="0">
                <a:ln>
                  <a:noFill/>
                </a:ln>
                <a:solidFill>
                  <a:srgbClr val="007FA3"/>
                </a:solidFill>
                <a:effectLst/>
                <a:uLnTx/>
                <a:uFillTx/>
                <a:latin typeface="Times New Roman"/>
                <a:cs typeface="Times New Roman"/>
                <a:sym typeface="Times New Roman"/>
              </a:rPr>
              <a:t>5 of 7)</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AC0115D-4C89-75DE-2C30-5925DA3C73C3}"/>
                  </a:ext>
                </a:extLst>
              </p:cNvPr>
              <p:cNvSpPr>
                <a:spLocks noGrp="1"/>
              </p:cNvSpPr>
              <p:nvPr>
                <p:ph type="body" idx="1"/>
              </p:nvPr>
            </p:nvSpPr>
            <p:spPr/>
            <p:txBody>
              <a:bodyPr>
                <a:normAutofit/>
              </a:bodyPr>
              <a:lstStyle/>
              <a:p>
                <a:r>
                  <a:rPr lang="en-US" sz="2000" dirty="0"/>
                  <a:t>(2) we can rewrite a Selection with an Equijoin predicate and a Cartesian product operation as an Equijoin operation; that is:</a:t>
                </a:r>
              </a:p>
              <a:p>
                <a:endParaRPr lang="en-US" sz="2000" dirty="0"/>
              </a:p>
              <a:p>
                <a:pPr lvl="1"/>
                <a:r>
                  <a:rPr lang="en-US" sz="2000" dirty="0"/>
                  <a:t>Replace “</a:t>
                </a:r>
                <a14:m>
                  <m:oMath xmlns:m="http://schemas.openxmlformats.org/officeDocument/2006/math">
                    <m:r>
                      <a:rPr lang="en-US" sz="2000" i="1" smtClean="0">
                        <a:latin typeface="Cambria Math" panose="02040503050406030204" pitchFamily="18" charset="0"/>
                        <a:ea typeface="Cambria Math" panose="02040503050406030204" pitchFamily="18" charset="0"/>
                      </a:rPr>
                      <m:t>𝜎</m:t>
                    </m:r>
                    <m:r>
                      <a:rPr lang="nb-NO" sz="2000" b="0" i="1" smtClean="0">
                        <a:latin typeface="Cambria Math" panose="02040503050406030204" pitchFamily="18" charset="0"/>
                        <a:ea typeface="Cambria Math" panose="02040503050406030204" pitchFamily="18" charset="0"/>
                      </a:rPr>
                      <m:t>−×</m:t>
                    </m:r>
                  </m:oMath>
                </a14:m>
                <a:r>
                  <a:rPr lang="en-US" sz="2000" dirty="0"/>
                  <a:t>” by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t>
                </a:r>
              </a:p>
              <a:p>
                <a:pPr lvl="1"/>
                <a:r>
                  <a:rPr lang="en-US" sz="2000" dirty="0"/>
                  <a:t>Apply this transformation where appropriate. The result of this step is shown in </a:t>
                </a:r>
                <a:r>
                  <a:rPr lang="en-US" sz="2000" b="1" dirty="0"/>
                  <a:t>Figure (c)</a:t>
                </a:r>
                <a:r>
                  <a:rPr lang="en-US" sz="2000" dirty="0"/>
                  <a:t>.</a:t>
                </a:r>
              </a:p>
              <a:p>
                <a:endParaRPr lang="en-US" sz="2000" dirty="0"/>
              </a:p>
              <a:p>
                <a:r>
                  <a:rPr lang="en-US" sz="2000" dirty="0"/>
                  <a:t>(3) Rule 11, to reorder the Equijoins, so that the more restrictive selection on (</a:t>
                </a:r>
                <a:r>
                  <a:rPr lang="en-US" sz="2000" dirty="0" err="1"/>
                  <a:t>p.ownerNo</a:t>
                </a:r>
                <a:r>
                  <a:rPr lang="en-US" sz="2000" dirty="0"/>
                  <a:t>=‘CO93’) is performed first, as shown in </a:t>
                </a:r>
                <a:r>
                  <a:rPr lang="en-US" sz="2000" b="1" dirty="0"/>
                  <a:t>Figure (d)</a:t>
                </a:r>
                <a:r>
                  <a:rPr lang="en-US" sz="2000" dirty="0"/>
                  <a:t>.</a:t>
                </a:r>
              </a:p>
              <a:p>
                <a:pPr lvl="1"/>
                <a:r>
                  <a:rPr lang="en-US" sz="2000" dirty="0"/>
                  <a:t>Rearrange leaf nodes so most restrictive 𝜎 are executed first (produce fewest tuples)</a:t>
                </a:r>
              </a:p>
            </p:txBody>
          </p:sp>
        </mc:Choice>
        <mc:Fallback xmlns="">
          <p:sp>
            <p:nvSpPr>
              <p:cNvPr id="3" name="Text Placeholder 2">
                <a:extLst>
                  <a:ext uri="{FF2B5EF4-FFF2-40B4-BE49-F238E27FC236}">
                    <a16:creationId xmlns:a16="http://schemas.microsoft.com/office/drawing/2014/main" id="{7AC0115D-4C89-75DE-2C30-5925DA3C73C3}"/>
                  </a:ext>
                </a:extLst>
              </p:cNvPr>
              <p:cNvSpPr>
                <a:spLocks noGrp="1" noRot="1" noChangeAspect="1" noMove="1" noResize="1" noEditPoints="1" noAdjustHandles="1" noChangeArrowheads="1" noChangeShapeType="1" noTextEdit="1"/>
              </p:cNvSpPr>
              <p:nvPr>
                <p:ph type="body" idx="1"/>
              </p:nvPr>
            </p:nvSpPr>
            <p:spPr>
              <a:blipFill>
                <a:blip r:embed="rId2"/>
                <a:stretch>
                  <a:fillRect l="-5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37944E-F4D9-FDC8-CCAA-FAA5DF4A8A3B}"/>
              </a:ext>
            </a:extLst>
          </p:cNvPr>
          <p:cNvPicPr>
            <a:picLocks noChangeAspect="1"/>
          </p:cNvPicPr>
          <p:nvPr/>
        </p:nvPicPr>
        <p:blipFill>
          <a:blip r:embed="rId3"/>
          <a:stretch>
            <a:fillRect/>
          </a:stretch>
        </p:blipFill>
        <p:spPr>
          <a:xfrm>
            <a:off x="4072082" y="2366818"/>
            <a:ext cx="2781300" cy="352425"/>
          </a:xfrm>
          <a:prstGeom prst="rect">
            <a:avLst/>
          </a:prstGeom>
        </p:spPr>
      </p:pic>
    </p:spTree>
    <p:extLst>
      <p:ext uri="{BB962C8B-B14F-4D97-AF65-F5344CB8AC3E}">
        <p14:creationId xmlns:p14="http://schemas.microsoft.com/office/powerpoint/2010/main" val="28346689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Heuristical Processing Strategies</a:t>
            </a:r>
            <a:endParaRPr lang="en-US" sz="2000" b="0" dirty="0"/>
          </a:p>
        </p:txBody>
      </p:sp>
      <p:sp>
        <p:nvSpPr>
          <p:cNvPr id="3" name="Text Placeholder 2"/>
          <p:cNvSpPr>
            <a:spLocks noGrp="1"/>
          </p:cNvSpPr>
          <p:nvPr>
            <p:ph type="body" idx="1"/>
          </p:nvPr>
        </p:nvSpPr>
        <p:spPr/>
        <p:txBody>
          <a:bodyPr/>
          <a:lstStyle/>
          <a:p>
            <a:r>
              <a:rPr lang="en-US" altLang="en-US" sz="2400" dirty="0"/>
              <a:t>Perform Selection operations as early as possible.</a:t>
            </a:r>
          </a:p>
          <a:p>
            <a:pPr marL="741600" lvl="1" indent="-284400"/>
            <a:r>
              <a:rPr lang="en-US" altLang="en-US" sz="2400" dirty="0"/>
              <a:t>Keep predicates on same relation together.</a:t>
            </a:r>
          </a:p>
          <a:p>
            <a:pPr>
              <a:spcAft>
                <a:spcPts val="600"/>
              </a:spcAft>
            </a:pPr>
            <a:r>
              <a:rPr lang="en-US" altLang="en-US" sz="2400" dirty="0"/>
              <a:t>Combine Cartesian product with subsequent Selection whose predicate represents join condition into a Join operation.</a:t>
            </a:r>
          </a:p>
          <a:p>
            <a:pPr>
              <a:spcAft>
                <a:spcPts val="600"/>
              </a:spcAft>
            </a:pPr>
            <a:r>
              <a:rPr lang="en-US" altLang="en-US" sz="2400" dirty="0"/>
              <a:t>Use associativity of binary operations to rearrange leaf nodes so leaf nodes with most restrictive Selection operations executed first.</a:t>
            </a:r>
          </a:p>
          <a:p>
            <a:r>
              <a:rPr lang="en-US" altLang="en-US" sz="2400" dirty="0"/>
              <a:t>Perform Projection as early as possible.</a:t>
            </a:r>
          </a:p>
          <a:p>
            <a:pPr lvl="1"/>
            <a:r>
              <a:rPr lang="en-US" altLang="en-US" sz="2400" dirty="0"/>
              <a:t>Keep projection attributes on same relation together.</a:t>
            </a:r>
          </a:p>
          <a:p>
            <a:pPr>
              <a:spcAft>
                <a:spcPts val="600"/>
              </a:spcAft>
            </a:pPr>
            <a:endParaRPr lang="en-US" altLang="en-US" sz="2400" dirty="0"/>
          </a:p>
        </p:txBody>
      </p:sp>
    </p:spTree>
    <p:extLst>
      <p:ext uri="{BB962C8B-B14F-4D97-AF65-F5344CB8AC3E}">
        <p14:creationId xmlns:p14="http://schemas.microsoft.com/office/powerpoint/2010/main" val="40314357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4400" dirty="0"/>
              <a:t>Denormalization</a:t>
            </a:r>
          </a:p>
        </p:txBody>
      </p:sp>
    </p:spTree>
    <p:extLst>
      <p:ext uri="{BB962C8B-B14F-4D97-AF65-F5344CB8AC3E}">
        <p14:creationId xmlns:p14="http://schemas.microsoft.com/office/powerpoint/2010/main" val="19295991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Denormalization</a:t>
            </a:r>
          </a:p>
        </p:txBody>
      </p:sp>
      <p:sp>
        <p:nvSpPr>
          <p:cNvPr id="3" name="Content Placeholder 2"/>
          <p:cNvSpPr>
            <a:spLocks noGrp="1"/>
          </p:cNvSpPr>
          <p:nvPr>
            <p:ph idx="1"/>
          </p:nvPr>
        </p:nvSpPr>
        <p:spPr>
          <a:xfrm>
            <a:off x="737937" y="1973178"/>
            <a:ext cx="10752662" cy="4395538"/>
          </a:xfrm>
        </p:spPr>
        <p:txBody>
          <a:bodyPr>
            <a:normAutofit/>
          </a:bodyPr>
          <a:lstStyle/>
          <a:p>
            <a:pPr marL="0" indent="0">
              <a:buNone/>
            </a:pPr>
            <a:r>
              <a:rPr lang="en-US" dirty="0">
                <a:solidFill>
                  <a:schemeClr val="accent1">
                    <a:lumMod val="75000"/>
                  </a:schemeClr>
                </a:solidFill>
              </a:rPr>
              <a:t>What is it? </a:t>
            </a:r>
          </a:p>
          <a:p>
            <a:r>
              <a:rPr lang="en-US" dirty="0"/>
              <a:t>It is the refinement to the relational schema such that the degree of normalization for a modified relation is less than the degree of at least one of the original relations (so-called: </a:t>
            </a:r>
            <a:r>
              <a:rPr lang="en-US" b="1" dirty="0">
                <a:solidFill>
                  <a:schemeClr val="accent1">
                    <a:lumMod val="75000"/>
                  </a:schemeClr>
                </a:solidFill>
              </a:rPr>
              <a:t>usage refinement</a:t>
            </a:r>
            <a:r>
              <a:rPr lang="en-US" dirty="0"/>
              <a:t>)</a:t>
            </a:r>
          </a:p>
          <a:p>
            <a:pPr marL="0" indent="0">
              <a:buNone/>
            </a:pPr>
            <a:r>
              <a:rPr lang="en-US" dirty="0">
                <a:solidFill>
                  <a:schemeClr val="accent1">
                    <a:lumMod val="75000"/>
                  </a:schemeClr>
                </a:solidFill>
              </a:rPr>
              <a:t>Example: </a:t>
            </a:r>
          </a:p>
          <a:p>
            <a:r>
              <a:rPr lang="en-US" dirty="0"/>
              <a:t>Denormalized: Branch (</a:t>
            </a:r>
            <a:r>
              <a:rPr lang="en-US" u="sng" dirty="0" err="1"/>
              <a:t>branchNo</a:t>
            </a:r>
            <a:r>
              <a:rPr lang="en-US" dirty="0"/>
              <a:t>, street, </a:t>
            </a:r>
            <a:r>
              <a:rPr lang="en-US" b="1" dirty="0"/>
              <a:t>city</a:t>
            </a:r>
            <a:r>
              <a:rPr lang="en-US" dirty="0"/>
              <a:t>, postcode, </a:t>
            </a:r>
            <a:r>
              <a:rPr lang="en-US" dirty="0" err="1"/>
              <a:t>mgrStaffNo</a:t>
            </a:r>
            <a:r>
              <a:rPr lang="en-US" dirty="0"/>
              <a:t>)</a:t>
            </a:r>
          </a:p>
          <a:p>
            <a:r>
              <a:rPr lang="en-US" dirty="0"/>
              <a:t>Normalized: </a:t>
            </a:r>
          </a:p>
          <a:p>
            <a:pPr lvl="1"/>
            <a:r>
              <a:rPr lang="en-US" dirty="0"/>
              <a:t>Branch (</a:t>
            </a:r>
            <a:r>
              <a:rPr lang="en-US" u="sng" dirty="0" err="1"/>
              <a:t>branchNo</a:t>
            </a:r>
            <a:r>
              <a:rPr lang="en-US" dirty="0"/>
              <a:t>, street, postcode, </a:t>
            </a:r>
            <a:r>
              <a:rPr lang="en-US" dirty="0" err="1"/>
              <a:t>mgrStaffNo</a:t>
            </a:r>
            <a:r>
              <a:rPr lang="en-US" dirty="0"/>
              <a:t>)</a:t>
            </a:r>
          </a:p>
          <a:p>
            <a:pPr lvl="1"/>
            <a:r>
              <a:rPr lang="en-US" dirty="0"/>
              <a:t>Postcode (</a:t>
            </a:r>
            <a:r>
              <a:rPr lang="en-US" u="sng" dirty="0"/>
              <a:t>postcode</a:t>
            </a:r>
            <a:r>
              <a:rPr lang="en-US" dirty="0"/>
              <a:t>, city)</a:t>
            </a:r>
          </a:p>
        </p:txBody>
      </p:sp>
    </p:spTree>
    <p:extLst>
      <p:ext uri="{BB962C8B-B14F-4D97-AF65-F5344CB8AC3E}">
        <p14:creationId xmlns:p14="http://schemas.microsoft.com/office/powerpoint/2010/main" val="1931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0" dur="500"/>
                                        <p:tgtEl>
                                          <p:spTgt spid="3">
                                            <p:txEl>
                                              <p:pRg st="5" end="5"/>
                                            </p:tx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Times New Roman" pitchFamily="18" charset="0"/>
              </a:rPr>
              <a:t>Advantages and Disadvantages of Denormalization</a:t>
            </a:r>
            <a:endParaRPr lang="en-US" dirty="0"/>
          </a:p>
        </p:txBody>
      </p:sp>
      <p:graphicFrame>
        <p:nvGraphicFramePr>
          <p:cNvPr id="5" name="Table 4"/>
          <p:cNvGraphicFramePr>
            <a:graphicFrameLocks noGrp="1"/>
          </p:cNvGraphicFramePr>
          <p:nvPr/>
        </p:nvGraphicFramePr>
        <p:xfrm>
          <a:off x="1467439" y="2009444"/>
          <a:ext cx="9817436" cy="4367060"/>
        </p:xfrm>
        <a:graphic>
          <a:graphicData uri="http://schemas.openxmlformats.org/drawingml/2006/table">
            <a:tbl>
              <a:tblPr firstRow="1" bandRow="1">
                <a:tableStyleId>{5940675A-B579-460E-94D1-54222C63F5DA}</a:tableStyleId>
              </a:tblPr>
              <a:tblGrid>
                <a:gridCol w="4908718">
                  <a:extLst>
                    <a:ext uri="{9D8B030D-6E8A-4147-A177-3AD203B41FA5}">
                      <a16:colId xmlns:a16="http://schemas.microsoft.com/office/drawing/2014/main" val="115293116"/>
                    </a:ext>
                  </a:extLst>
                </a:gridCol>
                <a:gridCol w="4908718">
                  <a:extLst>
                    <a:ext uri="{9D8B030D-6E8A-4147-A177-3AD203B41FA5}">
                      <a16:colId xmlns:a16="http://schemas.microsoft.com/office/drawing/2014/main" val="1111927694"/>
                    </a:ext>
                  </a:extLst>
                </a:gridCol>
              </a:tblGrid>
              <a:tr h="461410">
                <a:tc>
                  <a:txBody>
                    <a:bodyPr/>
                    <a:lstStyle/>
                    <a:p>
                      <a:r>
                        <a:rPr lang="en-US" sz="2000" b="1" i="0" u="none" strike="noStrike" cap="none" baseline="0" dirty="0">
                          <a:solidFill>
                            <a:schemeClr val="tx1"/>
                          </a:solidFill>
                          <a:latin typeface="+mn-lt"/>
                          <a:ea typeface="+mn-ea"/>
                          <a:cs typeface="+mn-cs"/>
                          <a:sym typeface="Arial"/>
                        </a:rPr>
                        <a:t>Advantages</a:t>
                      </a:r>
                      <a:endParaRPr lang="en-US" sz="36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1" i="0" u="none" strike="noStrike" cap="none" baseline="0" dirty="0">
                          <a:solidFill>
                            <a:schemeClr val="tx1"/>
                          </a:solidFill>
                          <a:latin typeface="+mn-lt"/>
                          <a:ea typeface="+mn-ea"/>
                          <a:cs typeface="+mn-cs"/>
                          <a:sym typeface="Arial"/>
                        </a:rPr>
                        <a:t>Disadvantages</a:t>
                      </a:r>
                      <a:endParaRPr lang="en-US" sz="36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46292"/>
                  </a:ext>
                </a:extLst>
              </a:tr>
              <a:tr h="644709">
                <a:tc>
                  <a:txBody>
                    <a:bodyPr/>
                    <a:lstStyle/>
                    <a:p>
                      <a:r>
                        <a:rPr lang="en-US" sz="2000" b="0" i="0" u="none" strike="noStrike" cap="none" baseline="0" dirty="0">
                          <a:solidFill>
                            <a:schemeClr val="tx1"/>
                          </a:solidFill>
                          <a:latin typeface="+mn-lt"/>
                          <a:ea typeface="+mn-ea"/>
                          <a:cs typeface="+mn-cs"/>
                          <a:sym typeface="Arial"/>
                        </a:rPr>
                        <a:t>Can improve performance by:</a:t>
                      </a:r>
                      <a:endParaRPr lang="en-US" sz="36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2000" b="0" i="0" u="none" strike="noStrike" cap="none" baseline="0" dirty="0">
                          <a:solidFill>
                            <a:schemeClr val="tx1"/>
                          </a:solidFill>
                          <a:latin typeface="+mn-lt"/>
                          <a:ea typeface="+mn-ea"/>
                          <a:cs typeface="+mn-cs"/>
                          <a:sym typeface="Arial"/>
                        </a:rPr>
                        <a:t>May speed up retrievals but can slow down updates.</a:t>
                      </a:r>
                      <a:endParaRPr lang="en-US" sz="36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40823768"/>
                  </a:ext>
                </a:extLst>
              </a:tr>
              <a:tr h="644709">
                <a:tc>
                  <a:txBody>
                    <a:bodyPr/>
                    <a:lstStyle/>
                    <a:p>
                      <a:r>
                        <a:rPr lang="en-US" sz="2000" b="0" i="0" u="none" strike="noStrike" cap="none" baseline="0" dirty="0">
                          <a:solidFill>
                            <a:schemeClr val="tx1"/>
                          </a:solidFill>
                          <a:latin typeface="+mn-lt"/>
                          <a:ea typeface="+mn-ea"/>
                          <a:cs typeface="+mn-cs"/>
                          <a:sym typeface="Arial"/>
                        </a:rPr>
                        <a:t>precomputing derived data;</a:t>
                      </a:r>
                      <a:endParaRPr lang="en-US" sz="36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i="0" u="none" strike="noStrike" cap="none" baseline="0" dirty="0">
                          <a:solidFill>
                            <a:schemeClr val="tx1"/>
                          </a:solidFill>
                          <a:latin typeface="+mn-lt"/>
                          <a:ea typeface="+mn-ea"/>
                          <a:cs typeface="+mn-cs"/>
                          <a:sym typeface="Arial"/>
                        </a:rPr>
                        <a:t>Always application-specific and needs to be re-evaluated if the application changes.</a:t>
                      </a:r>
                      <a:endParaRPr lang="en-US" sz="36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65852065"/>
                  </a:ext>
                </a:extLst>
              </a:tr>
              <a:tr h="461410">
                <a:tc>
                  <a:txBody>
                    <a:bodyPr/>
                    <a:lstStyle/>
                    <a:p>
                      <a:r>
                        <a:rPr lang="en-US" sz="2000" b="0" i="0" u="none" strike="noStrike" cap="none" baseline="0" dirty="0">
                          <a:solidFill>
                            <a:schemeClr val="tx1"/>
                          </a:solidFill>
                          <a:latin typeface="+mn-lt"/>
                          <a:ea typeface="+mn-ea"/>
                          <a:cs typeface="+mn-cs"/>
                          <a:sym typeface="Arial"/>
                        </a:rPr>
                        <a:t>minimizing the need for joins;</a:t>
                      </a:r>
                      <a:endParaRPr lang="en-US" sz="36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i="0" u="none" strike="noStrike" cap="none" baseline="0" dirty="0">
                          <a:solidFill>
                            <a:schemeClr val="tx1"/>
                          </a:solidFill>
                          <a:latin typeface="+mn-lt"/>
                          <a:ea typeface="+mn-ea"/>
                          <a:cs typeface="+mn-cs"/>
                          <a:sym typeface="Arial"/>
                        </a:rPr>
                        <a:t>Can increase the size of relations.</a:t>
                      </a:r>
                      <a:endParaRPr lang="en-US" sz="36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00848833"/>
                  </a:ext>
                </a:extLst>
              </a:tr>
              <a:tr h="644709">
                <a:tc>
                  <a:txBody>
                    <a:bodyPr/>
                    <a:lstStyle/>
                    <a:p>
                      <a:r>
                        <a:rPr lang="en-US" sz="2000" b="0" i="0" u="none" strike="noStrike" cap="none" baseline="0" dirty="0">
                          <a:solidFill>
                            <a:schemeClr val="tx1"/>
                          </a:solidFill>
                          <a:latin typeface="+mn-lt"/>
                          <a:ea typeface="+mn-ea"/>
                          <a:cs typeface="+mn-cs"/>
                          <a:sym typeface="Arial"/>
                        </a:rPr>
                        <a:t>reducing the number of foreign keys in relations;</a:t>
                      </a:r>
                      <a:endParaRPr lang="en-US" sz="36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i="0" u="none" strike="noStrike" cap="none" baseline="0" dirty="0">
                          <a:solidFill>
                            <a:schemeClr val="tx1"/>
                          </a:solidFill>
                          <a:latin typeface="+mn-lt"/>
                          <a:ea typeface="+mn-ea"/>
                          <a:cs typeface="+mn-cs"/>
                          <a:sym typeface="Arial"/>
                        </a:rPr>
                        <a:t>May simplify implementation in some cases but may make it more complex in others.</a:t>
                      </a:r>
                      <a:endParaRPr lang="en-US" sz="36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81457186"/>
                  </a:ext>
                </a:extLst>
              </a:tr>
              <a:tr h="644709">
                <a:tc>
                  <a:txBody>
                    <a:bodyPr/>
                    <a:lstStyle/>
                    <a:p>
                      <a:r>
                        <a:rPr lang="en-US" sz="2000" b="0" i="0" u="none" strike="noStrike" cap="none" baseline="0" dirty="0">
                          <a:solidFill>
                            <a:schemeClr val="tx1"/>
                          </a:solidFill>
                          <a:latin typeface="+mn-lt"/>
                          <a:ea typeface="+mn-ea"/>
                          <a:cs typeface="+mn-cs"/>
                          <a:sym typeface="Arial"/>
                        </a:rPr>
                        <a:t>reducing the number indexes (thereby saving storage space);</a:t>
                      </a:r>
                      <a:endParaRPr lang="en-US" sz="36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i="0" u="none" strike="noStrike" cap="none" baseline="0" dirty="0">
                          <a:solidFill>
                            <a:schemeClr val="tx1"/>
                          </a:solidFill>
                          <a:latin typeface="+mn-lt"/>
                          <a:ea typeface="+mn-ea"/>
                          <a:cs typeface="+mn-cs"/>
                          <a:sym typeface="Arial"/>
                        </a:rPr>
                        <a:t>Sacrifices flexibility.</a:t>
                      </a:r>
                      <a:endParaRPr lang="en-US" sz="36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242529"/>
                  </a:ext>
                </a:extLst>
              </a:tr>
              <a:tr h="568860">
                <a:tc>
                  <a:txBody>
                    <a:bodyPr/>
                    <a:lstStyle/>
                    <a:p>
                      <a:r>
                        <a:rPr lang="en-US" sz="2000" b="0" i="0" u="none" strike="noStrike" cap="none" baseline="0" dirty="0">
                          <a:solidFill>
                            <a:schemeClr val="tx1"/>
                          </a:solidFill>
                          <a:latin typeface="+mn-lt"/>
                          <a:ea typeface="+mn-ea"/>
                          <a:cs typeface="+mn-cs"/>
                          <a:sym typeface="Arial"/>
                        </a:rPr>
                        <a:t>reducing the number of relations.</a:t>
                      </a:r>
                      <a:endParaRPr lang="en-US" sz="36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3600" dirty="0">
                          <a:solidFill>
                            <a:schemeClr val="bg1"/>
                          </a:solidFill>
                        </a:rPr>
                        <a:t>Blank</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2430497"/>
                  </a:ext>
                </a:extLst>
              </a:tr>
            </a:tbl>
          </a:graphicData>
        </a:graphic>
      </p:graphicFrame>
    </p:spTree>
    <p:extLst>
      <p:ext uri="{BB962C8B-B14F-4D97-AF65-F5344CB8AC3E}">
        <p14:creationId xmlns:p14="http://schemas.microsoft.com/office/powerpoint/2010/main" val="33505558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4400" dirty="0"/>
              <a:t>XML and JSON</a:t>
            </a:r>
          </a:p>
        </p:txBody>
      </p:sp>
    </p:spTree>
    <p:extLst>
      <p:ext uri="{BB962C8B-B14F-4D97-AF65-F5344CB8AC3E}">
        <p14:creationId xmlns:p14="http://schemas.microsoft.com/office/powerpoint/2010/main" val="8070252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Structured, Semi-structured, and Unstructured Data</a:t>
            </a:r>
            <a:endParaRPr lang="en-IN" sz="2000" b="0" dirty="0"/>
          </a:p>
        </p:txBody>
      </p:sp>
      <p:sp>
        <p:nvSpPr>
          <p:cNvPr id="3" name="Text Placeholder 2"/>
          <p:cNvSpPr>
            <a:spLocks noGrp="1"/>
          </p:cNvSpPr>
          <p:nvPr>
            <p:ph idx="1"/>
          </p:nvPr>
        </p:nvSpPr>
        <p:spPr>
          <a:xfrm>
            <a:off x="783004" y="2126456"/>
            <a:ext cx="10707595" cy="4033043"/>
          </a:xfrm>
        </p:spPr>
        <p:txBody>
          <a:bodyPr>
            <a:normAutofit/>
          </a:bodyPr>
          <a:lstStyle/>
          <a:p>
            <a:r>
              <a:rPr lang="en-US" altLang="en-US" sz="2200" dirty="0">
                <a:solidFill>
                  <a:srgbClr val="0070C0"/>
                </a:solidFill>
                <a:latin typeface="+mn-lt"/>
              </a:rPr>
              <a:t>Structured data</a:t>
            </a:r>
          </a:p>
          <a:p>
            <a:pPr lvl="1"/>
            <a:r>
              <a:rPr lang="en-US" altLang="en-US" sz="2200" dirty="0">
                <a:latin typeface="+mn-lt"/>
              </a:rPr>
              <a:t>Stored in relational database and represented in a strict format </a:t>
            </a:r>
          </a:p>
          <a:p>
            <a:pPr lvl="1"/>
            <a:endParaRPr lang="en-US" altLang="en-US" sz="2200" dirty="0">
              <a:latin typeface="+mn-lt"/>
            </a:endParaRPr>
          </a:p>
          <a:p>
            <a:pPr lvl="1"/>
            <a:endParaRPr lang="en-US" altLang="en-US" sz="2200" dirty="0">
              <a:latin typeface="+mn-lt"/>
            </a:endParaRPr>
          </a:p>
          <a:p>
            <a:pPr lvl="1"/>
            <a:endParaRPr lang="en-US" altLang="en-US" sz="2200" dirty="0">
              <a:latin typeface="+mn-lt"/>
            </a:endParaRPr>
          </a:p>
          <a:p>
            <a:pPr lvl="1"/>
            <a:endParaRPr lang="en-US" altLang="en-US" sz="2200" dirty="0">
              <a:latin typeface="+mn-lt"/>
            </a:endParaRPr>
          </a:p>
          <a:p>
            <a:pPr lvl="1"/>
            <a:endParaRPr lang="en-US" altLang="en-US" sz="2200" dirty="0">
              <a:latin typeface="+mn-lt"/>
            </a:endParaRPr>
          </a:p>
          <a:p>
            <a:pPr lvl="1"/>
            <a:endParaRPr lang="en-US" altLang="en-US" sz="2200" dirty="0">
              <a:latin typeface="+mn-lt"/>
            </a:endParaRPr>
          </a:p>
          <a:p>
            <a:pPr lvl="1"/>
            <a:endParaRPr lang="en-US" altLang="en-US" sz="2200" dirty="0">
              <a:latin typeface="+mn-lt"/>
            </a:endParaRPr>
          </a:p>
          <a:p>
            <a:pPr lvl="1"/>
            <a:endParaRPr lang="en-US" altLang="en-US" sz="2200" dirty="0">
              <a:latin typeface="+mn-lt"/>
            </a:endParaRPr>
          </a:p>
        </p:txBody>
      </p:sp>
      <p:pic>
        <p:nvPicPr>
          <p:cNvPr id="4" name="Picture 3" descr="A table titled student has 5 rows and 7 columns. The title is labeled, relation name, the rows are labeled, tuples and the columns are labeled, attributes. The column headings from left to right reads, name, s s n, home underscore phone, address, ofice underscore phone, age and g p a. The row entries are as follows. Row 1. Benjamin Nayer, 305 dash 61 dash 2435, 373 dash 1616, 2918 bluebonnet lane, NULL, 19, 3.21. Row 2. Chung cha kim, 381 dash 62 dash 1245, 375 dash 4409, 125 kirby road, NULL, 18, 2.89. Row 3. Dick Davidson, 422 dash 11 dash 2320, NULL, 3452 Elgin road, 749 dash 1253, 25, 3.53. Row 4. Rohan Panchal, 489 dash 22 dash 1100, 376 dash 9821, 265 lark lane, 749 dash 6492, 28, 3.93. Row 5. Barbara Benson, 533 dash 69 dash 1238, 839 dash 8461, 7384 Fontana lane, NULL, 19, 3.25."/>
          <p:cNvPicPr>
            <a:picLocks noChangeAspect="1" noChangeArrowheads="1"/>
          </p:cNvPicPr>
          <p:nvPr/>
        </p:nvPicPr>
        <p:blipFill rotWithShape="1">
          <a:blip r:embed="rId3">
            <a:extLst>
              <a:ext uri="{28A0092B-C50C-407E-A947-70E740481C1C}">
                <a14:useLocalDpi xmlns:a14="http://schemas.microsoft.com/office/drawing/2010/main" val="0"/>
              </a:ext>
            </a:extLst>
          </a:blip>
          <a:srcRect b="18752"/>
          <a:stretch/>
        </p:blipFill>
        <p:spPr bwMode="auto">
          <a:xfrm>
            <a:off x="1157287" y="3200401"/>
            <a:ext cx="7780333" cy="229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5236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Structured, Semi-structured, and Unstructured Data</a:t>
            </a:r>
            <a:endParaRPr lang="en-IN" sz="2000" b="0" dirty="0"/>
          </a:p>
        </p:txBody>
      </p:sp>
      <p:sp>
        <p:nvSpPr>
          <p:cNvPr id="3" name="Text Placeholder 2"/>
          <p:cNvSpPr>
            <a:spLocks noGrp="1"/>
          </p:cNvSpPr>
          <p:nvPr>
            <p:ph idx="1"/>
          </p:nvPr>
        </p:nvSpPr>
        <p:spPr>
          <a:xfrm>
            <a:off x="783005" y="2126456"/>
            <a:ext cx="10435980" cy="4033043"/>
          </a:xfrm>
        </p:spPr>
        <p:txBody>
          <a:bodyPr>
            <a:normAutofit/>
          </a:bodyPr>
          <a:lstStyle/>
          <a:p>
            <a:r>
              <a:rPr lang="en-US" altLang="en-US" sz="2200" dirty="0">
                <a:solidFill>
                  <a:srgbClr val="0070C0"/>
                </a:solidFill>
                <a:latin typeface="+mn-lt"/>
              </a:rPr>
              <a:t>Unstructured data</a:t>
            </a:r>
          </a:p>
          <a:p>
            <a:pPr lvl="1"/>
            <a:r>
              <a:rPr lang="en-US" altLang="en-US" sz="2200" dirty="0">
                <a:latin typeface="+mn-lt"/>
              </a:rPr>
              <a:t>Data has no structure</a:t>
            </a:r>
          </a:p>
          <a:p>
            <a:pPr lvl="1"/>
            <a:r>
              <a:rPr lang="en-US" altLang="en-US" sz="2200" dirty="0">
                <a:latin typeface="+mn-lt"/>
              </a:rPr>
              <a:t>Example: </a:t>
            </a:r>
            <a:r>
              <a:rPr lang="en-US" altLang="en-US" sz="2200" dirty="0"/>
              <a:t>images, audio, video.</a:t>
            </a:r>
          </a:p>
          <a:p>
            <a:pPr lvl="1"/>
            <a:endParaRPr lang="en-IN" sz="2200" dirty="0">
              <a:latin typeface="+mn-lt"/>
            </a:endParaRPr>
          </a:p>
        </p:txBody>
      </p:sp>
    </p:spTree>
    <p:extLst>
      <p:ext uri="{BB962C8B-B14F-4D97-AF65-F5344CB8AC3E}">
        <p14:creationId xmlns:p14="http://schemas.microsoft.com/office/powerpoint/2010/main" val="20703846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a:ln/>
        </p:spPr>
        <p:txBody>
          <a:bodyPr/>
          <a:lstStyle/>
          <a:p>
            <a:r>
              <a:rPr lang="en-US" altLang="en-US" dirty="0"/>
              <a:t>Semi-structured Data</a:t>
            </a:r>
          </a:p>
        </p:txBody>
      </p:sp>
      <p:sp>
        <p:nvSpPr>
          <p:cNvPr id="20483" name="Rectangle 3"/>
          <p:cNvSpPr>
            <a:spLocks noGrp="1" noChangeArrowheads="1"/>
          </p:cNvSpPr>
          <p:nvPr>
            <p:ph idx="1"/>
          </p:nvPr>
        </p:nvSpPr>
        <p:spPr>
          <a:xfrm>
            <a:off x="742202" y="1951931"/>
            <a:ext cx="10707595" cy="3878049"/>
          </a:xfrm>
          <a:noFill/>
          <a:ln/>
        </p:spPr>
        <p:txBody>
          <a:bodyPr>
            <a:spAutoFit/>
          </a:bodyPr>
          <a:lstStyle/>
          <a:p>
            <a:r>
              <a:rPr lang="en-US" altLang="en-US" sz="2200" dirty="0"/>
              <a:t>Data that has some structure, but the structure may not be rigid, regular, or complete, and generally the data does not conform to a fixed schema (e.g., e-mail, XML documents, social media feeds).</a:t>
            </a:r>
          </a:p>
          <a:p>
            <a:r>
              <a:rPr lang="en-US" altLang="en-US" sz="2200" dirty="0"/>
              <a:t>There are many kinds of semi-structured data.</a:t>
            </a:r>
          </a:p>
          <a:p>
            <a:r>
              <a:rPr lang="en-US" altLang="en-US" sz="2200" dirty="0"/>
              <a:t>In some cases, information associated with a schema is contained within the data itself, </a:t>
            </a:r>
            <a:r>
              <a:rPr lang="en-US" altLang="en-US" sz="2200" i="1" u="sng" dirty="0"/>
              <a:t>like in XML </a:t>
            </a:r>
            <a:r>
              <a:rPr lang="en-US" altLang="en-US" sz="2200" dirty="0"/>
              <a:t>(</a:t>
            </a:r>
            <a:r>
              <a:rPr lang="en-US" altLang="en-US" sz="2200" b="1" dirty="0"/>
              <a:t>self-describing data</a:t>
            </a:r>
            <a:r>
              <a:rPr lang="en-US" altLang="en-US" sz="2200" dirty="0"/>
              <a:t>).</a:t>
            </a:r>
          </a:p>
          <a:p>
            <a:r>
              <a:rPr lang="en-US" altLang="en-US" sz="2200" dirty="0"/>
              <a:t>In some data, there is no schema (</a:t>
            </a:r>
            <a:r>
              <a:rPr lang="en-US" altLang="en-US" sz="2000" b="1" dirty="0">
                <a:cs typeface="Times New Roman" panose="02020603050405020304" pitchFamily="18" charset="0"/>
              </a:rPr>
              <a:t>Schema-less).</a:t>
            </a:r>
            <a:r>
              <a:rPr lang="en-US" altLang="en-US" sz="2200" dirty="0"/>
              <a:t> </a:t>
            </a:r>
          </a:p>
          <a:p>
            <a:r>
              <a:rPr lang="en-US" altLang="en-US" sz="2200" dirty="0"/>
              <a:t>In some other data, the schema exists but places </a:t>
            </a:r>
            <a:r>
              <a:rPr lang="en-US" altLang="en-US" sz="2200" i="1" dirty="0"/>
              <a:t>loose constraints </a:t>
            </a:r>
            <a:r>
              <a:rPr lang="en-US" altLang="en-US" sz="2200" dirty="0"/>
              <a:t>on the data.</a:t>
            </a:r>
          </a:p>
          <a:p>
            <a:pPr lvl="1"/>
            <a:r>
              <a:rPr lang="en-US" altLang="en-US" sz="2200" dirty="0"/>
              <a:t>Example: Tuples with varying number of fields</a:t>
            </a:r>
          </a:p>
          <a:p>
            <a:endParaRPr lang="en-US" altLang="en-US" dirty="0"/>
          </a:p>
        </p:txBody>
      </p:sp>
    </p:spTree>
    <p:extLst>
      <p:ext uri="{BB962C8B-B14F-4D97-AF65-F5344CB8AC3E}">
        <p14:creationId xmlns:p14="http://schemas.microsoft.com/office/powerpoint/2010/main" val="30572207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a:ln/>
        </p:spPr>
        <p:txBody>
          <a:bodyPr/>
          <a:lstStyle/>
          <a:p>
            <a:r>
              <a:rPr lang="en-US" altLang="en-US" dirty="0"/>
              <a:t>Semi-structured Data</a:t>
            </a:r>
          </a:p>
        </p:txBody>
      </p:sp>
      <p:sp>
        <p:nvSpPr>
          <p:cNvPr id="20483" name="Rectangle 3"/>
          <p:cNvSpPr>
            <a:spLocks noGrp="1" noChangeArrowheads="1"/>
          </p:cNvSpPr>
          <p:nvPr>
            <p:ph idx="1"/>
          </p:nvPr>
        </p:nvSpPr>
        <p:spPr>
          <a:xfrm>
            <a:off x="742202" y="1892110"/>
            <a:ext cx="10707595" cy="4142673"/>
          </a:xfrm>
          <a:noFill/>
          <a:ln/>
        </p:spPr>
        <p:txBody>
          <a:bodyPr>
            <a:spAutoFit/>
          </a:bodyPr>
          <a:lstStyle/>
          <a:p>
            <a:r>
              <a:rPr lang="en-US" altLang="en-US" sz="2200" dirty="0"/>
              <a:t>Example: </a:t>
            </a:r>
          </a:p>
          <a:p>
            <a:endParaRPr lang="en-US" altLang="en-US" sz="2200" dirty="0"/>
          </a:p>
          <a:p>
            <a:endParaRPr lang="en-US" altLang="en-US" sz="2200" dirty="0"/>
          </a:p>
          <a:p>
            <a:endParaRPr lang="en-US" altLang="en-US" sz="2200" dirty="0"/>
          </a:p>
          <a:p>
            <a:endParaRPr lang="en-US" altLang="en-US" sz="2200" dirty="0"/>
          </a:p>
          <a:p>
            <a:endParaRPr lang="en-US" altLang="en-US" sz="2200" dirty="0"/>
          </a:p>
          <a:p>
            <a:r>
              <a:rPr lang="en-US" sz="1600" b="0" i="0" dirty="0">
                <a:effectLst/>
                <a:latin typeface="-apple-system"/>
              </a:rPr>
              <a:t>There is </a:t>
            </a:r>
            <a:r>
              <a:rPr lang="en-US" sz="1600" b="1" i="0" dirty="0">
                <a:effectLst/>
                <a:latin typeface="-apple-system"/>
              </a:rPr>
              <a:t>no predefined schema </a:t>
            </a:r>
            <a:r>
              <a:rPr lang="en-US" sz="1600" b="0" i="0" dirty="0">
                <a:effectLst/>
                <a:latin typeface="-apple-system"/>
              </a:rPr>
              <a:t>as opposed </a:t>
            </a:r>
            <a:r>
              <a:rPr lang="en-US" sz="1600" dirty="0">
                <a:latin typeface="-apple-system"/>
              </a:rPr>
              <a:t>to </a:t>
            </a:r>
            <a:r>
              <a:rPr lang="en-US" sz="1600" b="0" i="0" dirty="0">
                <a:effectLst/>
                <a:latin typeface="-apple-system"/>
              </a:rPr>
              <a:t>relational databases. </a:t>
            </a:r>
          </a:p>
          <a:p>
            <a:r>
              <a:rPr lang="en-US" sz="1600" b="0" i="0" dirty="0">
                <a:effectLst/>
                <a:latin typeface="-apple-system"/>
              </a:rPr>
              <a:t>Instead, there is </a:t>
            </a:r>
            <a:r>
              <a:rPr lang="en-US" sz="1600" b="1" i="0" dirty="0">
                <a:effectLst/>
                <a:latin typeface="-apple-system"/>
              </a:rPr>
              <a:t>a loose self-describing schema</a:t>
            </a:r>
            <a:r>
              <a:rPr lang="en-US" sz="1600" b="0" i="0" dirty="0">
                <a:effectLst/>
                <a:latin typeface="-apple-system"/>
              </a:rPr>
              <a:t>.</a:t>
            </a:r>
            <a:endParaRPr lang="en-US" sz="1600" b="0" i="0" u="sng" dirty="0">
              <a:solidFill>
                <a:srgbClr val="000000"/>
              </a:solidFill>
              <a:effectLst/>
              <a:latin typeface="-apple-system"/>
            </a:endParaRPr>
          </a:p>
          <a:p>
            <a:r>
              <a:rPr lang="en-US" sz="1600" b="0" i="0" dirty="0">
                <a:effectLst/>
                <a:latin typeface="-apple-system"/>
              </a:rPr>
              <a:t>The </a:t>
            </a:r>
            <a:r>
              <a:rPr lang="en-US" sz="1600" b="1" i="0" dirty="0">
                <a:effectLst/>
                <a:latin typeface="-apple-system"/>
              </a:rPr>
              <a:t>columns aren't defined </a:t>
            </a:r>
            <a:r>
              <a:rPr lang="en-US" sz="1600" b="0" i="0" dirty="0">
                <a:effectLst/>
                <a:latin typeface="-apple-system"/>
              </a:rPr>
              <a:t>in this case. </a:t>
            </a:r>
          </a:p>
          <a:p>
            <a:r>
              <a:rPr lang="en-US" sz="1600" dirty="0"/>
              <a:t>Alison</a:t>
            </a:r>
            <a:r>
              <a:rPr lang="en-US" sz="1600" b="0" i="0" dirty="0">
                <a:effectLst/>
                <a:latin typeface="-apple-system"/>
              </a:rPr>
              <a:t> in the </a:t>
            </a:r>
            <a:r>
              <a:rPr lang="en-US" sz="1600" b="1" i="0" dirty="0">
                <a:effectLst/>
                <a:latin typeface="-apple-system"/>
              </a:rPr>
              <a:t>second row doesn't have a </a:t>
            </a:r>
            <a:r>
              <a:rPr lang="en-US" sz="1600" b="1" i="0" dirty="0" err="1">
                <a:effectLst/>
                <a:latin typeface="-apple-system"/>
              </a:rPr>
              <a:t>PersonType</a:t>
            </a:r>
            <a:r>
              <a:rPr lang="en-US" sz="1600" b="1" i="0" dirty="0">
                <a:effectLst/>
                <a:latin typeface="-apple-system"/>
              </a:rPr>
              <a:t> </a:t>
            </a:r>
            <a:r>
              <a:rPr lang="en-US" sz="1600" b="0" i="0" dirty="0">
                <a:effectLst/>
                <a:latin typeface="-apple-system"/>
              </a:rPr>
              <a:t>value, but that’s </a:t>
            </a:r>
            <a:r>
              <a:rPr lang="en-US" sz="1600" b="1" i="0" dirty="0">
                <a:effectLst/>
                <a:latin typeface="-apple-system"/>
              </a:rPr>
              <a:t>not </a:t>
            </a:r>
            <a:r>
              <a:rPr lang="en-US" sz="1600" b="1" dirty="0">
                <a:latin typeface="-apple-system"/>
              </a:rPr>
              <a:t>considered as non-valid in semi-structured data</a:t>
            </a:r>
            <a:r>
              <a:rPr lang="en-US" sz="1600" dirty="0">
                <a:latin typeface="-apple-system"/>
              </a:rPr>
              <a:t>.</a:t>
            </a:r>
            <a:r>
              <a:rPr lang="en-US" sz="1600" b="0" i="0" dirty="0">
                <a:effectLst/>
                <a:latin typeface="-apple-system"/>
              </a:rPr>
              <a:t>  </a:t>
            </a:r>
          </a:p>
          <a:p>
            <a:r>
              <a:rPr lang="en-US" sz="1600" b="0" i="0" dirty="0">
                <a:effectLst/>
                <a:latin typeface="-apple-system"/>
              </a:rPr>
              <a:t>If Ken in row one doesn't have a title, that’s OK. </a:t>
            </a:r>
            <a:r>
              <a:rPr lang="en-US" sz="1600" b="1" i="0" dirty="0">
                <a:solidFill>
                  <a:srgbClr val="000000"/>
                </a:solidFill>
                <a:effectLst/>
                <a:latin typeface="-apple-system"/>
              </a:rPr>
              <a:t>The columns don't need to be the same across rows</a:t>
            </a:r>
            <a:r>
              <a:rPr lang="en-US" sz="1600" b="0" i="0" dirty="0">
                <a:solidFill>
                  <a:srgbClr val="000000"/>
                </a:solidFill>
                <a:effectLst/>
                <a:latin typeface="-apple-system"/>
              </a:rPr>
              <a:t>. </a:t>
            </a:r>
          </a:p>
          <a:p>
            <a:r>
              <a:rPr lang="en-US" sz="1600" dirty="0">
                <a:solidFill>
                  <a:srgbClr val="000000"/>
                </a:solidFill>
                <a:latin typeface="-apple-system"/>
              </a:rPr>
              <a:t>This is as opposed to Relational DB, where we have vertical and horizontal </a:t>
            </a:r>
            <a:r>
              <a:rPr lang="en-US" altLang="en-US" sz="1600" dirty="0"/>
              <a:t>homogeneity. </a:t>
            </a:r>
            <a:endParaRPr lang="en-US" altLang="en-US" dirty="0"/>
          </a:p>
        </p:txBody>
      </p:sp>
      <p:graphicFrame>
        <p:nvGraphicFramePr>
          <p:cNvPr id="2" name="Table 2">
            <a:extLst>
              <a:ext uri="{FF2B5EF4-FFF2-40B4-BE49-F238E27FC236}">
                <a16:creationId xmlns:a16="http://schemas.microsoft.com/office/drawing/2014/main" id="{A09D4FDE-D5E5-498F-909F-CFD9AE6FE354}"/>
              </a:ext>
            </a:extLst>
          </p:cNvPr>
          <p:cNvGraphicFramePr>
            <a:graphicFrameLocks noGrp="1"/>
          </p:cNvGraphicFramePr>
          <p:nvPr/>
        </p:nvGraphicFramePr>
        <p:xfrm>
          <a:off x="2290271" y="2016807"/>
          <a:ext cx="5153116" cy="1917336"/>
        </p:xfrm>
        <a:graphic>
          <a:graphicData uri="http://schemas.openxmlformats.org/drawingml/2006/table">
            <a:tbl>
              <a:tblPr firstRow="1" bandRow="1">
                <a:tableStyleId>{5940675A-B579-460E-94D1-54222C63F5DA}</a:tableStyleId>
              </a:tblPr>
              <a:tblGrid>
                <a:gridCol w="1049859">
                  <a:extLst>
                    <a:ext uri="{9D8B030D-6E8A-4147-A177-3AD203B41FA5}">
                      <a16:colId xmlns:a16="http://schemas.microsoft.com/office/drawing/2014/main" val="824775770"/>
                    </a:ext>
                  </a:extLst>
                </a:gridCol>
                <a:gridCol w="1194113">
                  <a:extLst>
                    <a:ext uri="{9D8B030D-6E8A-4147-A177-3AD203B41FA5}">
                      <a16:colId xmlns:a16="http://schemas.microsoft.com/office/drawing/2014/main" val="4113987965"/>
                    </a:ext>
                  </a:extLst>
                </a:gridCol>
                <a:gridCol w="1194112">
                  <a:extLst>
                    <a:ext uri="{9D8B030D-6E8A-4147-A177-3AD203B41FA5}">
                      <a16:colId xmlns:a16="http://schemas.microsoft.com/office/drawing/2014/main" val="3504983196"/>
                    </a:ext>
                  </a:extLst>
                </a:gridCol>
                <a:gridCol w="1715032">
                  <a:extLst>
                    <a:ext uri="{9D8B030D-6E8A-4147-A177-3AD203B41FA5}">
                      <a16:colId xmlns:a16="http://schemas.microsoft.com/office/drawing/2014/main" val="1865605330"/>
                    </a:ext>
                  </a:extLst>
                </a:gridCol>
              </a:tblGrid>
              <a:tr h="669108">
                <a:tc>
                  <a:txBody>
                    <a:bodyPr/>
                    <a:lstStyle/>
                    <a:p>
                      <a:r>
                        <a:rPr lang="nb-NO" sz="1600" dirty="0"/>
                        <a:t>Person ID:</a:t>
                      </a:r>
                    </a:p>
                    <a:p>
                      <a:r>
                        <a:rPr lang="nb-NO" sz="1600" dirty="0"/>
                        <a:t>1</a:t>
                      </a:r>
                      <a:endParaRPr lang="en-US" sz="1600" dirty="0"/>
                    </a:p>
                  </a:txBody>
                  <a:tcPr/>
                </a:tc>
                <a:tc>
                  <a:txBody>
                    <a:bodyPr/>
                    <a:lstStyle/>
                    <a:p>
                      <a:r>
                        <a:rPr lang="nb-NO" sz="1600" dirty="0" err="1"/>
                        <a:t>PersonType</a:t>
                      </a:r>
                      <a:r>
                        <a:rPr lang="nb-NO" sz="1600" dirty="0"/>
                        <a:t>:</a:t>
                      </a:r>
                    </a:p>
                    <a:p>
                      <a:r>
                        <a:rPr lang="en-US" sz="1600" noProof="0" dirty="0"/>
                        <a:t>Employee</a:t>
                      </a:r>
                    </a:p>
                  </a:txBody>
                  <a:tcPr/>
                </a:tc>
                <a:tc>
                  <a:txBody>
                    <a:bodyPr/>
                    <a:lstStyle/>
                    <a:p>
                      <a:r>
                        <a:rPr lang="nb-NO" sz="1600" dirty="0" err="1"/>
                        <a:t>FirstName</a:t>
                      </a:r>
                      <a:r>
                        <a:rPr lang="nb-NO" sz="1600" dirty="0"/>
                        <a:t>:</a:t>
                      </a:r>
                    </a:p>
                    <a:p>
                      <a:r>
                        <a:rPr lang="nb-NO" sz="1600" dirty="0"/>
                        <a:t>Ken</a:t>
                      </a:r>
                      <a:endParaRPr lang="en-US" sz="1600" dirty="0"/>
                    </a:p>
                  </a:txBody>
                  <a:tcPr/>
                </a:tc>
                <a:tc>
                  <a:txBody>
                    <a:bodyPr/>
                    <a:lstStyle/>
                    <a:p>
                      <a:endParaRPr lang="en-US" sz="1600" dirty="0"/>
                    </a:p>
                  </a:txBody>
                  <a:tcPr/>
                </a:tc>
                <a:extLst>
                  <a:ext uri="{0D108BD9-81ED-4DB2-BD59-A6C34878D82A}">
                    <a16:rowId xmlns:a16="http://schemas.microsoft.com/office/drawing/2014/main" val="1859990827"/>
                  </a:ext>
                </a:extLst>
              </a:tr>
              <a:tr h="541859">
                <a:tc>
                  <a:txBody>
                    <a:bodyPr/>
                    <a:lstStyle/>
                    <a:p>
                      <a:r>
                        <a:rPr lang="nb-NO" sz="1600" dirty="0"/>
                        <a:t>Person ID:</a:t>
                      </a:r>
                    </a:p>
                    <a:p>
                      <a:r>
                        <a:rPr lang="nb-NO" sz="1600" dirty="0"/>
                        <a:t>2</a:t>
                      </a:r>
                      <a:endParaRPr lang="en-US" sz="1600" dirty="0"/>
                    </a:p>
                  </a:txBody>
                  <a:tcPr/>
                </a:tc>
                <a:tc>
                  <a:txBody>
                    <a:bodyPr/>
                    <a:lstStyle/>
                    <a:p>
                      <a:r>
                        <a:rPr lang="en-US" sz="1600" noProof="0" dirty="0">
                          <a:solidFill>
                            <a:schemeClr val="tx1"/>
                          </a:solidFill>
                        </a:rPr>
                        <a:t>Title:</a:t>
                      </a:r>
                    </a:p>
                    <a:p>
                      <a:r>
                        <a:rPr lang="nb-NO" sz="1600" dirty="0"/>
                        <a:t>Ms.</a:t>
                      </a:r>
                      <a:endParaRPr lang="en-US" sz="1600" dirty="0"/>
                    </a:p>
                  </a:txBody>
                  <a:tcPr/>
                </a:tc>
                <a:tc>
                  <a:txBody>
                    <a:bodyPr/>
                    <a:lstStyle/>
                    <a:p>
                      <a:r>
                        <a:rPr lang="nb-NO" sz="1600" dirty="0" err="1"/>
                        <a:t>FirstName</a:t>
                      </a:r>
                      <a:r>
                        <a:rPr lang="nb-NO" sz="1600" dirty="0"/>
                        <a:t>:</a:t>
                      </a:r>
                    </a:p>
                    <a:p>
                      <a:r>
                        <a:rPr lang="nb-NO" sz="1600" dirty="0" err="1"/>
                        <a:t>Alison</a:t>
                      </a:r>
                      <a:endParaRPr lang="en-US" sz="1600" dirty="0"/>
                    </a:p>
                  </a:txBody>
                  <a:tcPr/>
                </a:tc>
                <a:tc>
                  <a:txBody>
                    <a:bodyPr/>
                    <a:lstStyle/>
                    <a:p>
                      <a:endParaRPr lang="en-US" sz="1600"/>
                    </a:p>
                  </a:txBody>
                  <a:tcPr/>
                </a:tc>
                <a:extLst>
                  <a:ext uri="{0D108BD9-81ED-4DB2-BD59-A6C34878D82A}">
                    <a16:rowId xmlns:a16="http://schemas.microsoft.com/office/drawing/2014/main" val="1349492290"/>
                  </a:ext>
                </a:extLst>
              </a:tr>
              <a:tr h="669108">
                <a:tc>
                  <a:txBody>
                    <a:bodyPr/>
                    <a:lstStyle/>
                    <a:p>
                      <a:r>
                        <a:rPr lang="nb-NO" sz="1600" dirty="0"/>
                        <a:t>Person ID:</a:t>
                      </a:r>
                    </a:p>
                    <a:p>
                      <a:r>
                        <a:rPr lang="nb-NO" sz="1600" dirty="0"/>
                        <a:t>3</a:t>
                      </a:r>
                      <a:endParaRPr lang="en-US" sz="1600" dirty="0"/>
                    </a:p>
                  </a:txBody>
                  <a:tcPr/>
                </a:tc>
                <a:tc>
                  <a:txBody>
                    <a:bodyPr/>
                    <a:lstStyle/>
                    <a:p>
                      <a:r>
                        <a:rPr lang="nb-NO" sz="1600" dirty="0" err="1"/>
                        <a:t>PersonType</a:t>
                      </a:r>
                      <a:r>
                        <a:rPr lang="nb-NO" sz="1600" dirty="0"/>
                        <a:t>:</a:t>
                      </a:r>
                    </a:p>
                    <a:p>
                      <a:r>
                        <a:rPr lang="nb-NO" sz="1600" dirty="0"/>
                        <a:t>Customer</a:t>
                      </a:r>
                      <a:endParaRPr lang="en-US" sz="1600" dirty="0"/>
                    </a:p>
                  </a:txBody>
                  <a:tcPr/>
                </a:tc>
                <a:tc>
                  <a:txBody>
                    <a:bodyPr/>
                    <a:lstStyle/>
                    <a:p>
                      <a:r>
                        <a:rPr lang="en-US" sz="1600" noProof="0" dirty="0">
                          <a:solidFill>
                            <a:schemeClr val="tx1"/>
                          </a:solidFill>
                        </a:rPr>
                        <a:t>Title:</a:t>
                      </a:r>
                    </a:p>
                    <a:p>
                      <a:r>
                        <a:rPr lang="nb-NO" sz="1600" dirty="0"/>
                        <a:t>Mr.</a:t>
                      </a:r>
                      <a:endParaRPr lang="en-US" sz="1600" dirty="0"/>
                    </a:p>
                  </a:txBody>
                  <a:tcPr/>
                </a:tc>
                <a:tc>
                  <a:txBody>
                    <a:bodyPr/>
                    <a:lstStyle/>
                    <a:p>
                      <a:r>
                        <a:rPr lang="nb-NO" sz="1600" dirty="0" err="1"/>
                        <a:t>FirstName</a:t>
                      </a:r>
                      <a:r>
                        <a:rPr lang="nb-NO" sz="1600" dirty="0"/>
                        <a:t>:</a:t>
                      </a:r>
                    </a:p>
                    <a:p>
                      <a:r>
                        <a:rPr lang="nb-NO" sz="1600" dirty="0"/>
                        <a:t>Roberto</a:t>
                      </a:r>
                      <a:endParaRPr lang="en-US" sz="1600" dirty="0"/>
                    </a:p>
                  </a:txBody>
                  <a:tcPr/>
                </a:tc>
                <a:extLst>
                  <a:ext uri="{0D108BD9-81ED-4DB2-BD59-A6C34878D82A}">
                    <a16:rowId xmlns:a16="http://schemas.microsoft.com/office/drawing/2014/main" val="1046507630"/>
                  </a:ext>
                </a:extLst>
              </a:tr>
            </a:tbl>
          </a:graphicData>
        </a:graphic>
      </p:graphicFrame>
      <p:sp>
        <p:nvSpPr>
          <p:cNvPr id="3" name="TextBox 2">
            <a:extLst>
              <a:ext uri="{FF2B5EF4-FFF2-40B4-BE49-F238E27FC236}">
                <a16:creationId xmlns:a16="http://schemas.microsoft.com/office/drawing/2014/main" id="{F4CEE906-CEFB-4BF6-9E04-8CDA6BC43354}"/>
              </a:ext>
            </a:extLst>
          </p:cNvPr>
          <p:cNvSpPr txBox="1"/>
          <p:nvPr/>
        </p:nvSpPr>
        <p:spPr>
          <a:xfrm>
            <a:off x="8340695" y="2054138"/>
            <a:ext cx="16920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3139B"/>
                </a:solidFill>
                <a:effectLst/>
                <a:uLnTx/>
                <a:uFillTx/>
                <a:latin typeface="Calibri"/>
                <a:ea typeface="+mn-ea"/>
                <a:cs typeface="+mn-cs"/>
              </a:rPr>
              <a:t>No vertical homogeneity </a:t>
            </a:r>
          </a:p>
        </p:txBody>
      </p:sp>
      <p:cxnSp>
        <p:nvCxnSpPr>
          <p:cNvPr id="5" name="Straight Arrow Connector 4">
            <a:extLst>
              <a:ext uri="{FF2B5EF4-FFF2-40B4-BE49-F238E27FC236}">
                <a16:creationId xmlns:a16="http://schemas.microsoft.com/office/drawing/2014/main" id="{0F71FFCA-B97B-4155-8823-64D3ADB21CD3}"/>
              </a:ext>
            </a:extLst>
          </p:cNvPr>
          <p:cNvCxnSpPr/>
          <p:nvPr/>
        </p:nvCxnSpPr>
        <p:spPr>
          <a:xfrm flipH="1">
            <a:off x="5717136" y="2401368"/>
            <a:ext cx="2623559" cy="5741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5D2314-9DFD-46C7-908D-11B0C14C7EE2}"/>
              </a:ext>
            </a:extLst>
          </p:cNvPr>
          <p:cNvSpPr txBox="1"/>
          <p:nvPr/>
        </p:nvSpPr>
        <p:spPr>
          <a:xfrm>
            <a:off x="8145422" y="3287812"/>
            <a:ext cx="16920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No horizontal homogeneity </a:t>
            </a:r>
          </a:p>
        </p:txBody>
      </p:sp>
      <p:sp>
        <p:nvSpPr>
          <p:cNvPr id="9" name="Rectangle 8">
            <a:extLst>
              <a:ext uri="{FF2B5EF4-FFF2-40B4-BE49-F238E27FC236}">
                <a16:creationId xmlns:a16="http://schemas.microsoft.com/office/drawing/2014/main" id="{18FAACCC-1222-49D4-A049-E6DFE507EC77}"/>
              </a:ext>
            </a:extLst>
          </p:cNvPr>
          <p:cNvSpPr/>
          <p:nvPr/>
        </p:nvSpPr>
        <p:spPr>
          <a:xfrm>
            <a:off x="4453636" y="2603364"/>
            <a:ext cx="1263499" cy="1442620"/>
          </a:xfrm>
          <a:prstGeom prst="rect">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9F9231C6-1AE9-4472-927C-9F857616CB77}"/>
              </a:ext>
            </a:extLst>
          </p:cNvPr>
          <p:cNvSpPr/>
          <p:nvPr/>
        </p:nvSpPr>
        <p:spPr>
          <a:xfrm>
            <a:off x="2138668" y="2616220"/>
            <a:ext cx="5449910" cy="144262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Arrow Connector 13">
            <a:extLst>
              <a:ext uri="{FF2B5EF4-FFF2-40B4-BE49-F238E27FC236}">
                <a16:creationId xmlns:a16="http://schemas.microsoft.com/office/drawing/2014/main" id="{F1FEE9AC-5697-451A-B25B-8E31D6A4EC13}"/>
              </a:ext>
            </a:extLst>
          </p:cNvPr>
          <p:cNvCxnSpPr>
            <a:cxnSpLocks/>
            <a:stCxn id="11" idx="1"/>
          </p:cNvCxnSpPr>
          <p:nvPr/>
        </p:nvCxnSpPr>
        <p:spPr>
          <a:xfrm flipH="1" flipV="1">
            <a:off x="7588580" y="3609758"/>
            <a:ext cx="556842" cy="12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82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9" grpId="0" animBg="1"/>
      <p:bldP spid="9" grpId="1" animBg="1"/>
      <p:bldP spid="13" grpId="0" animBg="1"/>
    </p:bldLst>
  </p:timing>
</p:sld>
</file>

<file path=ppt/theme/theme1.xml><?xml version="1.0" encoding="utf-8"?>
<a:theme xmlns:a="http://schemas.openxmlformats.org/drawingml/2006/main" name="USN-SB">
  <a:themeElements>
    <a:clrScheme name="Custom 39">
      <a:dk1>
        <a:srgbClr val="252525"/>
      </a:dk1>
      <a:lt1>
        <a:sysClr val="window" lastClr="FFFFFF"/>
      </a:lt1>
      <a:dk2>
        <a:srgbClr val="7E9492"/>
      </a:dk2>
      <a:lt2>
        <a:srgbClr val="D6E0E3"/>
      </a:lt2>
      <a:accent1>
        <a:srgbClr val="4B4CAD"/>
      </a:accent1>
      <a:accent2>
        <a:srgbClr val="3BAFA2"/>
      </a:accent2>
      <a:accent3>
        <a:srgbClr val="00978A"/>
      </a:accent3>
      <a:accent4>
        <a:srgbClr val="FFD240"/>
      </a:accent4>
      <a:accent5>
        <a:srgbClr val="D64349"/>
      </a:accent5>
      <a:accent6>
        <a:srgbClr val="27B2D0"/>
      </a:accent6>
      <a:hlink>
        <a:srgbClr val="005B9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N-SB" id="{08F3C537-0B66-4DC5-B47A-6EDE0CB76E7A}" vid="{57A7A701-6819-4AA4-9B18-BDAEE0268160}"/>
    </a:ext>
  </a:extLst>
</a:theme>
</file>

<file path=ppt/theme/theme2.xml><?xml version="1.0" encoding="utf-8"?>
<a:theme xmlns:a="http://schemas.openxmlformats.org/drawingml/2006/main" name="1_USN-SB">
  <a:themeElements>
    <a:clrScheme name="Custom 39">
      <a:dk1>
        <a:srgbClr val="252525"/>
      </a:dk1>
      <a:lt1>
        <a:sysClr val="window" lastClr="FFFFFF"/>
      </a:lt1>
      <a:dk2>
        <a:srgbClr val="7E9492"/>
      </a:dk2>
      <a:lt2>
        <a:srgbClr val="D6E0E3"/>
      </a:lt2>
      <a:accent1>
        <a:srgbClr val="4B4CAD"/>
      </a:accent1>
      <a:accent2>
        <a:srgbClr val="3BAFA2"/>
      </a:accent2>
      <a:accent3>
        <a:srgbClr val="00978A"/>
      </a:accent3>
      <a:accent4>
        <a:srgbClr val="FFD240"/>
      </a:accent4>
      <a:accent5>
        <a:srgbClr val="D64349"/>
      </a:accent5>
      <a:accent6>
        <a:srgbClr val="27B2D0"/>
      </a:accent6>
      <a:hlink>
        <a:srgbClr val="005B9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N-SB" id="{08F3C537-0B66-4DC5-B47A-6EDE0CB76E7A}" vid="{57A7A701-6819-4AA4-9B18-BDAEE0268160}"/>
    </a:ext>
  </a:extLst>
</a:theme>
</file>

<file path=ppt/theme/theme3.xml><?xml version="1.0" encoding="utf-8"?>
<a:theme xmlns:a="http://schemas.openxmlformats.org/drawingml/2006/main" name="2_USN-SB">
  <a:themeElements>
    <a:clrScheme name="Custom 39">
      <a:dk1>
        <a:srgbClr val="252525"/>
      </a:dk1>
      <a:lt1>
        <a:sysClr val="window" lastClr="FFFFFF"/>
      </a:lt1>
      <a:dk2>
        <a:srgbClr val="7E9492"/>
      </a:dk2>
      <a:lt2>
        <a:srgbClr val="D6E0E3"/>
      </a:lt2>
      <a:accent1>
        <a:srgbClr val="4B4CAD"/>
      </a:accent1>
      <a:accent2>
        <a:srgbClr val="3BAFA2"/>
      </a:accent2>
      <a:accent3>
        <a:srgbClr val="00978A"/>
      </a:accent3>
      <a:accent4>
        <a:srgbClr val="FFD240"/>
      </a:accent4>
      <a:accent5>
        <a:srgbClr val="D64349"/>
      </a:accent5>
      <a:accent6>
        <a:srgbClr val="27B2D0"/>
      </a:accent6>
      <a:hlink>
        <a:srgbClr val="005B9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N-SB" id="{08F3C537-0B66-4DC5-B47A-6EDE0CB76E7A}" vid="{57A7A701-6819-4AA4-9B18-BDAEE026816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USN-SB</Template>
  <TotalTime>4097</TotalTime>
  <Words>11750</Words>
  <Application>Microsoft Office PowerPoint</Application>
  <PresentationFormat>Widescreen</PresentationFormat>
  <Paragraphs>1371</Paragraphs>
  <Slides>144</Slides>
  <Notes>71</Notes>
  <HiddenSlides>0</HiddenSlides>
  <MMClips>0</MMClips>
  <ScaleCrop>false</ScaleCrop>
  <HeadingPairs>
    <vt:vector size="8" baseType="variant">
      <vt:variant>
        <vt:lpstr>Brukte skrifter</vt:lpstr>
      </vt:variant>
      <vt:variant>
        <vt:i4>29</vt:i4>
      </vt:variant>
      <vt:variant>
        <vt:lpstr>Tema</vt:lpstr>
      </vt:variant>
      <vt:variant>
        <vt:i4>4</vt:i4>
      </vt:variant>
      <vt:variant>
        <vt:lpstr>Innebygde OLE-servere</vt:lpstr>
      </vt:variant>
      <vt:variant>
        <vt:i4>1</vt:i4>
      </vt:variant>
      <vt:variant>
        <vt:lpstr>Lysbildetitler</vt:lpstr>
      </vt:variant>
      <vt:variant>
        <vt:i4>144</vt:i4>
      </vt:variant>
    </vt:vector>
  </HeadingPairs>
  <TitlesOfParts>
    <vt:vector size="178" baseType="lpstr">
      <vt:lpstr>-apple-system</vt:lpstr>
      <vt:lpstr>Arial</vt:lpstr>
      <vt:lpstr>Arial (Body)</vt:lpstr>
      <vt:lpstr>Arial Black</vt:lpstr>
      <vt:lpstr>Book Antiqua</vt:lpstr>
      <vt:lpstr>Calibri</vt:lpstr>
      <vt:lpstr>Calibri Light</vt:lpstr>
      <vt:lpstr>Cambria Math</vt:lpstr>
      <vt:lpstr>charter</vt:lpstr>
      <vt:lpstr>CMBX12</vt:lpstr>
      <vt:lpstr>CMMI12</vt:lpstr>
      <vt:lpstr>CMR17</vt:lpstr>
      <vt:lpstr>CMSY10</vt:lpstr>
      <vt:lpstr>CMTI12</vt:lpstr>
      <vt:lpstr>Consolas</vt:lpstr>
      <vt:lpstr>Courier New</vt:lpstr>
      <vt:lpstr>GillSans-Light</vt:lpstr>
      <vt:lpstr>Helvetica-Narrow</vt:lpstr>
      <vt:lpstr>MathematicalPi-One</vt:lpstr>
      <vt:lpstr>Monotype Sorts</vt:lpstr>
      <vt:lpstr>NewBaskervilleITCbyBT-Italic</vt:lpstr>
      <vt:lpstr>NewBaskervilleITCbyBT-Roman</vt:lpstr>
      <vt:lpstr>Noto Sans Symbols</vt:lpstr>
      <vt:lpstr>Segoe UI</vt:lpstr>
      <vt:lpstr>sohne</vt:lpstr>
      <vt:lpstr>Source Sans Pro</vt:lpstr>
      <vt:lpstr>Symbol</vt:lpstr>
      <vt:lpstr>Tahoma</vt:lpstr>
      <vt:lpstr>Times New Roman</vt:lpstr>
      <vt:lpstr>USN-SB</vt:lpstr>
      <vt:lpstr>1_USN-SB</vt:lpstr>
      <vt:lpstr>2_USN-SB</vt:lpstr>
      <vt:lpstr>Office Theme</vt:lpstr>
      <vt:lpstr>Equation</vt:lpstr>
      <vt:lpstr>End-semester Review Part 2</vt:lpstr>
      <vt:lpstr>PowerPoint-presentasjon</vt:lpstr>
      <vt:lpstr>What is PL/SQL?</vt:lpstr>
      <vt:lpstr>Stored Procedures</vt:lpstr>
      <vt:lpstr>Advantages of Stored Procedures</vt:lpstr>
      <vt:lpstr>Advantages of Stored Procedures</vt:lpstr>
      <vt:lpstr>Advantages of Stored Procedures</vt:lpstr>
      <vt:lpstr>Advantages of Stored Procedures</vt:lpstr>
      <vt:lpstr>Stored Procedures and Functions</vt:lpstr>
      <vt:lpstr>PowerPoint-presentasjon</vt:lpstr>
      <vt:lpstr>Introduction</vt:lpstr>
      <vt:lpstr>Triggers</vt:lpstr>
      <vt:lpstr>Purpose of Triggers</vt:lpstr>
      <vt:lpstr>Structure of Triggers</vt:lpstr>
      <vt:lpstr>Trigger Format</vt:lpstr>
      <vt:lpstr>Using a BEFORE Trigger</vt:lpstr>
      <vt:lpstr>Types of Triggers</vt:lpstr>
      <vt:lpstr>Types of Triggers</vt:lpstr>
      <vt:lpstr>Advantages of Triggers</vt:lpstr>
      <vt:lpstr>Disadvantages of Triggers</vt:lpstr>
      <vt:lpstr>PowerPoint-presentasjon</vt:lpstr>
      <vt:lpstr>What is a Transaction? </vt:lpstr>
      <vt:lpstr>Example 1 : Bank Transfer </vt:lpstr>
      <vt:lpstr>Definition of Transaction</vt:lpstr>
      <vt:lpstr>The four basic properties of a transaction (ACID):</vt:lpstr>
      <vt:lpstr>Example 1 : Bank Transfer </vt:lpstr>
      <vt:lpstr>PowerPoint-presentasjon</vt:lpstr>
      <vt:lpstr>Need for Concurrency Control</vt:lpstr>
      <vt:lpstr>Lost Update</vt:lpstr>
      <vt:lpstr>Uncommitted Dependency or Dirty Read</vt:lpstr>
      <vt:lpstr>Inconsistent Analysis</vt:lpstr>
      <vt:lpstr>PowerPoint-presentasjon</vt:lpstr>
      <vt:lpstr>Serializability</vt:lpstr>
      <vt:lpstr>Serializability</vt:lpstr>
      <vt:lpstr>Nonserial Schedule</vt:lpstr>
      <vt:lpstr>Serializability </vt:lpstr>
      <vt:lpstr>Conflict Serializable Schedules</vt:lpstr>
      <vt:lpstr>Conflict Serializability – Intuition </vt:lpstr>
      <vt:lpstr>Conflict Serializability (Continued)</vt:lpstr>
      <vt:lpstr>Precedence Graph</vt:lpstr>
      <vt:lpstr>Example</vt:lpstr>
      <vt:lpstr>PowerPoint-presentasjon</vt:lpstr>
      <vt:lpstr>Concurrency Control Techniques</vt:lpstr>
      <vt:lpstr>Locking</vt:lpstr>
      <vt:lpstr>Locking - Basic Rules</vt:lpstr>
      <vt:lpstr>Locking - Basic Rules</vt:lpstr>
      <vt:lpstr>Two-Phase Locking (2P L)</vt:lpstr>
      <vt:lpstr>Preventing Lost Update Problem using 2P L</vt:lpstr>
      <vt:lpstr>PowerPoint-presentasjon</vt:lpstr>
      <vt:lpstr>Deadlock</vt:lpstr>
      <vt:lpstr>Deadlock</vt:lpstr>
      <vt:lpstr>Deadlock</vt:lpstr>
      <vt:lpstr>Timeouts</vt:lpstr>
      <vt:lpstr>PowerPoint-presentasjon</vt:lpstr>
      <vt:lpstr>Database Recovery</vt:lpstr>
      <vt:lpstr>Types of Failures</vt:lpstr>
      <vt:lpstr>Transactions and Recovery</vt:lpstr>
      <vt:lpstr>Recovery Facilities</vt:lpstr>
      <vt:lpstr>Log File</vt:lpstr>
      <vt:lpstr>Log File</vt:lpstr>
      <vt:lpstr>Reconstruction with Transaction Log</vt:lpstr>
      <vt:lpstr>Checkpointing</vt:lpstr>
      <vt:lpstr>Checkpointing</vt:lpstr>
      <vt:lpstr>Recovery Techniques</vt:lpstr>
      <vt:lpstr>Main Recovery Techniques</vt:lpstr>
      <vt:lpstr>Deferred Update</vt:lpstr>
      <vt:lpstr>Immediate Update</vt:lpstr>
      <vt:lpstr>Immediate Update</vt:lpstr>
      <vt:lpstr>Summary</vt:lpstr>
      <vt:lpstr>PowerPoint-presentasjon</vt:lpstr>
      <vt:lpstr>PowerPoint-presentasjon</vt:lpstr>
      <vt:lpstr>Relational Algebra (2 of 2)</vt:lpstr>
      <vt:lpstr>Example - Selection (or Restriction)</vt:lpstr>
      <vt:lpstr>Example - Projection</vt:lpstr>
      <vt:lpstr>Example - Cartesian Product</vt:lpstr>
      <vt:lpstr>Different Strategies (1 of 2)</vt:lpstr>
      <vt:lpstr>Different Strategies (3 of 3)</vt:lpstr>
      <vt:lpstr>Cost Comparison</vt:lpstr>
      <vt:lpstr>How to find a Good Plan Tree?</vt:lpstr>
      <vt:lpstr>Query Optimization</vt:lpstr>
      <vt:lpstr>What is Query Optimization?</vt:lpstr>
      <vt:lpstr>Query Optimization Example</vt:lpstr>
      <vt:lpstr>PowerPoint-presentasjon</vt:lpstr>
      <vt:lpstr>Algorithm</vt:lpstr>
      <vt:lpstr>PowerPoint-presentasjon</vt:lpstr>
      <vt:lpstr>Query Optimization Example (1 of 7)</vt:lpstr>
      <vt:lpstr>Query Optimization Example (2 of 7)</vt:lpstr>
      <vt:lpstr>Query Optimization Example (3 of 7)</vt:lpstr>
      <vt:lpstr>Query Optimization Example (4 of 7)</vt:lpstr>
      <vt:lpstr>Query Optimization Example (5 of 7)</vt:lpstr>
      <vt:lpstr>Heuristical Processing Strategies</vt:lpstr>
      <vt:lpstr>PowerPoint-presentasjon</vt:lpstr>
      <vt:lpstr>Denormalization</vt:lpstr>
      <vt:lpstr>Advantages and Disadvantages of Denormalization</vt:lpstr>
      <vt:lpstr>PowerPoint-presentasjon</vt:lpstr>
      <vt:lpstr>Structured, Semi-structured, and Unstructured Data</vt:lpstr>
      <vt:lpstr>Structured, Semi-structured, and Unstructured Data</vt:lpstr>
      <vt:lpstr>Semi-structured Data</vt:lpstr>
      <vt:lpstr>Semi-structured Data</vt:lpstr>
      <vt:lpstr>PowerPoint-presentasjon</vt:lpstr>
      <vt:lpstr>What is XML?</vt:lpstr>
      <vt:lpstr>XML Example</vt:lpstr>
      <vt:lpstr>XML and HTML Differences</vt:lpstr>
      <vt:lpstr>XML Motivation</vt:lpstr>
      <vt:lpstr>XML Tree Structure</vt:lpstr>
      <vt:lpstr>XML Syntax Rules</vt:lpstr>
      <vt:lpstr>XML Syntax Rules</vt:lpstr>
      <vt:lpstr>XML Syntax Rules</vt:lpstr>
      <vt:lpstr>PowerPoint-presentasjon</vt:lpstr>
      <vt:lpstr>JSON - Introduction</vt:lpstr>
      <vt:lpstr>JSON - Introduction</vt:lpstr>
      <vt:lpstr>JSON Syntax for Objects</vt:lpstr>
      <vt:lpstr>JSON Syntax for Arrays</vt:lpstr>
      <vt:lpstr>Why Use JSON?</vt:lpstr>
      <vt:lpstr>JSON vs XML</vt:lpstr>
      <vt:lpstr>JSON vs XML (Similarities)</vt:lpstr>
      <vt:lpstr>JSON vs XML (Differences)</vt:lpstr>
      <vt:lpstr>PowerPoint-presentasjon</vt:lpstr>
      <vt:lpstr>Why Big Data?</vt:lpstr>
      <vt:lpstr>Big Data</vt:lpstr>
      <vt:lpstr>The 5 Vs of Big Data</vt:lpstr>
      <vt:lpstr>The 5 Vs of Big Data</vt:lpstr>
      <vt:lpstr>The 5 Vs of Big Data</vt:lpstr>
      <vt:lpstr>The 5 Vs of Big Data</vt:lpstr>
      <vt:lpstr>Big Data Storage Systems</vt:lpstr>
      <vt:lpstr>Distributed File Systems</vt:lpstr>
      <vt:lpstr>Hadoop Ecosystem</vt:lpstr>
      <vt:lpstr>Hadoop</vt:lpstr>
      <vt:lpstr>YARN</vt:lpstr>
      <vt:lpstr>MapReduce</vt:lpstr>
      <vt:lpstr>Example of MapReduce</vt:lpstr>
      <vt:lpstr>Example of MapReduce</vt:lpstr>
      <vt:lpstr>PowerPoint-presentasjon</vt:lpstr>
      <vt:lpstr>NoSQL</vt:lpstr>
      <vt:lpstr>NoSQL</vt:lpstr>
      <vt:lpstr>NoSQL</vt:lpstr>
      <vt:lpstr>Four major types of NoSQL database</vt:lpstr>
      <vt:lpstr>Key-Value DBs </vt:lpstr>
      <vt:lpstr>Document Databases</vt:lpstr>
      <vt:lpstr>Document Databases</vt:lpstr>
      <vt:lpstr>Column Family Databases</vt:lpstr>
      <vt:lpstr>Column Family Databases</vt:lpstr>
      <vt:lpstr>Graph Databases</vt:lpstr>
      <vt:lpstr>Graph Databases</vt:lpstr>
    </vt:vector>
  </TitlesOfParts>
  <Company>HBV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Lecture</dc:title>
  <dc:creator>Rania El-Gazzar</dc:creator>
  <cp:lastModifiedBy>Roman Kollar</cp:lastModifiedBy>
  <cp:revision>145</cp:revision>
  <dcterms:created xsi:type="dcterms:W3CDTF">2017-07-05T19:13:56Z</dcterms:created>
  <dcterms:modified xsi:type="dcterms:W3CDTF">2022-12-17T11:31:27Z</dcterms:modified>
</cp:coreProperties>
</file>